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84761" autoAdjust="0"/>
  </p:normalViewPr>
  <p:slideViewPr>
    <p:cSldViewPr snapToGrid="0">
      <p:cViewPr varScale="1">
        <p:scale>
          <a:sx n="80" d="100"/>
          <a:sy n="80" d="100"/>
        </p:scale>
        <p:origin x="-2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092354" y="1533826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Scalable Numerology Symbol Boundary Alignment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440038" y="4471260"/>
            <a:ext cx="11501517" cy="178126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Panasonic, InterDigital, Ericsson, Fujitsu, NTT DOCOMO, </a:t>
            </a:r>
          </a:p>
          <a:p>
            <a:endParaRPr lang="en-US" altLang="ja-JP" dirty="0">
              <a:solidFill>
                <a:schemeClr val="tx1"/>
              </a:solidFill>
            </a:endParaRPr>
          </a:p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update from R1-</a:t>
            </a:r>
            <a:r>
              <a:rPr lang="en-GB" b="1" dirty="0">
                <a:latin typeface="Times New Roman" pitchFamily="18" charset="0"/>
                <a:cs typeface="Times New Roman" pitchFamily="18" charset="0"/>
              </a:rPr>
              <a:t>165583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#85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R1-165821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Nanjing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item:7.1.4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-91303"/>
            <a:ext cx="11432977" cy="56784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75975" y="603545"/>
            <a:ext cx="11573009" cy="4102176"/>
          </a:xfrm>
        </p:spPr>
        <p:txBody>
          <a:bodyPr>
            <a:normAutofit/>
          </a:bodyPr>
          <a:lstStyle/>
          <a:p>
            <a:pPr lvl="0"/>
            <a:r>
              <a:rPr lang="en-US" sz="2400" dirty="0">
                <a:solidFill>
                  <a:srgbClr val="FF0000"/>
                </a:solidFill>
              </a:rPr>
              <a:t>In case of working assumption of F0=15 kHz, with Fs=15 </a:t>
            </a:r>
            <a:r>
              <a:rPr lang="en-US" sz="2400" dirty="0" smtClean="0">
                <a:solidFill>
                  <a:srgbClr val="FF0000"/>
                </a:solidFill>
              </a:rPr>
              <a:t>kHz symbol </a:t>
            </a:r>
            <a:r>
              <a:rPr lang="en-US" sz="2400" dirty="0">
                <a:solidFill>
                  <a:srgbClr val="FF0000"/>
                </a:solidFill>
              </a:rPr>
              <a:t>boundary of normal CP </a:t>
            </a:r>
            <a:r>
              <a:rPr lang="en-US" sz="2400" dirty="0" smtClean="0">
                <a:solidFill>
                  <a:srgbClr val="FF0000"/>
                </a:solidFill>
              </a:rPr>
              <a:t>is </a:t>
            </a:r>
            <a:r>
              <a:rPr lang="en-US" sz="2400" dirty="0">
                <a:solidFill>
                  <a:srgbClr val="FF0000"/>
                </a:solidFill>
              </a:rPr>
              <a:t>aligned with LTE. </a:t>
            </a:r>
            <a:endParaRPr lang="en-US" sz="2400" dirty="0" smtClean="0">
              <a:solidFill>
                <a:srgbClr val="FF0000"/>
              </a:solidFill>
            </a:endParaRPr>
          </a:p>
          <a:p>
            <a:pPr lvl="0"/>
            <a:r>
              <a:rPr lang="en-US" sz="2400" dirty="0" smtClean="0"/>
              <a:t>F</a:t>
            </a:r>
            <a:r>
              <a:rPr lang="en-US" sz="2400" dirty="0" smtClean="0"/>
              <a:t>or </a:t>
            </a:r>
            <a:r>
              <a:rPr lang="en-US" sz="2400" dirty="0" smtClean="0"/>
              <a:t>scaled numerology Fs </a:t>
            </a:r>
            <a:r>
              <a:rPr lang="en-US" sz="2400" dirty="0"/>
              <a:t>= F0*M, </a:t>
            </a:r>
            <a:r>
              <a:rPr lang="en-US" sz="2400" dirty="0" smtClean="0">
                <a:solidFill>
                  <a:srgbClr val="FF0000"/>
                </a:solidFill>
              </a:rPr>
              <a:t>in the case</a:t>
            </a:r>
            <a:r>
              <a:rPr lang="en-US" sz="2400" dirty="0" smtClean="0"/>
              <a:t> where </a:t>
            </a:r>
            <a:r>
              <a:rPr lang="en-US" sz="2400" dirty="0"/>
              <a:t>Base numerology contains N symbols per </a:t>
            </a:r>
            <a:r>
              <a:rPr lang="en-US" sz="2400" dirty="0" smtClean="0"/>
              <a:t>ms and </a:t>
            </a:r>
            <a:r>
              <a:rPr lang="en-US" sz="2400" dirty="0"/>
              <a:t>scaled numerology contains N*M symbols per </a:t>
            </a:r>
            <a:r>
              <a:rPr lang="en-US" sz="2400" dirty="0" smtClean="0"/>
              <a:t>ms</a:t>
            </a:r>
            <a:endParaRPr lang="en-US" sz="2400" dirty="0"/>
          </a:p>
          <a:p>
            <a:pPr lvl="1"/>
            <a:r>
              <a:rPr lang="en-US" sz="2000" dirty="0" smtClean="0"/>
              <a:t>Each </a:t>
            </a:r>
            <a:r>
              <a:rPr lang="en-US" sz="2000" dirty="0"/>
              <a:t>symbol length (including CP) of base numerology (w/ SCS = F0) equals the sum of the corresponding M symbols of scaled numerology (w/ SCS = Fs</a:t>
            </a:r>
            <a:r>
              <a:rPr lang="en-US" sz="2000" dirty="0" smtClean="0"/>
              <a:t>)</a:t>
            </a:r>
            <a:endParaRPr lang="en-US" sz="2000" dirty="0" smtClean="0"/>
          </a:p>
          <a:p>
            <a:pPr lvl="1"/>
            <a:r>
              <a:rPr lang="en-US" sz="2000" dirty="0" smtClean="0"/>
              <a:t>Each symbol may not necessarily be of the same length (e.g. in LTE numerology, symbol0 is long than symbol 1, 2, … 6</a:t>
            </a:r>
            <a:r>
              <a:rPr lang="en-US" sz="2000" dirty="0" smtClean="0"/>
              <a:t>)</a:t>
            </a:r>
            <a:endParaRPr lang="en-US" sz="2000" dirty="0"/>
          </a:p>
          <a:p>
            <a:pPr lvl="1"/>
            <a:r>
              <a:rPr lang="en-US" sz="2000" dirty="0" smtClean="0"/>
              <a:t>Multiple CP durations per each numerology is not precluded:</a:t>
            </a:r>
          </a:p>
          <a:p>
            <a:pPr lvl="2"/>
            <a:r>
              <a:rPr lang="en-US" sz="1600" dirty="0"/>
              <a:t>F</a:t>
            </a:r>
            <a:r>
              <a:rPr lang="en-US" sz="1600" dirty="0" smtClean="0"/>
              <a:t>or each CP family (NCP or ECP), each </a:t>
            </a:r>
            <a:r>
              <a:rPr lang="en-US" sz="1600" dirty="0"/>
              <a:t>symbol length (including CP) of base numerology (w/ SCS = F0) equals the sum of the corresponding M symbols of scaled numerology (w/ SCS = Fs</a:t>
            </a:r>
            <a:r>
              <a:rPr lang="en-US" sz="1600" dirty="0" smtClean="0"/>
              <a:t>)</a:t>
            </a:r>
          </a:p>
          <a:p>
            <a:pPr lvl="0"/>
            <a:r>
              <a:rPr lang="en-US" sz="2400" dirty="0">
                <a:solidFill>
                  <a:srgbClr val="FF0000"/>
                </a:solidFill>
              </a:rPr>
              <a:t>Above is not related to synchronization among multiple transmitters like network synchronization,  synchronization among UEs, different NR carrier bandwidth and so on.</a:t>
            </a:r>
            <a:endParaRPr lang="en-US" sz="2400" dirty="0"/>
          </a:p>
          <a:p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224</Words>
  <Application>Microsoft Office PowerPoint</Application>
  <PresentationFormat>ユーザー設定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Scalable Numerology Symbol Boundary Alignment</vt:lpstr>
      <vt:lpstr>Proposal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Hidetoshi Suzuki 05</cp:lastModifiedBy>
  <cp:revision>516</cp:revision>
  <dcterms:created xsi:type="dcterms:W3CDTF">2016-04-12T08:45:03Z</dcterms:created>
  <dcterms:modified xsi:type="dcterms:W3CDTF">2016-05-25T08:30:04Z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-271620777</vt:i4>
  </property>
  <property fmtid="{D5CDD505-2E9C-101B-9397-08002B2CF9AE}" pid="3" name="_NewReviewCycle">
    <vt:lpwstr/>
  </property>
  <property fmtid="{D5CDD505-2E9C-101B-9397-08002B2CF9AE}" pid="4" name="_EmailSubject">
    <vt:lpwstr/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  <property fmtid="{D5CDD505-2E9C-101B-9397-08002B2CF9AE}" pid="7" name="_PreviousAdHocReviewCycleID">
    <vt:i4>598254674</vt:i4>
  </property>
</Properties>
</file>