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3" r:id="rId3"/>
    <p:sldId id="267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, Yuan Y" initials="ZYY" lastIdx="1" clrIdx="0">
    <p:extLst>
      <p:ext uri="{19B8F6BF-5375-455C-9EA6-DF929625EA0E}">
        <p15:presenceInfo xmlns:p15="http://schemas.microsoft.com/office/powerpoint/2012/main" userId="S-1-5-21-1757981266-725345543-1404487317-1024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8013" autoAdjust="0"/>
    <p:restoredTop sz="93343" autoAdjust="0"/>
  </p:normalViewPr>
  <p:slideViewPr>
    <p:cSldViewPr showGuides="1">
      <p:cViewPr varScale="1">
        <p:scale>
          <a:sx n="93" d="100"/>
          <a:sy n="93" d="100"/>
        </p:scale>
        <p:origin x="2082" y="6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ja-JP" dirty="0" smtClean="0"/>
              <a:t>NR UL MIMO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/>
          <a:lstStyle/>
          <a:p>
            <a:r>
              <a:rPr lang="en-US" altLang="ja-JP" dirty="0" smtClean="0"/>
              <a:t>Intel, NTT </a:t>
            </a:r>
            <a:r>
              <a:rPr lang="en-US" altLang="ja-JP" dirty="0" smtClean="0"/>
              <a:t>DoCoMo, </a:t>
            </a:r>
            <a:r>
              <a:rPr lang="en-US" altLang="zh-CN" dirty="0" smtClean="0"/>
              <a:t>Ericsson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zh-CN" sz="2000" dirty="0">
                <a:solidFill>
                  <a:srgbClr val="000000"/>
                </a:solidFill>
                <a:latin typeface="+mn-lt"/>
                <a:ea typeface="+mn-ea"/>
              </a:rPr>
              <a:t>165808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424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Nanjing</a:t>
            </a:r>
            <a:r>
              <a:rPr lang="en-GB" altLang="zh-CN" sz="1800" dirty="0" smtClean="0">
                <a:latin typeface="+mj-lt"/>
              </a:rPr>
              <a:t>, China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May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23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en-US" sz="1800" dirty="0" smtClean="0">
                <a:latin typeface="+mj-lt"/>
              </a:rPr>
              <a:t>27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7.1.6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3194721"/>
          </a:xfrm>
        </p:spPr>
        <p:txBody>
          <a:bodyPr/>
          <a:lstStyle/>
          <a:p>
            <a:r>
              <a:rPr lang="en-US" altLang="zh-CN" dirty="0" smtClean="0"/>
              <a:t>In R1-163884, R1-163885 and email discussion [84b-13], number of antenna elements at TRP/UE is agreed:</a:t>
            </a:r>
          </a:p>
          <a:p>
            <a:pPr lvl="1"/>
            <a:r>
              <a:rPr lang="en-US" altLang="zh-CN" dirty="0" smtClean="0"/>
              <a:t>@700MHz: up to 64 @TRP and up to 4 @UE</a:t>
            </a:r>
          </a:p>
          <a:p>
            <a:pPr lvl="1"/>
            <a:r>
              <a:rPr lang="en-US" altLang="zh-CN" dirty="0" smtClean="0"/>
              <a:t>@4GHz: up to 256 @TRP and up to 8 @UE</a:t>
            </a:r>
          </a:p>
          <a:p>
            <a:pPr lvl="1"/>
            <a:r>
              <a:rPr lang="en-US" altLang="zh-CN" dirty="0" smtClean="0"/>
              <a:t>@30GHz: up to 256 @TRP and up to 32 @UE</a:t>
            </a:r>
          </a:p>
          <a:p>
            <a:pPr lvl="1"/>
            <a:r>
              <a:rPr lang="en-US" altLang="zh-CN" dirty="0" smtClean="0"/>
              <a:t>@70GHz</a:t>
            </a:r>
            <a:r>
              <a:rPr lang="en-US" altLang="zh-CN" dirty="0"/>
              <a:t>: up to </a:t>
            </a:r>
            <a:r>
              <a:rPr lang="en-US" altLang="zh-CN" dirty="0" smtClean="0"/>
              <a:t>1024 </a:t>
            </a:r>
            <a:r>
              <a:rPr lang="en-US" altLang="zh-CN" dirty="0"/>
              <a:t>@TRP and up to 32 @UE</a:t>
            </a:r>
          </a:p>
          <a:p>
            <a:r>
              <a:rPr lang="en-US" altLang="zh-CN" dirty="0" smtClean="0"/>
              <a:t>With larger number of antenna elements @TRP at all NR bands and new UE hybrid antennas @UE, this WF </a:t>
            </a:r>
            <a:r>
              <a:rPr lang="en-US" altLang="zh-CN" dirty="0" smtClean="0"/>
              <a:t>summarizes </a:t>
            </a:r>
            <a:r>
              <a:rPr lang="en-US" altLang="zh-CN" dirty="0" smtClean="0"/>
              <a:t>companies’ views with regard to NR UL MIMO design</a:t>
            </a:r>
          </a:p>
          <a:p>
            <a:r>
              <a:rPr lang="en-US" altLang="zh-CN" dirty="0" smtClean="0"/>
              <a:t>In order to fully reap the gain of large number of antennas in NR system, UL MIMO needs to be enhanced compared to LTE UL MIMO</a:t>
            </a:r>
          </a:p>
        </p:txBody>
      </p:sp>
    </p:spTree>
    <p:extLst>
      <p:ext uri="{BB962C8B-B14F-4D97-AF65-F5344CB8AC3E}">
        <p14:creationId xmlns:p14="http://schemas.microsoft.com/office/powerpoint/2010/main" val="13150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NR UL </a:t>
            </a:r>
            <a:r>
              <a:rPr lang="en-US" altLang="zh-CN" dirty="0" smtClean="0"/>
              <a:t>MIMO technologies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6906506"/>
          </a:xfrm>
        </p:spPr>
        <p:txBody>
          <a:bodyPr/>
          <a:lstStyle/>
          <a:p>
            <a:r>
              <a:rPr lang="en-US" altLang="zh-CN" dirty="0" smtClean="0"/>
              <a:t>The following techniques are studied for NR UL MIMO</a:t>
            </a:r>
          </a:p>
          <a:p>
            <a:pPr lvl="1"/>
            <a:r>
              <a:rPr lang="en-US" altLang="zh-CN" dirty="0" smtClean="0"/>
              <a:t>Uplink transmission/reception </a:t>
            </a:r>
            <a:r>
              <a:rPr lang="en-US" altLang="zh-CN" dirty="0" smtClean="0"/>
              <a:t>schemes for data channels</a:t>
            </a:r>
            <a:endParaRPr lang="en-US" altLang="zh-CN" dirty="0" smtClean="0"/>
          </a:p>
          <a:p>
            <a:pPr lvl="2"/>
            <a:r>
              <a:rPr lang="en-US" altLang="zh-CN" dirty="0"/>
              <a:t>Spatial </a:t>
            </a:r>
            <a:r>
              <a:rPr lang="en-US" altLang="zh-CN" dirty="0" smtClean="0"/>
              <a:t>multiplexing</a:t>
            </a:r>
          </a:p>
          <a:p>
            <a:pPr lvl="3"/>
            <a:r>
              <a:rPr lang="en-US" altLang="zh-CN" dirty="0"/>
              <a:t>Non reciprocity based UL MIMO (e.g. PMI based) </a:t>
            </a:r>
            <a:endParaRPr lang="en-US" altLang="zh-CN" dirty="0" smtClean="0"/>
          </a:p>
          <a:p>
            <a:pPr lvl="3"/>
            <a:r>
              <a:rPr lang="en-US" altLang="zh-CN" dirty="0" smtClean="0"/>
              <a:t>Reciprocity </a:t>
            </a:r>
            <a:r>
              <a:rPr lang="en-US" altLang="zh-CN" dirty="0"/>
              <a:t>based UL </a:t>
            </a:r>
            <a:r>
              <a:rPr lang="en-US" altLang="zh-CN" dirty="0" smtClean="0"/>
              <a:t>MIMO</a:t>
            </a:r>
          </a:p>
          <a:p>
            <a:pPr lvl="3"/>
            <a:r>
              <a:rPr lang="en-US" altLang="zh-CN" dirty="0" smtClean="0"/>
              <a:t>Multi </a:t>
            </a:r>
            <a:r>
              <a:rPr lang="en-US" altLang="zh-CN" dirty="0"/>
              <a:t>point spatial </a:t>
            </a:r>
            <a:r>
              <a:rPr lang="en-US" altLang="zh-CN" dirty="0" smtClean="0"/>
              <a:t>multiplexing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4"/>
            <a:r>
              <a:rPr lang="en-US" altLang="zh-CN" dirty="0" smtClean="0"/>
              <a:t>e.g</a:t>
            </a:r>
            <a:r>
              <a:rPr lang="en-US" altLang="zh-CN" dirty="0"/>
              <a:t>. </a:t>
            </a:r>
            <a:r>
              <a:rPr lang="en-US" altLang="zh-CN" dirty="0" smtClean="0"/>
              <a:t>different layer is received by different </a:t>
            </a:r>
            <a:r>
              <a:rPr lang="en-US" altLang="zh-CN" dirty="0"/>
              <a:t>TRP</a:t>
            </a:r>
            <a:endParaRPr lang="en-US" altLang="zh-CN" dirty="0" smtClean="0"/>
          </a:p>
          <a:p>
            <a:pPr lvl="4"/>
            <a:r>
              <a:rPr lang="en-US" altLang="zh-CN" dirty="0" smtClean="0"/>
              <a:t>Note: multiple point may have coordination</a:t>
            </a:r>
            <a:endParaRPr lang="en-US" altLang="zh-CN" dirty="0"/>
          </a:p>
          <a:p>
            <a:pPr lvl="3"/>
            <a:r>
              <a:rPr lang="en-US" altLang="zh-CN" dirty="0" smtClean="0"/>
              <a:t>@&gt;6GHz</a:t>
            </a:r>
          </a:p>
          <a:p>
            <a:pPr lvl="4"/>
            <a:r>
              <a:rPr lang="en-US" altLang="zh-CN" dirty="0" smtClean="0"/>
              <a:t>UL analog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 management</a:t>
            </a:r>
          </a:p>
          <a:p>
            <a:pPr lvl="2"/>
            <a:r>
              <a:rPr lang="en-US" altLang="zh-CN" dirty="0" smtClean="0"/>
              <a:t>Spatial </a:t>
            </a:r>
            <a:r>
              <a:rPr lang="en-US" altLang="zh-CN" dirty="0"/>
              <a:t>diversity</a:t>
            </a:r>
          </a:p>
          <a:p>
            <a:pPr lvl="3"/>
            <a:r>
              <a:rPr lang="en-US" altLang="zh-CN" dirty="0" smtClean="0"/>
              <a:t>open </a:t>
            </a:r>
            <a:r>
              <a:rPr lang="en-US" altLang="zh-CN" dirty="0"/>
              <a:t>loop and semi-open </a:t>
            </a:r>
            <a:r>
              <a:rPr lang="en-US" altLang="zh-CN" dirty="0" smtClean="0"/>
              <a:t>loop UL MIMO</a:t>
            </a:r>
            <a:endParaRPr lang="en-US" altLang="zh-CN" dirty="0"/>
          </a:p>
          <a:p>
            <a:pPr lvl="3"/>
            <a:r>
              <a:rPr lang="en-US" altLang="zh-CN" dirty="0" smtClean="0"/>
              <a:t>Uplink </a:t>
            </a:r>
            <a:r>
              <a:rPr lang="en-US" altLang="zh-CN" dirty="0"/>
              <a:t>antenna </a:t>
            </a:r>
            <a:r>
              <a:rPr lang="en-US" altLang="zh-CN" dirty="0" smtClean="0"/>
              <a:t>/ panel switching (UE side)</a:t>
            </a:r>
            <a:endParaRPr lang="en-US" altLang="zh-CN" dirty="0"/>
          </a:p>
          <a:p>
            <a:pPr lvl="3"/>
            <a:r>
              <a:rPr lang="en-US" altLang="zh-CN" dirty="0"/>
              <a:t>Multi point reception</a:t>
            </a:r>
          </a:p>
          <a:p>
            <a:pPr lvl="3"/>
            <a:r>
              <a:rPr lang="en-US" altLang="zh-CN" dirty="0" smtClean="0"/>
              <a:t>@&gt;6GHz</a:t>
            </a:r>
            <a:endParaRPr lang="en-US" altLang="zh-CN" dirty="0"/>
          </a:p>
          <a:p>
            <a:pPr lvl="4"/>
            <a:r>
              <a:rPr lang="en-US" altLang="zh-CN" dirty="0"/>
              <a:t>Multi </a:t>
            </a:r>
            <a:r>
              <a:rPr lang="en-US" altLang="zh-CN" dirty="0" smtClean="0"/>
              <a:t>panel  </a:t>
            </a:r>
            <a:r>
              <a:rPr lang="en-US" altLang="zh-CN" dirty="0"/>
              <a:t>spatial diversity</a:t>
            </a:r>
          </a:p>
          <a:p>
            <a:pPr lvl="1"/>
            <a:r>
              <a:rPr lang="en-US" altLang="zh-CN" dirty="0" smtClean="0"/>
              <a:t>SRS/DMRS design for UL </a:t>
            </a:r>
            <a:r>
              <a:rPr lang="en-US" altLang="zh-CN" dirty="0" smtClean="0"/>
              <a:t>MIMO</a:t>
            </a:r>
          </a:p>
          <a:p>
            <a:pPr lvl="2"/>
            <a:r>
              <a:rPr lang="en-US" altLang="zh-CN" dirty="0" smtClean="0"/>
              <a:t>@&gt;6GHz, other RS, e.g. phase noise compensation RS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UL power/timing control</a:t>
            </a:r>
          </a:p>
          <a:p>
            <a:pPr lvl="1"/>
            <a:r>
              <a:rPr lang="en-US" altLang="zh-CN" dirty="0" smtClean="0"/>
              <a:t>Transmission scheme for UL control </a:t>
            </a:r>
            <a:r>
              <a:rPr lang="en-US" altLang="zh-CN" dirty="0" smtClean="0"/>
              <a:t>channel, e.g. UCI or random access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Other techniques are not precluded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0420909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10329</TotalTime>
  <Words>294</Words>
  <Application>Microsoft Office PowerPoint</Application>
  <PresentationFormat>On-screen Show (4:3)</PresentationFormat>
  <Paragraphs>37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メイリオ</vt:lpstr>
      <vt:lpstr>ＭＳ Ｐゴシック</vt:lpstr>
      <vt:lpstr>ＭＳ Ｐ明朝</vt:lpstr>
      <vt:lpstr>Arial</vt:lpstr>
      <vt:lpstr>Calibri</vt:lpstr>
      <vt:lpstr>Times New Roman</vt:lpstr>
      <vt:lpstr>Wingdings</vt:lpstr>
      <vt:lpstr>標準デザイン</vt:lpstr>
      <vt:lpstr>WF on NR UL MIMO</vt:lpstr>
      <vt:lpstr>Background</vt:lpstr>
      <vt:lpstr>NR UL MIMO technologies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891</cp:revision>
  <cp:lastPrinted>2016-02-02T02:05:25Z</cp:lastPrinted>
  <dcterms:created xsi:type="dcterms:W3CDTF">2008-05-20T02:15:22Z</dcterms:created>
  <dcterms:modified xsi:type="dcterms:W3CDTF">2016-05-25T08:40:14Z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99f243e6-07f0-44d6-8e5e-89f7f9a3516f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2016-05-25 08:40:13Z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CTP_IC</vt:lpwstr>
  </property>
</Properties>
</file>