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567" userDrawn="1">
          <p15:clr>
            <a:srgbClr val="A4A3A4"/>
          </p15:clr>
        </p15:guide>
        <p15:guide id="4" pos="5148" userDrawn="1">
          <p15:clr>
            <a:srgbClr val="A4A3A4"/>
          </p15:clr>
        </p15:guide>
        <p15:guide id="5" pos="19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>
        <p:scale>
          <a:sx n="90" d="100"/>
          <a:sy n="90" d="100"/>
        </p:scale>
        <p:origin x="-654" y="-78"/>
      </p:cViewPr>
      <p:guideLst>
        <p:guide orient="horz" pos="2160"/>
        <p:guide pos="2880"/>
        <p:guide pos="567"/>
        <p:guide pos="5148"/>
        <p:guide pos="19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5450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0497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further evaluation assumptions for NR waveform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HiSilicon, </a:t>
            </a:r>
            <a:r>
              <a:rPr lang="en-US" altLang="zh-CN" dirty="0" err="1" smtClean="0"/>
              <a:t>InterDigital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619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R1- 165759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7.1.3.1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en-US" altLang="zh-CN" sz="2800" dirty="0" smtClean="0"/>
              <a:t>Proposal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123728" y="260648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Table 1 Parameters for case 3 and case 4</a:t>
            </a:r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33104690"/>
              </p:ext>
            </p:extLst>
          </p:nvPr>
        </p:nvGraphicFramePr>
        <p:xfrm>
          <a:off x="611560" y="612647"/>
          <a:ext cx="7267560" cy="5628557"/>
        </p:xfrm>
        <a:graphic>
          <a:graphicData uri="http://schemas.openxmlformats.org/drawingml/2006/table">
            <a:tbl>
              <a:tblPr firstRow="1" firstCol="1" bandRow="1"/>
              <a:tblGrid>
                <a:gridCol w="2244222"/>
                <a:gridCol w="5023338"/>
              </a:tblGrid>
              <a:tr h="2087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Assumptions</a:t>
                      </a:r>
                      <a:endParaRPr lang="en-US" sz="1000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Value</a:t>
                      </a:r>
                      <a:endParaRPr lang="en-US" sz="1000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Carrier frequency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4GHz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Duplex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FDD /TDD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81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Subframe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duration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 </a:t>
                      </a:r>
                      <a:r>
                        <a:rPr lang="en-US" sz="1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as baseline, other duration is FFS (short duration could be considered) 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69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Subcarrier spacing 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Single numerology case (case 3): 15KHz as baseline,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Mixed numerology case (case 4): 15KHz, and the other subcarrier spacing  is FFS 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Guard time interval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4.7us as baseline, other interval is FFS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(depend on numerology progress 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System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bandwidth &amp;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FFT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size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 MHz, 1024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for 15KHz subcarrier spacing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245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Data transmission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bandwidth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of UE (Guard tones are </a:t>
                      </a:r>
                      <a:r>
                        <a:rPr lang="en-US" sz="1000" b="1" baseline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not included)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Case3:  -720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KHz (48 Subcarriers allocated per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user for both target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UE and interfering UEs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Case4: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Config1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:    Target UE:  - 720KHz (48 Subcarrier allocation per target UE)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Interfering users:  - 720KHz (per UE)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Config2:       Target UE:         - 2880KHz (192 subcarrier allocated per  target UE)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               Interfering user:  -2880KHz (per  UE)</a:t>
                      </a:r>
                      <a:endParaRPr lang="en-US" sz="1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04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Bandwidth of Guard tones between adjacent UEs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{0,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15, 30, 45, 60, 90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120, 180 }KHz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Number of uplink users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 (1 target user and 2 interfering users)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6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Power offset of the interfering user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 dB, 10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dB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 dB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7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Antenna configuration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1T1R, other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configuration is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67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MIMO mode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If companies bring results for MIMO, it is recommended to use at least one constant modulus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precoding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scheme. Companies need to provide their CSI and </a:t>
                      </a:r>
                      <a:r>
                        <a:rPr lang="en-US" sz="1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precoding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assumptions for MIMO evaluations. MIMO correlation matrices should be low correlation (i.e. uncorrelated) for RAN1#86 in case of MIMO simulations.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MCS</a:t>
                      </a: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Fixed. 16QAM: 1/2 or 2/3;  64QAM: 1/2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or 3/4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Control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overhead 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Zero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69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Time offset of interfering user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 3: 0,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128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512 samples (for 15 KHz subcarrier spacing)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Case 4: 0</a:t>
                      </a: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07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Channel estimation </a:t>
                      </a:r>
                      <a:r>
                        <a:rPr lang="en-US" sz="10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*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Ideal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5651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Channel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model  </a:t>
                      </a:r>
                      <a:r>
                        <a:rPr lang="en-US" sz="10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**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0563" marR="60563" marT="72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TDL model </a:t>
                      </a:r>
                    </a:p>
                    <a:p>
                      <a:pPr marL="285750" lvl="0" indent="-285750" algn="just">
                        <a:spcAft>
                          <a:spcPts val="0"/>
                        </a:spcAft>
                        <a:buFont typeface="华文仿宋" panose="02010600040101010101" pitchFamily="2" charset="-122"/>
                        <a:buChar char="−"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All values of DS {10, 30, 100, 300, 1000} ns are evaluated with the selected TDL-DS combinations, i.e. TDL-A for DS {10,30}ns, TDL-B for DS {100 }ns, TDL-C for DS {300,1000}ns. Companies are allowed to choose additional combination(s) of other DS values and TDL–A and/or TDL-C in TR38.900.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ETU/EVA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/EPA are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optional.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Mobility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: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3km/h</a:t>
                      </a:r>
                      <a:r>
                        <a:rPr lang="en-US" sz="10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※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or 30 km/h or 120 km/h, higher speed is not precluded.</a:t>
                      </a:r>
                    </a:p>
                  </a:txBody>
                  <a:tcPr marL="60563" marR="60563" marT="72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6237312"/>
            <a:ext cx="8280920" cy="620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/>
            </a:lvl1pPr>
          </a:lstStyle>
          <a:p>
            <a:r>
              <a:rPr lang="en-US" dirty="0"/>
              <a:t>NOTE: </a:t>
            </a:r>
            <a:r>
              <a:rPr lang="en-US" dirty="0" smtClean="0"/>
              <a:t>* </a:t>
            </a:r>
            <a:r>
              <a:rPr lang="en-US" dirty="0"/>
              <a:t>Non-ideal effects to be considered in a second stage (e.g., pilot pattern, channel estimation, details are FFS)</a:t>
            </a:r>
          </a:p>
          <a:p>
            <a:r>
              <a:rPr lang="en-US" dirty="0"/>
              <a:t>          </a:t>
            </a:r>
            <a:r>
              <a:rPr lang="en-US" dirty="0" smtClean="0"/>
              <a:t>  * *</a:t>
            </a:r>
            <a:r>
              <a:rPr lang="en-US" i="1" dirty="0" smtClean="0"/>
              <a:t>   Power-delay profiles of CDL-{A,B,C} are scenario agnostic.</a:t>
            </a:r>
          </a:p>
          <a:p>
            <a:r>
              <a:rPr lang="en-US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※ 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All marked values are  recommended for calibration purpose..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92751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4064</TotalTime>
  <Words>514</Words>
  <Application>Microsoft Office PowerPoint</Application>
  <PresentationFormat>On-screen Show (4:3)</PresentationFormat>
  <Paragraphs>58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Way forward on further evaluation assumptions for NR waveform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370</cp:revision>
  <dcterms:created xsi:type="dcterms:W3CDTF">2015-02-09T15:32:33Z</dcterms:created>
  <dcterms:modified xsi:type="dcterms:W3CDTF">2016-05-25T06:16:18Z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(3)ckdBM58jpoJ4D7ko83HoVwQem6K9T2QehZwmYzrUwyb6uE+wfKhFawFy/mWLpnbg6cCkmegt
vPXGo+41PhhxXJojurOTCUWtSnSpaMuaMYLLV6vPuLfBwJDrnZ2ZIBpyGQTM6PQijwNIg7kQ
NxzXrSbV0Zgr5Pm+33PMTqOpC6+9lZmlI7xRctq0qD+vOCgfaaEY/KG+s4zmpcbTtoxwpeEt
u0f82ltCUYn0FyX3rC</vt:lpwstr>
  </property>
  <property fmtid="{D5CDD505-2E9C-101B-9397-08002B2CF9AE}" pid="6" name="_2015_ms_pID_7253431">
    <vt:lpwstr>giunxRlWEkA1uNSqUiZ22dGFqgKKEKBMJJJP0dD5npUsd/MPCdKmu2
mXzE4npE38AfuVRzhTvqrTtu0C3SHc9Mbbl7Xq/2X/TcOdB0BVm2c/tYSAUjKBvOueM6uEts
nt1hswsEZlyRiFtpmLJ4E2F2YkU2XYXgWXB/o09uRP7NfBxQaNpCuB2BCx4fHT5WNbID8Zit
BOyh1nMemCzU2i0+TmQ+czMTv5nG7Zkr16WY</vt:lpwstr>
  </property>
  <property fmtid="{D5CDD505-2E9C-101B-9397-08002B2CF9AE}" pid="7" name="_2015_ms_pID_7253432">
    <vt:lpwstr>RsQXHKTQtOIOrZCqJXmJJPEimAH72UOFDhV2
JJIGLprEz3TwSAtqHL8HLc8iYP2mmdTxeeTeMVXhCvdJAoVv0lOegt04aw1Tj4kgiBLIeK0j
oW5qiOsNKgxUOxAeDjBw+bLk562JTqknLBNwCTfQgCc=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1464095078</vt:lpwstr>
  </property>
</Properties>
</file>