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95" r:id="rId3"/>
    <p:sldId id="290" r:id="rId4"/>
    <p:sldId id="304" r:id="rId5"/>
    <p:sldId id="298" r:id="rId6"/>
    <p:sldId id="301" r:id="rId7"/>
    <p:sldId id="306" r:id="rId8"/>
    <p:sldId id="302" r:id="rId9"/>
    <p:sldId id="30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786" y="-77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85bis</a:t>
            </a:r>
            <a:r>
              <a:rPr lang="en-GB" sz="2400" b="1" dirty="0"/>
              <a:t>	</a:t>
            </a:r>
            <a:r>
              <a:rPr lang="en-GB" sz="2400" b="1" dirty="0" smtClean="0"/>
              <a:t>		R1-165735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19812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Way forward on assumption details for Case 5 in waveform LLS evaluation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320063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Spreadtrum, </a:t>
            </a:r>
            <a:r>
              <a:rPr lang="en-US" altLang="zh-CN" sz="2800" dirty="0" err="1" smtClean="0"/>
              <a:t>Fraunhofer</a:t>
            </a:r>
            <a:r>
              <a:rPr lang="en-US" altLang="zh-CN" sz="2800" dirty="0" smtClean="0"/>
              <a:t> IIS</a:t>
            </a:r>
            <a:r>
              <a:rPr lang="en-US" altLang="zh-CN" sz="2800" dirty="0"/>
              <a:t>,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National Taiwan University, </a:t>
            </a:r>
            <a:r>
              <a:rPr lang="en-US" altLang="zh-CN" sz="2800" dirty="0" smtClean="0"/>
              <a:t>Orange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ZTE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Proposed:</a:t>
            </a:r>
          </a:p>
          <a:p>
            <a:pPr lvl="1"/>
            <a:r>
              <a:rPr lang="en-US" altLang="zh-CN" dirty="0" smtClean="0"/>
              <a:t>Case 5: UL asynchronous reception with possible in-band interference, under the assumption that each target UE is moving in the cell</a:t>
            </a:r>
          </a:p>
          <a:p>
            <a:pPr lvl="2"/>
            <a:r>
              <a:rPr lang="en-US" altLang="zh-CN" dirty="0"/>
              <a:t>Case 5a: A single target UE with asynchronous reception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pPr lvl="2"/>
            <a:r>
              <a:rPr lang="en-US" altLang="zh-CN" dirty="0"/>
              <a:t>Case 5b: </a:t>
            </a:r>
            <a:r>
              <a:rPr lang="en-US" altLang="zh-CN" dirty="0" smtClean="0"/>
              <a:t>Multiple target co-channel UEs with respective time offsets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118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2649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TA calibration for relaxed synchronization with sporadic UL transmissions in </a:t>
            </a:r>
            <a:r>
              <a:rPr lang="en-US" altLang="zh-CN" dirty="0" err="1" smtClean="0"/>
              <a:t>mMTC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899316"/>
              </p:ext>
            </p:extLst>
          </p:nvPr>
        </p:nvGraphicFramePr>
        <p:xfrm>
          <a:off x="1936737" y="1676400"/>
          <a:ext cx="5270526" cy="4978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1" name="Visio" r:id="rId3" imgW="3271683" imgH="3091549" progId="Visio.Drawing.11">
                  <p:embed/>
                </p:oleObj>
              </mc:Choice>
              <mc:Fallback>
                <p:oleObj name="Visio" r:id="rId3" imgW="3271683" imgH="309154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6737" y="1676400"/>
                        <a:ext cx="5270526" cy="4978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右大括号 3"/>
          <p:cNvSpPr/>
          <p:nvPr/>
        </p:nvSpPr>
        <p:spPr>
          <a:xfrm>
            <a:off x="6400800" y="2895600"/>
            <a:ext cx="533400" cy="3124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/>
              <p:cNvSpPr txBox="1"/>
              <p:nvPr/>
            </p:nvSpPr>
            <p:spPr>
              <a:xfrm>
                <a:off x="7050060" y="4319200"/>
                <a:ext cx="401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b="0" i="0" smtClean="0">
                              <a:latin typeface="Cambria Math" panose="02040503050406030204" pitchFamily="18" charset="0"/>
                            </a:rPr>
                            <m:t>TA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0060" y="4319200"/>
                <a:ext cx="401777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13846" r="-9231" b="-1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877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Scenario illustration for 1 UE 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/>
          </p:nvPr>
        </p:nvGraphicFramePr>
        <p:xfrm>
          <a:off x="1600200" y="1435567"/>
          <a:ext cx="6553201" cy="456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66" name="Visio" r:id="rId3" imgW="5373983" imgH="3605233" progId="Visio.Drawing.11">
                  <p:embed/>
                </p:oleObj>
              </mc:Choice>
              <mc:Fallback>
                <p:oleObj name="Visio" r:id="rId3" imgW="5373983" imgH="360523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1435567"/>
                        <a:ext cx="6553201" cy="456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/>
          </p:nvPr>
        </p:nvGraphicFramePr>
        <p:xfrm>
          <a:off x="3054350" y="6183313"/>
          <a:ext cx="303688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67" name="Equation" r:id="rId5" imgW="1333440" imgH="228600" progId="Equation.DSMT4">
                  <p:embed/>
                </p:oleObj>
              </mc:Choice>
              <mc:Fallback>
                <p:oleObj name="Equation" r:id="rId5" imgW="1333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4350" y="6183313"/>
                        <a:ext cx="303688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645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Time offset with TA Calibration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7638"/>
                <a:ext cx="8229600" cy="5135562"/>
              </a:xfrm>
            </p:spPr>
            <p:txBody>
              <a:bodyPr>
                <a:normAutofit/>
              </a:bodyPr>
              <a:lstStyle/>
              <a:p>
                <a:pPr marL="914400" lvl="1" indent="-514350"/>
                <a:r>
                  <a:rPr lang="en-US" altLang="zh-CN" dirty="0" smtClean="0"/>
                  <a:t>Receiver time </a:t>
                </a:r>
                <a:r>
                  <a:rPr lang="en-US" altLang="zh-CN" dirty="0"/>
                  <a:t>offset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RTT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RTT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altLang="zh-CN" dirty="0"/>
              </a:p>
              <a:p>
                <a:pPr marL="914400" lvl="1" indent="-514350"/>
                <a:r>
                  <a:rPr lang="en-US" altLang="zh-CN" dirty="0" smtClean="0"/>
                  <a:t>The </a:t>
                </a:r>
                <a:r>
                  <a:rPr lang="en-US" altLang="zh-CN" dirty="0"/>
                  <a:t>range of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/>
                  <a:t> is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TA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f>
                          <m:f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num>
                          <m:den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TA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f>
                          <m:f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num>
                          <m:den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</m:e>
                    </m:d>
                  </m:oMath>
                </a14:m>
                <a:endParaRPr lang="en-US" altLang="zh-CN" dirty="0" smtClean="0"/>
              </a:p>
              <a:p>
                <a:pPr marL="914400" lvl="1" indent="-514350"/>
                <a:endParaRPr lang="en-US" altLang="zh-CN" dirty="0" smtClean="0"/>
              </a:p>
              <a:p>
                <a:pPr marL="0" indent="0">
                  <a:buNone/>
                </a:pPr>
                <a:endParaRPr lang="en-US" altLang="zh-CN" dirty="0" smtClean="0"/>
              </a:p>
              <a:p>
                <a:pPr marL="914400" lvl="1" indent="-514350"/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7638"/>
                <a:ext cx="8229600" cy="5135562"/>
              </a:xfrm>
              <a:blipFill rotWithShape="0">
                <a:blip r:embed="rId2"/>
                <a:stretch>
                  <a:fillRect t="-1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004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Parameter values for each UE (1/2)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71600"/>
                <a:ext cx="8229600" cy="5334000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 panose="02040503050406030204" pitchFamily="18" charset="0"/>
                          </a:rPr>
                          <m:t>TA</m:t>
                        </m:r>
                      </m:sub>
                    </m:sSub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zh-CN" sz="2400" dirty="0" smtClean="0"/>
                  <a:t> 1 min</a:t>
                </a:r>
              </a:p>
              <a:p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r>
                  <a:rPr lang="en-US" altLang="zh-CN" sz="2400" b="0" dirty="0" smtClean="0"/>
                  <a:t> km/h</a:t>
                </a:r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altLang="zh-CN" sz="2400" dirty="0" smtClean="0"/>
                  <a:t>The range of UL time offset: </a:t>
                </a:r>
                <a:r>
                  <a:rPr lang="en-US" altLang="zh-CN" sz="2000" dirty="0" smtClean="0"/>
                  <a:t>[-</a:t>
                </a:r>
                <a:r>
                  <a:rPr lang="en-US" altLang="zh-CN" sz="2000" dirty="0"/>
                  <a:t> </a:t>
                </a:r>
                <a:r>
                  <a:rPr lang="en-US" altLang="zh-CN" sz="2000" dirty="0" smtClean="0"/>
                  <a:t>1.6 us</a:t>
                </a:r>
                <a:r>
                  <a:rPr lang="en-US" altLang="zh-CN" sz="2000" dirty="0"/>
                  <a:t>,  </a:t>
                </a:r>
                <a:r>
                  <a:rPr lang="en-US" altLang="zh-CN" sz="2000" dirty="0" smtClean="0"/>
                  <a:t>1.6 us]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71600"/>
                <a:ext cx="8229600" cy="5334000"/>
              </a:xfrm>
              <a:blipFill rotWithShape="0">
                <a:blip r:embed="rId2"/>
                <a:stretch>
                  <a:fillRect l="-963" t="-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829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Parameter values for each UE (2/2)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altLang="zh-CN" sz="2400" dirty="0" smtClean="0"/>
                  <a:t>Time-offset generation modes (TGM</a:t>
                </a:r>
                <a:r>
                  <a:rPr lang="en-US" altLang="zh-CN" sz="2400" dirty="0"/>
                  <a:t>):</a:t>
                </a:r>
              </a:p>
              <a:p>
                <a:pPr lvl="1"/>
                <a:r>
                  <a:rPr lang="en-US" altLang="zh-CN" sz="2400" dirty="0"/>
                  <a:t>TGM 1: </a:t>
                </a:r>
                <a:r>
                  <a:rPr lang="en-US" altLang="zh-CN" sz="2400" dirty="0" smtClean="0"/>
                  <a:t>Worst </a:t>
                </a:r>
                <a:r>
                  <a:rPr lang="en-US" altLang="zh-CN" sz="2400" dirty="0"/>
                  <a:t>and best cases </a:t>
                </a:r>
              </a:p>
              <a:p>
                <a:pPr lvl="2"/>
                <a:r>
                  <a:rPr lang="en-US" altLang="zh-CN" sz="2000" dirty="0"/>
                  <a:t>3 UL time offset samples:   -1.6 us, 0, 1.6 us</a:t>
                </a:r>
              </a:p>
              <a:p>
                <a:pPr lvl="1"/>
                <a:r>
                  <a:rPr lang="en-US" altLang="zh-CN" sz="2400" dirty="0"/>
                  <a:t>TGM 2: Random generation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>
                            <a:latin typeface="Cambria Math" panose="02040503050406030204" pitchFamily="18" charset="0"/>
                          </a:rPr>
                          <m:t>TA</m:t>
                        </m:r>
                      </m:sub>
                    </m:sSub>
                    <m:r>
                      <a:rPr lang="en-US" altLang="zh-CN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𝑇𝐴</m:t>
                            </m:r>
                          </m:sub>
                        </m:sSub>
                      </m:num>
                      <m:den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𝑇𝐴</m:t>
                        </m:r>
                      </m:sub>
                    </m:sSub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sSub>
                              <m:sSubPr>
                                <m:ctrlP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altLang="zh-CN" sz="2000" i="1">
                                    <a:latin typeface="Cambria Math" panose="02040503050406030204" pitchFamily="18" charset="0"/>
                                  </a:rPr>
                                  <m:t>𝑇𝐴</m:t>
                                </m:r>
                              </m:sub>
                            </m:sSub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𝑑𝑣</m:t>
                        </m:r>
                        <m:sSub>
                          <m:sSub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𝑇𝐴</m:t>
                            </m:r>
                          </m:sub>
                        </m:sSub>
                        <m:func>
                          <m:funcPr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000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e>
                    </m:rad>
                    <m:r>
                      <a:rPr lang="en-US" altLang="zh-CN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US" altLang="zh-CN" sz="2000" dirty="0"/>
              </a:p>
              <a:p>
                <a:pPr lvl="2"/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~</m:t>
                    </m:r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𝑈</m:t>
                    </m:r>
                    <m:d>
                      <m:d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0, 2</m:t>
                        </m:r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</m:d>
                  </m:oMath>
                </a14:m>
                <a:r>
                  <a:rPr lang="en-US" altLang="zh-CN" sz="1200" dirty="0" smtClean="0"/>
                  <a:t>       </a:t>
                </a:r>
                <a14:m>
                  <m:oMath xmlns:m="http://schemas.openxmlformats.org/officeDocument/2006/math"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0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sSup>
                          <m:sSupPr>
                            <m:ctrlP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altLang="zh-CN" sz="2000" dirty="0"/>
              </a:p>
              <a:p>
                <a:pPr lvl="2"/>
                <a:r>
                  <a:rPr lang="en-US" altLang="zh-CN" sz="2000" dirty="0"/>
                  <a:t>Generate samples independently per drop</a:t>
                </a:r>
                <a:endParaRPr lang="en-US" altLang="zh-CN" sz="1600" dirty="0"/>
              </a:p>
              <a:p>
                <a:pPr lvl="2"/>
                <a:r>
                  <a:rPr lang="en-US" altLang="zh-CN" sz="2000" dirty="0" smtClean="0"/>
                  <a:t>10, 000 </a:t>
                </a:r>
                <a:r>
                  <a:rPr lang="en-US" altLang="zh-CN" sz="2000" dirty="0"/>
                  <a:t>independent drops, 1 </a:t>
                </a:r>
                <a:r>
                  <a:rPr lang="en-US" altLang="zh-CN" sz="2000" dirty="0" err="1"/>
                  <a:t>subframe</a:t>
                </a:r>
                <a:r>
                  <a:rPr lang="en-US" altLang="zh-CN" sz="2000" dirty="0"/>
                  <a:t>/drop</a:t>
                </a:r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63" t="-1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椭圆 4"/>
          <p:cNvSpPr/>
          <p:nvPr/>
        </p:nvSpPr>
        <p:spPr>
          <a:xfrm>
            <a:off x="4717142" y="5394683"/>
            <a:ext cx="1226458" cy="1226458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2057400" y="6000655"/>
            <a:ext cx="327660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>
            <a:endCxn id="5" idx="7"/>
          </p:cNvCxnSpPr>
          <p:nvPr/>
        </p:nvCxnSpPr>
        <p:spPr>
          <a:xfrm flipV="1">
            <a:off x="5334000" y="5574294"/>
            <a:ext cx="429989" cy="4263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endCxn id="5" idx="7"/>
          </p:cNvCxnSpPr>
          <p:nvPr/>
        </p:nvCxnSpPr>
        <p:spPr>
          <a:xfrm flipV="1">
            <a:off x="2057400" y="5574294"/>
            <a:ext cx="3706589" cy="88356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/>
              <p:cNvSpPr txBox="1"/>
              <p:nvPr/>
            </p:nvSpPr>
            <p:spPr>
              <a:xfrm>
                <a:off x="3542453" y="6229255"/>
                <a:ext cx="3779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dirty="0" smtClean="0"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453" y="6229255"/>
                <a:ext cx="377924" cy="3693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/>
              <p:cNvSpPr txBox="1"/>
              <p:nvPr/>
            </p:nvSpPr>
            <p:spPr>
              <a:xfrm>
                <a:off x="5096591" y="6159597"/>
                <a:ext cx="7179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𝑣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b="0" i="0" smtClean="0">
                              <a:latin typeface="Cambria Math" panose="02040503050406030204" pitchFamily="18" charset="0"/>
                            </a:rPr>
                            <m:t>TA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6591" y="6159597"/>
                <a:ext cx="717953" cy="3693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箭头连接符 10"/>
          <p:cNvCxnSpPr/>
          <p:nvPr/>
        </p:nvCxnSpPr>
        <p:spPr>
          <a:xfrm flipH="1" flipV="1">
            <a:off x="5257800" y="5704520"/>
            <a:ext cx="76200" cy="303392"/>
          </a:xfrm>
          <a:prstGeom prst="straightConnector1">
            <a:avLst/>
          </a:prstGeom>
          <a:ln w="9525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/>
              <p:cNvSpPr txBox="1"/>
              <p:nvPr/>
            </p:nvSpPr>
            <p:spPr>
              <a:xfrm>
                <a:off x="5142029" y="5029200"/>
                <a:ext cx="5567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b="0" i="0" smtClean="0">
                              <a:latin typeface="Cambria Math" panose="02040503050406030204" pitchFamily="18" charset="0"/>
                            </a:rPr>
                            <m:t>TA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2029" y="5029200"/>
                <a:ext cx="556754" cy="369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箭头连接符 12"/>
          <p:cNvCxnSpPr/>
          <p:nvPr/>
        </p:nvCxnSpPr>
        <p:spPr>
          <a:xfrm flipH="1" flipV="1">
            <a:off x="5171672" y="5373801"/>
            <a:ext cx="76200" cy="303392"/>
          </a:xfrm>
          <a:prstGeom prst="straightConnector1">
            <a:avLst/>
          </a:prstGeom>
          <a:ln w="9525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 flipV="1">
            <a:off x="5682003" y="5267416"/>
            <a:ext cx="76200" cy="303392"/>
          </a:xfrm>
          <a:prstGeom prst="straightConnector1">
            <a:avLst/>
          </a:prstGeom>
          <a:ln w="9525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5209772" y="5433168"/>
            <a:ext cx="517471" cy="123352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5295900" y="5879982"/>
            <a:ext cx="974293" cy="135948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>
            <a:off x="5021941" y="6012446"/>
            <a:ext cx="308430" cy="53549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/>
              <p:cNvSpPr txBox="1"/>
              <p:nvPr/>
            </p:nvSpPr>
            <p:spPr>
              <a:xfrm>
                <a:off x="5427948" y="5695316"/>
                <a:ext cx="3741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7948" y="5695316"/>
                <a:ext cx="374141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弧形 18"/>
          <p:cNvSpPr/>
          <p:nvPr/>
        </p:nvSpPr>
        <p:spPr>
          <a:xfrm>
            <a:off x="5152186" y="5797330"/>
            <a:ext cx="360000" cy="360000"/>
          </a:xfrm>
          <a:prstGeom prst="arc">
            <a:avLst>
              <a:gd name="adj1" fmla="val 19115569"/>
              <a:gd name="adj2" fmla="val 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/>
              <p:cNvSpPr txBox="1"/>
              <p:nvPr/>
            </p:nvSpPr>
            <p:spPr>
              <a:xfrm>
                <a:off x="3542453" y="5726184"/>
                <a:ext cx="3779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dirty="0" smtClean="0"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0" name="文本框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2453" y="5726184"/>
                <a:ext cx="377924" cy="36933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6403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More parameters for 2 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2 UEs: </a:t>
            </a:r>
          </a:p>
          <a:p>
            <a:pPr lvl="1"/>
            <a:r>
              <a:rPr lang="en-US" altLang="zh-CN" sz="2400" dirty="0"/>
              <a:t>2 Rx antennas at the receiver, 1 </a:t>
            </a:r>
            <a:r>
              <a:rPr lang="en-US" altLang="zh-CN" sz="2400" dirty="0" err="1"/>
              <a:t>Tx</a:t>
            </a:r>
            <a:r>
              <a:rPr lang="en-US" altLang="zh-CN" sz="2400" dirty="0"/>
              <a:t> antenna at each UE</a:t>
            </a:r>
          </a:p>
          <a:p>
            <a:pPr lvl="1"/>
            <a:r>
              <a:rPr lang="en-US" altLang="zh-CN" sz="2400" dirty="0"/>
              <a:t>MIMO receiver: </a:t>
            </a:r>
            <a:r>
              <a:rPr lang="en-US" altLang="zh-CN" sz="2400" dirty="0" smtClean="0"/>
              <a:t>LMMSE</a:t>
            </a:r>
          </a:p>
          <a:p>
            <a:pPr lvl="1"/>
            <a:r>
              <a:rPr lang="en-US" altLang="zh-CN" sz="2400" dirty="0" smtClean="0"/>
              <a:t>Far UE: UE 0. Near UE: UE 1. </a:t>
            </a:r>
            <a:endParaRPr lang="en-US" altLang="zh-CN" sz="2400" dirty="0"/>
          </a:p>
          <a:p>
            <a:pPr lvl="1"/>
            <a:r>
              <a:rPr lang="en-US" altLang="zh-CN" sz="2400" dirty="0"/>
              <a:t>Receiver power offsets between UEs: 0 dB, 10 dB, 20 dB, UE 0</a:t>
            </a:r>
            <a:r>
              <a:rPr lang="en-US" altLang="zh-CN" sz="2400" dirty="0" smtClean="0"/>
              <a:t>’ s </a:t>
            </a:r>
            <a:r>
              <a:rPr lang="en-US" altLang="zh-CN" sz="2400" dirty="0"/>
              <a:t>power is not greater than UE 1’s</a:t>
            </a:r>
          </a:p>
          <a:p>
            <a:pPr lvl="1"/>
            <a:r>
              <a:rPr lang="en-US" altLang="zh-CN" sz="2400" dirty="0" smtClean="0"/>
              <a:t>UL time </a:t>
            </a:r>
            <a:r>
              <a:rPr lang="en-US" altLang="zh-CN" sz="2400" dirty="0"/>
              <a:t>offset sets: UE 0’s time offset is not smaller than UE1’s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209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Parameters for Case 5</a:t>
            </a:r>
            <a:endParaRPr lang="zh-CN" altLang="en-US" dirty="0"/>
          </a:p>
        </p:txBody>
      </p:sp>
      <p:graphicFrame>
        <p:nvGraphicFramePr>
          <p:cNvPr id="4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09604"/>
              </p:ext>
            </p:extLst>
          </p:nvPr>
        </p:nvGraphicFramePr>
        <p:xfrm>
          <a:off x="457200" y="1219200"/>
          <a:ext cx="8305800" cy="5410200"/>
        </p:xfrm>
        <a:graphic>
          <a:graphicData uri="http://schemas.openxmlformats.org/drawingml/2006/table">
            <a:tbl>
              <a:tblPr firstRow="1" firstCol="1" bandRow="1"/>
              <a:tblGrid>
                <a:gridCol w="2564831"/>
                <a:gridCol w="5740969"/>
              </a:tblGrid>
              <a:tr h="27030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Assumptions</a:t>
                      </a:r>
                      <a:endParaRPr lang="en-US" sz="1000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Value</a:t>
                      </a:r>
                      <a:endParaRPr lang="en-US" sz="1000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93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Carrier frequency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4GHz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FDD /TDD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5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Subframe</a:t>
                      </a: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duration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ms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as baseline, other duration is FFS (short duration could be considered) 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Subcarrier spacing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15KHz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as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baseline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Guard time interval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4.7us as baseline, other interval is FFS 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FFT size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1024 for 15KHz subcarrier spacing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Bandwidth per </a:t>
                      </a: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user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720 KHz (48 Subcarriers allocated per user)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87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Number of uplink users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5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a: 1 UE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5b: 2 UEs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18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Power offset </a:t>
                      </a:r>
                      <a:r>
                        <a:rPr lang="en-US" sz="1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</a:t>
                      </a:r>
                      <a:r>
                        <a:rPr lang="en-US" sz="10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case 5b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 dB, 10 dB, 20 dB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33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Antenna configuration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1T,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2R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73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MIMO </a:t>
                      </a: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receiver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LMMSE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Fixed. </a:t>
                      </a: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QPSK:</a:t>
                      </a:r>
                      <a:r>
                        <a:rPr lang="en-US" altLang="zh-CN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1/2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Control </a:t>
                      </a: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overhead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Zero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9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Time offset </a:t>
                      </a: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of each UE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TGM 1: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Worst and best cases</a:t>
                      </a:r>
                      <a:endParaRPr lang="en-US" sz="10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TGM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2: </a:t>
                      </a:r>
                      <a:r>
                        <a:rPr lang="en-US" sz="1000" baseline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Random generation</a:t>
                      </a:r>
                      <a:endParaRPr lang="en-US" sz="10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3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Channel estimation </a:t>
                      </a:r>
                      <a:r>
                        <a:rPr lang="en-US" sz="10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*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Ideal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041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Channel </a:t>
                      </a:r>
                      <a:r>
                        <a:rPr lang="en-US" sz="10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model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TDL model </a:t>
                      </a:r>
                    </a:p>
                    <a:p>
                      <a:pPr marL="285750" lvl="0" indent="-285750" algn="just">
                        <a:spcAft>
                          <a:spcPts val="0"/>
                        </a:spcAft>
                        <a:buFont typeface="华文仿宋" panose="02010600040101010101" pitchFamily="2" charset="-122"/>
                        <a:buChar char="−"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All values of DS {10, 30, 100, 300, 1000} ns are evaluated with the selected TDL-DS combinations, i.e. TDL-A for DS {10,30}ns, TDL-B for DS {100 }ns, TDL-C for DS {300,1000}ns. Companies are allowed to choose additional combination(s) of other DS values and TDL–A and/or TDL-C in TR38.900.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ETU/EPA/EVA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are optional.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Mobility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: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 km/h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88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4093</TotalTime>
  <Words>441</Words>
  <Application>Microsoft Office PowerPoint</Application>
  <PresentationFormat>全屏显示(4:3)</PresentationFormat>
  <Paragraphs>82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ＭＳ Ｐゴシック</vt:lpstr>
      <vt:lpstr>华文仿宋</vt:lpstr>
      <vt:lpstr>宋体</vt:lpstr>
      <vt:lpstr>Arial</vt:lpstr>
      <vt:lpstr>Calibri</vt:lpstr>
      <vt:lpstr>Cambria Math</vt:lpstr>
      <vt:lpstr>Times New Roman</vt:lpstr>
      <vt:lpstr>Wingdings</vt:lpstr>
      <vt:lpstr>Office Theme</vt:lpstr>
      <vt:lpstr>Visio</vt:lpstr>
      <vt:lpstr>Equation</vt:lpstr>
      <vt:lpstr>PowerPoint 演示文稿</vt:lpstr>
      <vt:lpstr>Background</vt:lpstr>
      <vt:lpstr>TA calibration for relaxed synchronization with sporadic UL transmissions in mMTC</vt:lpstr>
      <vt:lpstr>Scenario illustration for 1 UE </vt:lpstr>
      <vt:lpstr>Time offset with TA Calibration</vt:lpstr>
      <vt:lpstr>Parameter values for each UE (1/2)</vt:lpstr>
      <vt:lpstr>Parameter values for each UE (2/2)</vt:lpstr>
      <vt:lpstr>More parameters for 2 UEs</vt:lpstr>
      <vt:lpstr>Parameters for Case 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Jinhui Chen(陈晋辉)</cp:lastModifiedBy>
  <cp:revision>539</cp:revision>
  <dcterms:created xsi:type="dcterms:W3CDTF">2016-03-24T01:14:08Z</dcterms:created>
  <dcterms:modified xsi:type="dcterms:W3CDTF">2016-05-26T09:32:46Z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2016-04-13 06:21:49Z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