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Default Extension="vml" ContentType="application/vnd.openxmlformats-officedocument.vmlDrawing"/>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Lst>
  <p:notesMasterIdLst>
    <p:notesMasterId r:id="rId9"/>
  </p:notesMasterIdLst>
  <p:sldIdLst>
    <p:sldId id="778" r:id="rId2"/>
    <p:sldId id="972" r:id="rId3"/>
    <p:sldId id="973" r:id="rId4"/>
    <p:sldId id="976" r:id="rId5"/>
    <p:sldId id="977" r:id="rId6"/>
    <p:sldId id="974" r:id="rId7"/>
    <p:sldId id="978" r:id="rId8"/>
  </p:sldIdLst>
  <p:sldSz cx="9144000" cy="6858000" type="screen4x3"/>
  <p:notesSz cx="6797675" cy="987425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s" initials="c"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99"/>
    <a:srgbClr val="FFFFCC"/>
    <a:srgbClr val="FF0000"/>
    <a:srgbClr val="99CC00"/>
    <a:srgbClr val="FFFF9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62" autoAdjust="0"/>
    <p:restoredTop sz="84787" autoAdjust="0"/>
  </p:normalViewPr>
  <p:slideViewPr>
    <p:cSldViewPr>
      <p:cViewPr varScale="1">
        <p:scale>
          <a:sx n="59" d="100"/>
          <a:sy n="59" d="100"/>
        </p:scale>
        <p:origin x="-1602"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68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371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50443" y="0"/>
            <a:ext cx="2945659" cy="493713"/>
          </a:xfrm>
          <a:prstGeom prst="rect">
            <a:avLst/>
          </a:prstGeom>
        </p:spPr>
        <p:txBody>
          <a:bodyPr vert="horz" lIns="91440" tIns="45720" rIns="91440" bIns="45720" rtlCol="0"/>
          <a:lstStyle>
            <a:lvl1pPr algn="r">
              <a:defRPr sz="1200"/>
            </a:lvl1pPr>
          </a:lstStyle>
          <a:p>
            <a:fld id="{F2D11559-3C63-479F-8777-9CF9880AE4C2}" type="datetimeFigureOut">
              <a:rPr lang="zh-CN" altLang="en-US" smtClean="0"/>
              <a:pPr/>
              <a:t>2016/5/25</a:t>
            </a:fld>
            <a:endParaRPr lang="zh-CN" altLang="en-US"/>
          </a:p>
        </p:txBody>
      </p:sp>
      <p:sp>
        <p:nvSpPr>
          <p:cNvPr id="4" name="幻灯片图像占位符 3"/>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9768" y="4690269"/>
            <a:ext cx="5438140" cy="444341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378824"/>
            <a:ext cx="2945659" cy="49371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50443" y="9378824"/>
            <a:ext cx="2945659" cy="493713"/>
          </a:xfrm>
          <a:prstGeom prst="rect">
            <a:avLst/>
          </a:prstGeom>
        </p:spPr>
        <p:txBody>
          <a:bodyPr vert="horz" lIns="91440" tIns="45720" rIns="91440" bIns="45720" rtlCol="0" anchor="b"/>
          <a:lstStyle>
            <a:lvl1pPr algn="r">
              <a:defRPr sz="1200"/>
            </a:lvl1pPr>
          </a:lstStyle>
          <a:p>
            <a:fld id="{0829D71E-8D7F-428E-961A-100D488D7EBB}" type="slidenum">
              <a:rPr lang="zh-CN" altLang="en-US" smtClean="0"/>
              <a:pPr/>
              <a:t>‹#›</a:t>
            </a:fld>
            <a:endParaRPr lang="zh-CN" altLang="en-US"/>
          </a:p>
        </p:txBody>
      </p:sp>
    </p:spTree>
    <p:extLst>
      <p:ext uri="{BB962C8B-B14F-4D97-AF65-F5344CB8AC3E}">
        <p14:creationId xmlns="" xmlns:p14="http://schemas.microsoft.com/office/powerpoint/2010/main" val="3459325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829D71E-8D7F-428E-961A-100D488D7EBB}" type="slidenum">
              <a:rPr lang="zh-CN" altLang="en-US" smtClean="0"/>
              <a:pPr/>
              <a:t>1</a:t>
            </a:fld>
            <a:endParaRPr lang="zh-CN" altLang="en-US"/>
          </a:p>
        </p:txBody>
      </p:sp>
    </p:spTree>
    <p:extLst>
      <p:ext uri="{BB962C8B-B14F-4D97-AF65-F5344CB8AC3E}">
        <p14:creationId xmlns="" xmlns:p14="http://schemas.microsoft.com/office/powerpoint/2010/main" val="24184259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829D71E-8D7F-428E-961A-100D488D7EBB}"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829D71E-8D7F-428E-961A-100D488D7EBB}"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829D71E-8D7F-428E-961A-100D488D7EBB}"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829D71E-8D7F-428E-961A-100D488D7EBB}"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829D71E-8D7F-428E-961A-100D488D7EBB}"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829D71E-8D7F-428E-961A-100D488D7EBB}" type="slidenum">
              <a:rPr lang="zh-CN" altLang="en-US" smtClean="0"/>
              <a:pPr/>
              <a:t>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7" name="图片 6" descr="ppt模板-01.jpg"/>
          <p:cNvPicPr>
            <a:picLocks noChangeAspect="1"/>
          </p:cNvPicPr>
          <p:nvPr/>
        </p:nvPicPr>
        <p:blipFill>
          <a:blip r:embed="rId2" cstate="print"/>
          <a:stretch>
            <a:fillRect/>
          </a:stretch>
        </p:blipFill>
        <p:spPr>
          <a:xfrm>
            <a:off x="0" y="0"/>
            <a:ext cx="9144000" cy="6858000"/>
          </a:xfrm>
          <a:prstGeom prst="rect">
            <a:avLst/>
          </a:prstGeom>
        </p:spPr>
      </p:pic>
      <p:pic>
        <p:nvPicPr>
          <p:cNvPr id="3" name="图片 2" descr="ppt模板-01.jpg"/>
          <p:cNvPicPr>
            <a:picLocks noChangeAspect="1"/>
          </p:cNvPicPr>
          <p:nvPr userDrawn="1"/>
        </p:nvPicPr>
        <p:blipFill>
          <a:blip r:embed="rId2" cstate="print"/>
          <a:stretch>
            <a:fillRect/>
          </a:stretch>
        </p:blipFill>
        <p:spPr>
          <a:xfrm>
            <a:off x="0" y="0"/>
            <a:ext cx="9144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pic>
        <p:nvPicPr>
          <p:cNvPr id="7" name="图片 6" descr="ppt模板-02.jpg"/>
          <p:cNvPicPr>
            <a:picLocks noChangeAspect="1"/>
          </p:cNvPicPr>
          <p:nvPr/>
        </p:nvPicPr>
        <p:blipFill>
          <a:blip r:embed="rId2" cstate="print"/>
          <a:stretch>
            <a:fillRect/>
          </a:stretch>
        </p:blipFill>
        <p:spPr>
          <a:xfrm>
            <a:off x="0" y="0"/>
            <a:ext cx="9144000" cy="6858000"/>
          </a:xfrm>
          <a:prstGeom prst="rect">
            <a:avLst/>
          </a:prstGeom>
        </p:spPr>
      </p:pic>
      <p:sp>
        <p:nvSpPr>
          <p:cNvPr id="8" name="TextBox 7"/>
          <p:cNvSpPr txBox="1"/>
          <p:nvPr/>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smtClean="0">
                <a:solidFill>
                  <a:schemeClr val="accent3"/>
                </a:solidFill>
                <a:latin typeface="微软雅黑" pitchFamily="34" charset="-122"/>
                <a:ea typeface="微软雅黑" pitchFamily="34" charset="-122"/>
              </a:rPr>
              <a:pPr algn="r"/>
              <a:t>‹#›</a:t>
            </a:fld>
            <a:endParaRPr lang="zh-CN" altLang="en-US" sz="1200" b="1" dirty="0">
              <a:solidFill>
                <a:schemeClr val="accent3"/>
              </a:solidFill>
              <a:latin typeface="微软雅黑" pitchFamily="34" charset="-122"/>
              <a:ea typeface="微软雅黑" pitchFamily="34" charset="-122"/>
            </a:endParaRPr>
          </a:p>
        </p:txBody>
      </p:sp>
      <p:pic>
        <p:nvPicPr>
          <p:cNvPr id="4" name="图片 3" descr="ppt模板-02.jpg"/>
          <p:cNvPicPr>
            <a:picLocks noChangeAspect="1"/>
          </p:cNvPicPr>
          <p:nvPr userDrawn="1"/>
        </p:nvPicPr>
        <p:blipFill>
          <a:blip r:embed="rId2" cstate="print"/>
          <a:stretch>
            <a:fillRect/>
          </a:stretch>
        </p:blipFill>
        <p:spPr>
          <a:xfrm>
            <a:off x="0" y="0"/>
            <a:ext cx="9144000" cy="6858000"/>
          </a:xfrm>
          <a:prstGeom prst="rect">
            <a:avLst/>
          </a:prstGeom>
        </p:spPr>
      </p:pic>
      <p:sp>
        <p:nvSpPr>
          <p:cNvPr id="5" name="TextBox 7"/>
          <p:cNvSpPr txBox="1"/>
          <p:nvPr userDrawn="1"/>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smtClean="0">
                <a:solidFill>
                  <a:schemeClr val="accent3"/>
                </a:solidFill>
                <a:latin typeface="微软雅黑" pitchFamily="34" charset="-122"/>
                <a:ea typeface="微软雅黑" pitchFamily="34" charset="-122"/>
              </a:rPr>
              <a:pPr algn="r"/>
              <a:t>‹#›</a:t>
            </a:fld>
            <a:endParaRPr lang="zh-CN" altLang="en-US" sz="1200" b="1" dirty="0">
              <a:solidFill>
                <a:schemeClr val="accent3"/>
              </a:solidFill>
              <a:latin typeface="微软雅黑" pitchFamily="34" charset="-122"/>
              <a:ea typeface="微软雅黑" pitchFamily="34"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pic>
        <p:nvPicPr>
          <p:cNvPr id="7" name="图片 6" descr="ppt模板-03.jpg"/>
          <p:cNvPicPr>
            <a:picLocks noChangeAspect="1"/>
          </p:cNvPicPr>
          <p:nvPr/>
        </p:nvPicPr>
        <p:blipFill>
          <a:blip r:embed="rId2" cstate="print"/>
          <a:stretch>
            <a:fillRect/>
          </a:stretch>
        </p:blipFill>
        <p:spPr>
          <a:xfrm>
            <a:off x="0" y="0"/>
            <a:ext cx="9144000" cy="6858000"/>
          </a:xfrm>
          <a:prstGeom prst="rect">
            <a:avLst/>
          </a:prstGeom>
        </p:spPr>
      </p:pic>
      <p:pic>
        <p:nvPicPr>
          <p:cNvPr id="3" name="图片 2" descr="ppt模板-03.jpg"/>
          <p:cNvPicPr>
            <a:picLocks noChangeAspect="1"/>
          </p:cNvPicPr>
          <p:nvPr userDrawn="1"/>
        </p:nvPicPr>
        <p:blipFill>
          <a:blip r:embed="rId2" cstate="print"/>
          <a:stretch>
            <a:fillRect/>
          </a:stretch>
        </p:blipFill>
        <p:spPr>
          <a:xfrm>
            <a:off x="0" y="0"/>
            <a:ext cx="9144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7" name="图片 6" descr="ppt模板-01.jpg"/>
          <p:cNvPicPr>
            <a:picLocks noChangeAspect="1"/>
          </p:cNvPicPr>
          <p:nvPr userDrawn="1"/>
        </p:nvPicPr>
        <p:blipFill>
          <a:blip r:embed="rId2" cstate="print"/>
          <a:stretch>
            <a:fillRect/>
          </a:stretch>
        </p:blipFill>
        <p:spPr>
          <a:xfrm>
            <a:off x="0" y="0"/>
            <a:ext cx="9144000"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9144000" cy="6858000"/>
          </a:xfrm>
          <a:prstGeom prst="rect">
            <a:avLst/>
          </a:prstGeom>
        </p:spPr>
      </p:pic>
      <p:sp>
        <p:nvSpPr>
          <p:cNvPr id="8" name="TextBox 7"/>
          <p:cNvSpPr txBox="1"/>
          <p:nvPr userDrawn="1"/>
        </p:nvSpPr>
        <p:spPr>
          <a:xfrm>
            <a:off x="8316416" y="6608385"/>
            <a:ext cx="827584" cy="276999"/>
          </a:xfrm>
          <a:prstGeom prst="rect">
            <a:avLst/>
          </a:prstGeom>
          <a:noFill/>
        </p:spPr>
        <p:txBody>
          <a:bodyPr wrap="square" rtlCol="0">
            <a:spAutoFit/>
          </a:bodyPr>
          <a:lstStyle/>
          <a:p>
            <a:pPr algn="r"/>
            <a:fld id="{24173ED6-4A69-4FA8-8A09-51FC87ACF5D8}" type="slidenum">
              <a:rPr lang="zh-CN" altLang="en-US" sz="1200" b="1" smtClean="0">
                <a:solidFill>
                  <a:schemeClr val="accent3"/>
                </a:solidFill>
                <a:latin typeface="微软雅黑" pitchFamily="34" charset="-122"/>
                <a:ea typeface="微软雅黑" pitchFamily="34" charset="-122"/>
              </a:rPr>
              <a:pPr algn="r"/>
              <a:t>‹#›</a:t>
            </a:fld>
            <a:endParaRPr lang="zh-CN" altLang="en-US" sz="1200" b="1" dirty="0">
              <a:solidFill>
                <a:schemeClr val="accent3"/>
              </a:solidFill>
              <a:latin typeface="微软雅黑" pitchFamily="34" charset="-122"/>
              <a:ea typeface="微软雅黑"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7" name="图片 6" descr="ppt模板-03.jpg"/>
          <p:cNvPicPr>
            <a:picLocks noChangeAspect="1"/>
          </p:cNvPicPr>
          <p:nvPr userDrawn="1"/>
        </p:nvPicPr>
        <p:blipFill>
          <a:blip r:embed="rId2" cstate="print"/>
          <a:stretch>
            <a:fillRect/>
          </a:stretch>
        </p:blipFill>
        <p:spPr>
          <a:xfrm>
            <a:off x="0" y="0"/>
            <a:ext cx="9144000" cy="685800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cstate="print"/>
          <a:srcRect/>
          <a:stretch>
            <a:fillRect/>
          </a:stretch>
        </p:blipFill>
        <p:spPr bwMode="auto">
          <a:xfrm>
            <a:off x="0" y="3175"/>
            <a:ext cx="9144000" cy="1339850"/>
          </a:xfrm>
          <a:prstGeom prst="rect">
            <a:avLst/>
          </a:prstGeom>
          <a:noFill/>
          <a:ln w="9525">
            <a:noFill/>
            <a:miter lim="800000"/>
            <a:headEnd/>
            <a:tailEnd/>
          </a:ln>
        </p:spPr>
      </p:pic>
      <p:pic>
        <p:nvPicPr>
          <p:cNvPr id="5" name="Picture 2" descr="C:\Documents and Settings\guoliang_liu\桌面\中国移动通信logo.png"/>
          <p:cNvPicPr>
            <a:picLocks noChangeAspect="1" noChangeArrowheads="1"/>
          </p:cNvPicPr>
          <p:nvPr userDrawn="1"/>
        </p:nvPicPr>
        <p:blipFill>
          <a:blip r:embed="rId3" cstate="print"/>
          <a:srcRect/>
          <a:stretch>
            <a:fillRect/>
          </a:stretch>
        </p:blipFill>
        <p:spPr bwMode="auto">
          <a:xfrm>
            <a:off x="8007350" y="90488"/>
            <a:ext cx="1101725" cy="385762"/>
          </a:xfrm>
          <a:prstGeom prst="rect">
            <a:avLst/>
          </a:prstGeom>
          <a:noFill/>
          <a:ln w="9525">
            <a:noFill/>
            <a:miter lim="800000"/>
            <a:headEnd/>
            <a:tailEnd/>
          </a:ln>
        </p:spPr>
      </p:pic>
      <p:sp>
        <p:nvSpPr>
          <p:cNvPr id="2" name="标题 1"/>
          <p:cNvSpPr>
            <a:spLocks noGrp="1"/>
          </p:cNvSpPr>
          <p:nvPr>
            <p:ph type="title"/>
          </p:nvPr>
        </p:nvSpPr>
        <p:spPr>
          <a:xfrm>
            <a:off x="179512" y="197768"/>
            <a:ext cx="3960440" cy="494928"/>
          </a:xfrm>
          <a:prstGeom prst="rect">
            <a:avLst/>
          </a:prstGeom>
        </p:spPr>
        <p:txBody>
          <a:bodyPr>
            <a:normAutofit/>
          </a:bodyPr>
          <a:lstStyle>
            <a:lvl1pPr algn="l">
              <a:defRPr sz="2200" b="1">
                <a:solidFill>
                  <a:schemeClr val="bg1"/>
                </a:solidFill>
                <a:latin typeface="华文中宋" pitchFamily="2" charset="-122"/>
                <a:ea typeface="华文中宋" pitchFamily="2" charset="-122"/>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412776"/>
            <a:ext cx="8229600" cy="4680520"/>
          </a:xfrm>
          <a:prstGeom prst="rect">
            <a:avLst/>
          </a:prstGeom>
        </p:spPr>
        <p:txBody>
          <a:bodyPr/>
          <a:lstStyle>
            <a:lvl1pPr>
              <a:lnSpc>
                <a:spcPct val="150000"/>
              </a:lnSpc>
              <a:defRPr sz="2400">
                <a:latin typeface="华文中宋" pitchFamily="2" charset="-122"/>
                <a:ea typeface="华文中宋" pitchFamily="2" charset="-122"/>
              </a:defRPr>
            </a:lvl1pPr>
            <a:lvl2pPr>
              <a:lnSpc>
                <a:spcPct val="150000"/>
              </a:lnSpc>
              <a:defRPr sz="2000">
                <a:latin typeface="华文中宋" pitchFamily="2" charset="-122"/>
                <a:ea typeface="华文中宋" pitchFamily="2" charset="-122"/>
              </a:defRPr>
            </a:lvl2pPr>
            <a:lvl3pPr>
              <a:lnSpc>
                <a:spcPct val="150000"/>
              </a:lnSpc>
              <a:defRPr sz="1700">
                <a:latin typeface="华文中宋" pitchFamily="2" charset="-122"/>
                <a:ea typeface="华文中宋" pitchFamily="2"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49" r:id="rId4"/>
    <p:sldLayoutId id="2147483650" r:id="rId5"/>
    <p:sldLayoutId id="2147483651" r:id="rId6"/>
    <p:sldLayoutId id="2147483656" r:id="rId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9"/>
          <p:cNvSpPr txBox="1">
            <a:spLocks noChangeArrowheads="1"/>
          </p:cNvSpPr>
          <p:nvPr/>
        </p:nvSpPr>
        <p:spPr bwMode="auto">
          <a:xfrm>
            <a:off x="755576" y="2204864"/>
            <a:ext cx="7632848" cy="2952675"/>
          </a:xfrm>
          <a:prstGeom prst="rect">
            <a:avLst/>
          </a:prstGeom>
          <a:ln>
            <a:miter lim="800000"/>
            <a:headEnd/>
            <a:tailEnd/>
          </a:ln>
        </p:spPr>
        <p:txBody>
          <a:bodyPr vert="horz" wrap="square" lIns="91440" tIns="45720" rIns="91440" bIns="45720" numCol="1" anchor="t" anchorCtr="0" compatLnSpc="1">
            <a:prstTxWarp prst="textNoShape">
              <a:avLst/>
            </a:prstTxWarp>
            <a:noAutofit/>
          </a:bodyPr>
          <a:lstStyle/>
          <a:p>
            <a:pPr algn="ctr">
              <a:spcBef>
                <a:spcPct val="0"/>
              </a:spcBef>
              <a:defRPr/>
            </a:pPr>
            <a:r>
              <a:rPr lang="en-US" altLang="zh-CN" sz="3200" b="1" dirty="0" smtClean="0">
                <a:solidFill>
                  <a:schemeClr val="tx2">
                    <a:lumMod val="60000"/>
                    <a:lumOff val="40000"/>
                  </a:schemeClr>
                </a:solidFill>
                <a:latin typeface="微软雅黑" pitchFamily="34" charset="-122"/>
                <a:ea typeface="微软雅黑" pitchFamily="34" charset="-122"/>
                <a:cs typeface="+mj-cs"/>
              </a:rPr>
              <a:t>Discussion on frequency-domain initiated numerology and time-domain initiated numerology</a:t>
            </a:r>
          </a:p>
          <a:p>
            <a:pPr lvl="0" algn="ctr">
              <a:spcBef>
                <a:spcPct val="0"/>
              </a:spcBef>
              <a:defRPr/>
            </a:pPr>
            <a:endParaRPr lang="en-US" altLang="zh-CN" sz="4400" b="1" dirty="0" smtClean="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2400" b="1" dirty="0" smtClean="0">
                <a:solidFill>
                  <a:schemeClr val="tx2">
                    <a:lumMod val="60000"/>
                    <a:lumOff val="40000"/>
                  </a:schemeClr>
                </a:solidFill>
                <a:latin typeface="微软雅黑" pitchFamily="34" charset="-122"/>
                <a:ea typeface="微软雅黑" pitchFamily="34" charset="-122"/>
                <a:cs typeface="+mj-cs"/>
              </a:rPr>
              <a:t>CMCC</a:t>
            </a:r>
          </a:p>
        </p:txBody>
      </p:sp>
      <p:sp>
        <p:nvSpPr>
          <p:cNvPr id="3" name="Subtitle 4"/>
          <p:cNvSpPr txBox="1">
            <a:spLocks/>
          </p:cNvSpPr>
          <p:nvPr/>
        </p:nvSpPr>
        <p:spPr>
          <a:xfrm>
            <a:off x="3059832" y="149224"/>
            <a:ext cx="5832648" cy="19442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hangingPunct="0">
              <a:buNone/>
            </a:pPr>
            <a:r>
              <a:rPr lang="en-US" sz="2400" b="1" dirty="0"/>
              <a:t>3GPP TSG-RAN WG1 #85 </a:t>
            </a:r>
            <a:r>
              <a:rPr lang="en-US" sz="2400" b="1" dirty="0" smtClean="0"/>
              <a:t>      R1-165719</a:t>
            </a:r>
            <a:endParaRPr lang="en-US" sz="2400" dirty="0"/>
          </a:p>
          <a:p>
            <a:pPr marL="0" indent="0" hangingPunct="0">
              <a:buNone/>
            </a:pPr>
            <a:r>
              <a:rPr lang="en-US" sz="2400" b="1" dirty="0"/>
              <a:t>23</a:t>
            </a:r>
            <a:r>
              <a:rPr lang="en-US" sz="2400" b="1" baseline="30000" dirty="0"/>
              <a:t>th</a:t>
            </a:r>
            <a:r>
              <a:rPr lang="en-US" sz="2400" b="1" dirty="0"/>
              <a:t> – 27</a:t>
            </a:r>
            <a:r>
              <a:rPr lang="en-US" sz="2400" b="1" baseline="30000" dirty="0"/>
              <a:t>th</a:t>
            </a:r>
            <a:r>
              <a:rPr lang="en-US" sz="2400" b="1" dirty="0"/>
              <a:t> May 2016</a:t>
            </a:r>
            <a:endParaRPr lang="en-US" sz="2400" dirty="0"/>
          </a:p>
          <a:p>
            <a:pPr marL="0" indent="0" hangingPunct="0">
              <a:buNone/>
            </a:pPr>
            <a:r>
              <a:rPr lang="en-US" sz="2400" b="1" dirty="0"/>
              <a:t>Nanjing, </a:t>
            </a:r>
            <a:r>
              <a:rPr lang="en-US" sz="2400" b="1" dirty="0" smtClean="0"/>
              <a:t>China</a:t>
            </a:r>
            <a:endParaRPr lang="en-US" sz="2400" b="1" i="1" dirty="0" smtClean="0"/>
          </a:p>
          <a:p>
            <a:pPr marL="0" indent="0" hangingPunct="0">
              <a:buNone/>
            </a:pPr>
            <a:r>
              <a:rPr lang="en-US" sz="2400" b="1" dirty="0" smtClean="0"/>
              <a:t>Agenda item:</a:t>
            </a:r>
            <a:r>
              <a:rPr lang="en-US" sz="2400" dirty="0" smtClean="0"/>
              <a:t>	7.1.4</a:t>
            </a:r>
            <a:endParaRPr lang="en-US" sz="2400" dirty="0"/>
          </a:p>
        </p:txBody>
      </p:sp>
    </p:spTree>
    <p:extLst>
      <p:ext uri="{BB962C8B-B14F-4D97-AF65-F5344CB8AC3E}">
        <p14:creationId xmlns="" xmlns:p14="http://schemas.microsoft.com/office/powerpoint/2010/main" val="2880582783"/>
      </p:ext>
    </p:extLst>
  </p:cSld>
  <p:clrMapOvr>
    <a:masterClrMapping/>
  </p:clrMapOvr>
  <p:timing>
    <p:tnLst>
      <p:par>
        <p:cTn id="1" dur="indefinite" restart="never" nodeType="tmRoot"/>
      </p:par>
    </p:tnLst>
    <p:bldLst>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3" grpId="1"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3" grpId="2"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3" grpId="3"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620688"/>
            <a:ext cx="8604448" cy="954107"/>
          </a:xfrm>
          <a:prstGeom prst="rect">
            <a:avLst/>
          </a:prstGeom>
          <a:noFill/>
        </p:spPr>
        <p:txBody>
          <a:bodyPr wrap="square" rtlCol="0">
            <a:spAutoFit/>
          </a:bodyPr>
          <a:lstStyle/>
          <a:p>
            <a:pPr marL="273050" lvl="0" indent="-273050" algn="just">
              <a:buFont typeface="Wingdings" pitchFamily="2" charset="2"/>
              <a:buChar char="n"/>
            </a:pPr>
            <a:r>
              <a:rPr lang="en-GB" altLang="zh-CN" sz="2800" dirty="0" smtClean="0"/>
              <a:t>Scale factors N =2</a:t>
            </a:r>
            <a:r>
              <a:rPr lang="en-GB" altLang="zh-CN" sz="2800" baseline="30000" dirty="0" smtClean="0"/>
              <a:t>n</a:t>
            </a:r>
            <a:r>
              <a:rPr lang="en-GB" altLang="zh-CN" sz="2800" dirty="0" smtClean="0"/>
              <a:t> for subcarrier spacing on top of assumed basic subcarrier spacing 15KHz</a:t>
            </a:r>
            <a:endParaRPr lang="en-US" altLang="zh-CN" sz="2800" dirty="0" smtClean="0"/>
          </a:p>
        </p:txBody>
      </p:sp>
      <p:sp>
        <p:nvSpPr>
          <p:cNvPr id="4" name="标题 2"/>
          <p:cNvSpPr txBox="1">
            <a:spLocks/>
          </p:cNvSpPr>
          <p:nvPr/>
        </p:nvSpPr>
        <p:spPr>
          <a:xfrm>
            <a:off x="35496" y="-24"/>
            <a:ext cx="8424936" cy="720080"/>
          </a:xfrm>
          <a:prstGeom prst="rect">
            <a:avLst/>
          </a:prstGeom>
        </p:spPr>
        <p:txBody>
          <a:bodyPr anchor="ctr">
            <a:noAutofit/>
          </a:bodyPr>
          <a:lstStyle/>
          <a:p>
            <a:pPr marL="0" marR="0" lvl="0" indent="0" fontAlgn="auto">
              <a:lnSpc>
                <a:spcPct val="100000"/>
              </a:lnSpc>
              <a:spcBef>
                <a:spcPct val="0"/>
              </a:spcBef>
              <a:spcAft>
                <a:spcPts val="0"/>
              </a:spcAft>
              <a:buClrTx/>
              <a:buSzTx/>
              <a:tabLst/>
              <a:defRPr/>
            </a:pPr>
            <a:r>
              <a:rPr lang="en-US" altLang="zh-CN" sz="2400" b="1" dirty="0" smtClean="0">
                <a:solidFill>
                  <a:schemeClr val="bg1"/>
                </a:solidFill>
                <a:ea typeface="Arial Unicode MS" pitchFamily="34" charset="-122"/>
                <a:cs typeface="Arial Unicode MS" pitchFamily="34" charset="-122"/>
              </a:rPr>
              <a:t>Frequency domain initiated numerology-observation 1</a:t>
            </a:r>
            <a:endParaRPr lang="zh-CN" altLang="en-US" sz="2400" b="1" dirty="0" smtClean="0">
              <a:solidFill>
                <a:schemeClr val="bg1"/>
              </a:solidFill>
              <a:ea typeface="Arial Unicode MS" pitchFamily="34" charset="-122"/>
              <a:cs typeface="Arial Unicode MS" pitchFamily="34" charset="-122"/>
            </a:endParaRPr>
          </a:p>
        </p:txBody>
      </p:sp>
      <p:sp>
        <p:nvSpPr>
          <p:cNvPr id="5" name="TextBox 4"/>
          <p:cNvSpPr txBox="1"/>
          <p:nvPr/>
        </p:nvSpPr>
        <p:spPr>
          <a:xfrm>
            <a:off x="251520" y="1484784"/>
            <a:ext cx="8712968" cy="1200329"/>
          </a:xfrm>
          <a:prstGeom prst="rect">
            <a:avLst/>
          </a:prstGeom>
          <a:noFill/>
        </p:spPr>
        <p:txBody>
          <a:bodyPr wrap="square" rtlCol="0">
            <a:spAutoFit/>
          </a:bodyPr>
          <a:lstStyle/>
          <a:p>
            <a:pPr marL="273050" lvl="0" indent="-273050" algn="just">
              <a:buFont typeface="Wingdings" pitchFamily="2" charset="2"/>
              <a:buChar char="n"/>
            </a:pPr>
            <a:r>
              <a:rPr lang="en-US" altLang="zh-CN" sz="2400" dirty="0" smtClean="0"/>
              <a:t>Possible design guided by this numerology assumption</a:t>
            </a:r>
          </a:p>
          <a:p>
            <a:pPr marL="730250" lvl="1" indent="-273050" algn="just">
              <a:buFont typeface="Wingdings" pitchFamily="2" charset="2"/>
              <a:buChar char="n"/>
            </a:pPr>
            <a:r>
              <a:rPr lang="en-US" altLang="zh-CN" sz="2400" dirty="0" smtClean="0"/>
              <a:t>Option 1: Same CP overhead regardless of numerologies</a:t>
            </a:r>
          </a:p>
          <a:p>
            <a:pPr marL="730250" lvl="1" indent="-273050" algn="just">
              <a:buFont typeface="Wingdings" pitchFamily="2" charset="2"/>
              <a:buChar char="n"/>
            </a:pPr>
            <a:r>
              <a:rPr lang="en-US" altLang="zh-CN" sz="2400" dirty="0" smtClean="0"/>
              <a:t>Option 2: Comparable CP length regardless of numerology</a:t>
            </a:r>
          </a:p>
        </p:txBody>
      </p:sp>
      <p:graphicFrame>
        <p:nvGraphicFramePr>
          <p:cNvPr id="7" name="表格 6"/>
          <p:cNvGraphicFramePr>
            <a:graphicFrameLocks noGrp="1"/>
          </p:cNvGraphicFramePr>
          <p:nvPr/>
        </p:nvGraphicFramePr>
        <p:xfrm>
          <a:off x="683568" y="2708920"/>
          <a:ext cx="7704856" cy="1904608"/>
        </p:xfrm>
        <a:graphic>
          <a:graphicData uri="http://schemas.openxmlformats.org/drawingml/2006/table">
            <a:tbl>
              <a:tblPr firstRow="1" bandRow="1">
                <a:tableStyleId>{5C22544A-7EE6-4342-B048-85BDC9FD1C3A}</a:tableStyleId>
              </a:tblPr>
              <a:tblGrid>
                <a:gridCol w="4176464"/>
                <a:gridCol w="1080120"/>
                <a:gridCol w="1296144"/>
                <a:gridCol w="1152128"/>
              </a:tblGrid>
              <a:tr h="370840">
                <a:tc>
                  <a:txBody>
                    <a:bodyPr/>
                    <a:lstStyle/>
                    <a:p>
                      <a:pPr algn="ctr"/>
                      <a:r>
                        <a:rPr lang="en-US" altLang="zh-CN" dirty="0" smtClean="0"/>
                        <a:t>Option 1</a:t>
                      </a:r>
                      <a:endParaRPr lang="zh-CN" altLang="en-US" dirty="0"/>
                    </a:p>
                  </a:txBody>
                  <a:tcPr/>
                </a:tc>
                <a:tc>
                  <a:txBody>
                    <a:bodyPr/>
                    <a:lstStyle/>
                    <a:p>
                      <a:pPr algn="ctr"/>
                      <a:r>
                        <a:rPr lang="en-US" altLang="zh-CN" dirty="0" smtClean="0"/>
                        <a:t>15KHz</a:t>
                      </a:r>
                      <a:endParaRPr lang="zh-CN" altLang="en-US" dirty="0"/>
                    </a:p>
                  </a:txBody>
                  <a:tcPr/>
                </a:tc>
                <a:tc>
                  <a:txBody>
                    <a:bodyPr/>
                    <a:lstStyle/>
                    <a:p>
                      <a:pPr algn="ctr"/>
                      <a:r>
                        <a:rPr lang="en-US" altLang="zh-CN" dirty="0" smtClean="0"/>
                        <a:t>30KHz</a:t>
                      </a:r>
                      <a:endParaRPr lang="zh-CN" altLang="en-US" dirty="0"/>
                    </a:p>
                  </a:txBody>
                  <a:tcPr/>
                </a:tc>
                <a:tc>
                  <a:txBody>
                    <a:bodyPr/>
                    <a:lstStyle/>
                    <a:p>
                      <a:pPr algn="ctr"/>
                      <a:r>
                        <a:rPr lang="en-US" altLang="zh-CN" dirty="0" smtClean="0"/>
                        <a:t>60KHz</a:t>
                      </a:r>
                      <a:endParaRPr lang="zh-CN" altLang="en-US" dirty="0"/>
                    </a:p>
                  </a:txBody>
                  <a:tcPr/>
                </a:tc>
              </a:tr>
              <a:tr h="421248">
                <a:tc>
                  <a:txBody>
                    <a:bodyPr/>
                    <a:lstStyle/>
                    <a:p>
                      <a:r>
                        <a:rPr lang="en-US" altLang="zh-CN" dirty="0" smtClean="0"/>
                        <a:t>Symbol</a:t>
                      </a:r>
                      <a:r>
                        <a:rPr lang="en-US" altLang="zh-CN" baseline="0" dirty="0" smtClean="0"/>
                        <a:t> duration </a:t>
                      </a:r>
                      <a:endParaRPr lang="zh-CN" altLang="en-US" dirty="0"/>
                    </a:p>
                  </a:txBody>
                  <a:tcPr/>
                </a:tc>
                <a:tc>
                  <a:txBody>
                    <a:bodyPr/>
                    <a:lstStyle/>
                    <a:p>
                      <a:r>
                        <a:rPr lang="en-US" altLang="zh-CN" dirty="0" smtClean="0"/>
                        <a:t>66.67</a:t>
                      </a:r>
                      <a:endParaRPr lang="zh-CN" altLang="en-US" dirty="0"/>
                    </a:p>
                  </a:txBody>
                  <a:tcPr/>
                </a:tc>
                <a:tc>
                  <a:txBody>
                    <a:bodyPr/>
                    <a:lstStyle/>
                    <a:p>
                      <a:r>
                        <a:rPr lang="en-US" altLang="zh-CN" dirty="0" smtClean="0"/>
                        <a:t>33.33</a:t>
                      </a:r>
                      <a:endParaRPr lang="zh-CN" altLang="en-US" dirty="0"/>
                    </a:p>
                  </a:txBody>
                  <a:tcPr/>
                </a:tc>
                <a:tc>
                  <a:txBody>
                    <a:bodyPr/>
                    <a:lstStyle/>
                    <a:p>
                      <a:r>
                        <a:rPr lang="en-US" altLang="zh-CN" dirty="0" smtClean="0"/>
                        <a:t>16.67</a:t>
                      </a:r>
                      <a:endParaRPr lang="zh-CN" altLang="en-US" dirty="0"/>
                    </a:p>
                  </a:txBody>
                  <a:tcPr/>
                </a:tc>
              </a:tr>
              <a:tr h="370840">
                <a:tc>
                  <a:txBody>
                    <a:bodyPr/>
                    <a:lstStyle/>
                    <a:p>
                      <a:r>
                        <a:rPr lang="en-US" altLang="zh-CN" dirty="0" smtClean="0"/>
                        <a:t>CP length</a:t>
                      </a:r>
                      <a:endParaRPr lang="zh-CN" altLang="en-US" dirty="0"/>
                    </a:p>
                  </a:txBody>
                  <a:tcPr/>
                </a:tc>
                <a:tc>
                  <a:txBody>
                    <a:bodyPr/>
                    <a:lstStyle/>
                    <a:p>
                      <a:r>
                        <a:rPr lang="en-US" altLang="zh-CN" dirty="0" smtClean="0"/>
                        <a:t>4.76</a:t>
                      </a:r>
                      <a:endParaRPr lang="zh-CN" altLang="en-US" dirty="0"/>
                    </a:p>
                  </a:txBody>
                  <a:tcPr/>
                </a:tc>
                <a:tc>
                  <a:txBody>
                    <a:bodyPr/>
                    <a:lstStyle/>
                    <a:p>
                      <a:r>
                        <a:rPr lang="en-US" altLang="zh-CN" dirty="0" smtClean="0"/>
                        <a:t>2.38</a:t>
                      </a:r>
                      <a:endParaRPr lang="zh-CN" altLang="en-US" dirty="0"/>
                    </a:p>
                  </a:txBody>
                  <a:tcPr/>
                </a:tc>
                <a:tc>
                  <a:txBody>
                    <a:bodyPr/>
                    <a:lstStyle/>
                    <a:p>
                      <a:r>
                        <a:rPr lang="en-US" altLang="zh-CN" dirty="0" smtClean="0"/>
                        <a:t>1.19</a:t>
                      </a:r>
                      <a:endParaRPr lang="zh-CN" altLang="en-US" dirty="0"/>
                    </a:p>
                  </a:txBody>
                  <a:tcPr/>
                </a:tc>
              </a:tr>
              <a:tr h="370840">
                <a:tc>
                  <a:txBody>
                    <a:bodyPr/>
                    <a:lstStyle/>
                    <a:p>
                      <a:r>
                        <a:rPr lang="en-US" altLang="zh-CN" dirty="0" smtClean="0"/>
                        <a:t>Number</a:t>
                      </a:r>
                      <a:r>
                        <a:rPr lang="en-US" altLang="zh-CN" baseline="0" dirty="0" smtClean="0"/>
                        <a:t> of OS in 1ms duration</a:t>
                      </a:r>
                      <a:endParaRPr lang="zh-CN" altLang="en-US" dirty="0"/>
                    </a:p>
                  </a:txBody>
                  <a:tcPr/>
                </a:tc>
                <a:tc>
                  <a:txBody>
                    <a:bodyPr/>
                    <a:lstStyle/>
                    <a:p>
                      <a:r>
                        <a:rPr lang="en-US" altLang="zh-CN" dirty="0" smtClean="0"/>
                        <a:t>14</a:t>
                      </a:r>
                      <a:endParaRPr lang="zh-CN" altLang="en-US" dirty="0"/>
                    </a:p>
                  </a:txBody>
                  <a:tcPr/>
                </a:tc>
                <a:tc>
                  <a:txBody>
                    <a:bodyPr/>
                    <a:lstStyle/>
                    <a:p>
                      <a:r>
                        <a:rPr lang="en-US" altLang="zh-CN" dirty="0" smtClean="0"/>
                        <a:t>28</a:t>
                      </a:r>
                      <a:endParaRPr lang="zh-CN" altLang="en-US" dirty="0"/>
                    </a:p>
                  </a:txBody>
                  <a:tcPr/>
                </a:tc>
                <a:tc>
                  <a:txBody>
                    <a:bodyPr/>
                    <a:lstStyle/>
                    <a:p>
                      <a:r>
                        <a:rPr lang="en-US" altLang="zh-CN" dirty="0" smtClean="0"/>
                        <a:t>56</a:t>
                      </a:r>
                      <a:endParaRPr lang="zh-CN" altLang="en-US" dirty="0"/>
                    </a:p>
                  </a:txBody>
                  <a:tcPr/>
                </a:tc>
              </a:tr>
              <a:tr h="370840">
                <a:tc>
                  <a:txBody>
                    <a:bodyPr/>
                    <a:lstStyle/>
                    <a:p>
                      <a:r>
                        <a:rPr lang="en-US" altLang="zh-CN" dirty="0" smtClean="0"/>
                        <a:t>Overhead</a:t>
                      </a:r>
                      <a:r>
                        <a:rPr lang="en-US" altLang="zh-CN" baseline="0" dirty="0" smtClean="0"/>
                        <a:t> of CP </a:t>
                      </a:r>
                      <a:endParaRPr lang="zh-CN" altLang="en-US" dirty="0"/>
                    </a:p>
                  </a:txBody>
                  <a:tcPr/>
                </a:tc>
                <a:tc>
                  <a:txBody>
                    <a:bodyPr/>
                    <a:lstStyle/>
                    <a:p>
                      <a:r>
                        <a:rPr lang="en-US" altLang="zh-CN" dirty="0" smtClean="0"/>
                        <a:t>7%</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7%</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7%</a:t>
                      </a:r>
                      <a:endParaRPr lang="zh-CN" altLang="en-US" dirty="0"/>
                    </a:p>
                  </a:txBody>
                  <a:tcPr/>
                </a:tc>
              </a:tr>
            </a:tbl>
          </a:graphicData>
        </a:graphic>
      </p:graphicFrame>
      <p:graphicFrame>
        <p:nvGraphicFramePr>
          <p:cNvPr id="8" name="表格 7"/>
          <p:cNvGraphicFramePr>
            <a:graphicFrameLocks noGrp="1"/>
          </p:cNvGraphicFramePr>
          <p:nvPr/>
        </p:nvGraphicFramePr>
        <p:xfrm>
          <a:off x="683568" y="4725144"/>
          <a:ext cx="7704856" cy="1904608"/>
        </p:xfrm>
        <a:graphic>
          <a:graphicData uri="http://schemas.openxmlformats.org/drawingml/2006/table">
            <a:tbl>
              <a:tblPr firstRow="1" bandRow="1">
                <a:tableStyleId>{5C22544A-7EE6-4342-B048-85BDC9FD1C3A}</a:tableStyleId>
              </a:tblPr>
              <a:tblGrid>
                <a:gridCol w="4176464"/>
                <a:gridCol w="1080120"/>
                <a:gridCol w="1296144"/>
                <a:gridCol w="1152128"/>
              </a:tblGrid>
              <a:tr h="370840">
                <a:tc>
                  <a:txBody>
                    <a:bodyPr/>
                    <a:lstStyle/>
                    <a:p>
                      <a:pPr algn="ctr"/>
                      <a:r>
                        <a:rPr lang="en-US" altLang="zh-CN" dirty="0" smtClean="0"/>
                        <a:t>Option 2</a:t>
                      </a:r>
                      <a:endParaRPr lang="zh-CN" altLang="en-US" dirty="0"/>
                    </a:p>
                  </a:txBody>
                  <a:tcPr/>
                </a:tc>
                <a:tc>
                  <a:txBody>
                    <a:bodyPr/>
                    <a:lstStyle/>
                    <a:p>
                      <a:pPr algn="ctr"/>
                      <a:r>
                        <a:rPr lang="en-US" altLang="zh-CN" dirty="0" smtClean="0"/>
                        <a:t>15KHz</a:t>
                      </a:r>
                      <a:endParaRPr lang="zh-CN" altLang="en-US" dirty="0"/>
                    </a:p>
                  </a:txBody>
                  <a:tcPr/>
                </a:tc>
                <a:tc>
                  <a:txBody>
                    <a:bodyPr/>
                    <a:lstStyle/>
                    <a:p>
                      <a:pPr algn="ctr"/>
                      <a:r>
                        <a:rPr lang="en-US" altLang="zh-CN" dirty="0" smtClean="0"/>
                        <a:t>30KHz</a:t>
                      </a:r>
                      <a:endParaRPr lang="zh-CN" altLang="en-US" dirty="0"/>
                    </a:p>
                  </a:txBody>
                  <a:tcPr/>
                </a:tc>
                <a:tc>
                  <a:txBody>
                    <a:bodyPr/>
                    <a:lstStyle/>
                    <a:p>
                      <a:pPr algn="ctr"/>
                      <a:r>
                        <a:rPr lang="en-US" altLang="zh-CN" dirty="0" smtClean="0"/>
                        <a:t>60KHz</a:t>
                      </a:r>
                      <a:endParaRPr lang="zh-CN" altLang="en-US" dirty="0"/>
                    </a:p>
                  </a:txBody>
                  <a:tcPr/>
                </a:tc>
              </a:tr>
              <a:tr h="421248">
                <a:tc>
                  <a:txBody>
                    <a:bodyPr/>
                    <a:lstStyle/>
                    <a:p>
                      <a:r>
                        <a:rPr lang="en-US" altLang="zh-CN" dirty="0" smtClean="0"/>
                        <a:t>Symbol</a:t>
                      </a:r>
                      <a:r>
                        <a:rPr lang="en-US" altLang="zh-CN" baseline="0" dirty="0" smtClean="0"/>
                        <a:t> duration </a:t>
                      </a:r>
                      <a:endParaRPr lang="zh-CN" altLang="en-US" dirty="0"/>
                    </a:p>
                  </a:txBody>
                  <a:tcPr/>
                </a:tc>
                <a:tc>
                  <a:txBody>
                    <a:bodyPr/>
                    <a:lstStyle/>
                    <a:p>
                      <a:r>
                        <a:rPr lang="en-US" altLang="zh-CN" dirty="0" smtClean="0"/>
                        <a:t>66.67</a:t>
                      </a:r>
                      <a:endParaRPr lang="zh-CN" altLang="en-US" dirty="0"/>
                    </a:p>
                  </a:txBody>
                  <a:tcPr/>
                </a:tc>
                <a:tc>
                  <a:txBody>
                    <a:bodyPr/>
                    <a:lstStyle/>
                    <a:p>
                      <a:r>
                        <a:rPr lang="en-US" altLang="zh-CN" dirty="0" smtClean="0"/>
                        <a:t>33.33</a:t>
                      </a:r>
                      <a:endParaRPr lang="zh-CN" altLang="en-US" dirty="0"/>
                    </a:p>
                  </a:txBody>
                  <a:tcPr/>
                </a:tc>
                <a:tc>
                  <a:txBody>
                    <a:bodyPr/>
                    <a:lstStyle/>
                    <a:p>
                      <a:r>
                        <a:rPr lang="en-US" altLang="zh-CN" dirty="0" smtClean="0"/>
                        <a:t>16.67</a:t>
                      </a:r>
                      <a:endParaRPr lang="zh-CN" altLang="en-US" dirty="0"/>
                    </a:p>
                  </a:txBody>
                  <a:tcPr/>
                </a:tc>
              </a:tr>
              <a:tr h="370840">
                <a:tc>
                  <a:txBody>
                    <a:bodyPr/>
                    <a:lstStyle/>
                    <a:p>
                      <a:r>
                        <a:rPr lang="en-US" altLang="zh-CN" dirty="0" smtClean="0"/>
                        <a:t>CP length</a:t>
                      </a:r>
                      <a:endParaRPr lang="zh-CN" altLang="en-US" dirty="0"/>
                    </a:p>
                  </a:txBody>
                  <a:tcPr/>
                </a:tc>
                <a:tc>
                  <a:txBody>
                    <a:bodyPr/>
                    <a:lstStyle/>
                    <a:p>
                      <a:r>
                        <a:rPr lang="en-US" altLang="zh-CN" dirty="0" smtClean="0"/>
                        <a:t>4.76</a:t>
                      </a:r>
                      <a:endParaRPr lang="zh-CN" altLang="en-US" dirty="0"/>
                    </a:p>
                  </a:txBody>
                  <a:tcPr/>
                </a:tc>
                <a:tc>
                  <a:txBody>
                    <a:bodyPr/>
                    <a:lstStyle/>
                    <a:p>
                      <a:r>
                        <a:rPr lang="en-US" altLang="zh-CN" dirty="0" smtClean="0"/>
                        <a:t>5.12</a:t>
                      </a:r>
                      <a:endParaRPr lang="zh-CN" altLang="en-US" dirty="0"/>
                    </a:p>
                  </a:txBody>
                  <a:tcPr/>
                </a:tc>
                <a:tc>
                  <a:txBody>
                    <a:bodyPr/>
                    <a:lstStyle/>
                    <a:p>
                      <a:r>
                        <a:rPr lang="en-US" altLang="zh-CN" dirty="0" smtClean="0"/>
                        <a:t>4.17</a:t>
                      </a:r>
                      <a:endParaRPr lang="zh-CN" altLang="en-US" dirty="0"/>
                    </a:p>
                  </a:txBody>
                  <a:tcPr/>
                </a:tc>
              </a:tr>
              <a:tr h="370840">
                <a:tc>
                  <a:txBody>
                    <a:bodyPr/>
                    <a:lstStyle/>
                    <a:p>
                      <a:r>
                        <a:rPr lang="en-US" altLang="zh-CN" dirty="0" smtClean="0"/>
                        <a:t>Number</a:t>
                      </a:r>
                      <a:r>
                        <a:rPr lang="en-US" altLang="zh-CN" baseline="0" dirty="0" smtClean="0"/>
                        <a:t> of OS in 1ms duration</a:t>
                      </a:r>
                      <a:endParaRPr lang="zh-CN" altLang="en-US" dirty="0"/>
                    </a:p>
                  </a:txBody>
                  <a:tcPr/>
                </a:tc>
                <a:tc>
                  <a:txBody>
                    <a:bodyPr/>
                    <a:lstStyle/>
                    <a:p>
                      <a:r>
                        <a:rPr lang="en-US" altLang="zh-CN" dirty="0" smtClean="0"/>
                        <a:t>14</a:t>
                      </a:r>
                      <a:endParaRPr lang="zh-CN" altLang="en-US" dirty="0"/>
                    </a:p>
                  </a:txBody>
                  <a:tcPr/>
                </a:tc>
                <a:tc>
                  <a:txBody>
                    <a:bodyPr/>
                    <a:lstStyle/>
                    <a:p>
                      <a:r>
                        <a:rPr lang="en-US" altLang="zh-CN" dirty="0" smtClean="0"/>
                        <a:t>26</a:t>
                      </a:r>
                      <a:endParaRPr lang="zh-CN" altLang="en-US" dirty="0"/>
                    </a:p>
                  </a:txBody>
                  <a:tcPr/>
                </a:tc>
                <a:tc>
                  <a:txBody>
                    <a:bodyPr/>
                    <a:lstStyle/>
                    <a:p>
                      <a:r>
                        <a:rPr lang="en-US" altLang="zh-CN" dirty="0" smtClean="0"/>
                        <a:t>48</a:t>
                      </a:r>
                      <a:endParaRPr lang="zh-CN" altLang="en-US" dirty="0"/>
                    </a:p>
                  </a:txBody>
                  <a:tcPr/>
                </a:tc>
              </a:tr>
              <a:tr h="370840">
                <a:tc>
                  <a:txBody>
                    <a:bodyPr/>
                    <a:lstStyle/>
                    <a:p>
                      <a:r>
                        <a:rPr lang="en-US" altLang="zh-CN" dirty="0" smtClean="0"/>
                        <a:t>Overhead</a:t>
                      </a:r>
                      <a:r>
                        <a:rPr lang="en-US" altLang="zh-CN" baseline="0" dirty="0" smtClean="0"/>
                        <a:t> of CP</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7%</a:t>
                      </a:r>
                      <a:endParaRPr lang="zh-CN" altLang="en-US" dirty="0" smtClean="0"/>
                    </a:p>
                  </a:txBody>
                  <a:tcPr/>
                </a:tc>
                <a:tc>
                  <a:txBody>
                    <a:bodyPr/>
                    <a:lstStyle/>
                    <a:p>
                      <a:r>
                        <a:rPr lang="en-US" altLang="zh-CN" dirty="0" smtClean="0"/>
                        <a:t>13.4%</a:t>
                      </a:r>
                      <a:endParaRPr lang="zh-CN" altLang="en-US" dirty="0"/>
                    </a:p>
                  </a:txBody>
                  <a:tcPr/>
                </a:tc>
                <a:tc>
                  <a:txBody>
                    <a:bodyPr/>
                    <a:lstStyle/>
                    <a:p>
                      <a:r>
                        <a:rPr lang="en-US" altLang="zh-CN" dirty="0" smtClean="0"/>
                        <a:t>20%</a:t>
                      </a:r>
                      <a:endParaRPr lang="zh-CN" altLang="en-US" dirty="0"/>
                    </a:p>
                  </a:txBody>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620688"/>
            <a:ext cx="8604448" cy="954107"/>
          </a:xfrm>
          <a:prstGeom prst="rect">
            <a:avLst/>
          </a:prstGeom>
          <a:noFill/>
        </p:spPr>
        <p:txBody>
          <a:bodyPr wrap="square" rtlCol="0">
            <a:spAutoFit/>
          </a:bodyPr>
          <a:lstStyle/>
          <a:p>
            <a:pPr marL="273050" lvl="0" indent="-273050" algn="just">
              <a:buFont typeface="Wingdings" pitchFamily="2" charset="2"/>
              <a:buChar char="n"/>
            </a:pPr>
            <a:r>
              <a:rPr lang="en-GB" altLang="zh-CN" sz="2800" dirty="0" smtClean="0"/>
              <a:t>Scale factors N =2</a:t>
            </a:r>
            <a:r>
              <a:rPr lang="en-GB" altLang="zh-CN" sz="2800" baseline="30000" dirty="0" smtClean="0"/>
              <a:t>n</a:t>
            </a:r>
            <a:r>
              <a:rPr lang="en-GB" altLang="zh-CN" sz="2800" dirty="0" smtClean="0"/>
              <a:t> for number of OS on top of assumed spacing 17.5KHz</a:t>
            </a:r>
            <a:endParaRPr lang="en-US" altLang="zh-CN" sz="2800" dirty="0" smtClean="0"/>
          </a:p>
        </p:txBody>
      </p:sp>
      <p:sp>
        <p:nvSpPr>
          <p:cNvPr id="4" name="标题 2"/>
          <p:cNvSpPr txBox="1">
            <a:spLocks/>
          </p:cNvSpPr>
          <p:nvPr/>
        </p:nvSpPr>
        <p:spPr>
          <a:xfrm>
            <a:off x="179512" y="-24"/>
            <a:ext cx="8424936" cy="720080"/>
          </a:xfrm>
          <a:prstGeom prst="rect">
            <a:avLst/>
          </a:prstGeom>
        </p:spPr>
        <p:txBody>
          <a:bodyPr anchor="ctr">
            <a:noAutofit/>
          </a:bodyPr>
          <a:lstStyle/>
          <a:p>
            <a:pPr marL="0" marR="0" lvl="0" indent="0" fontAlgn="auto">
              <a:lnSpc>
                <a:spcPct val="100000"/>
              </a:lnSpc>
              <a:spcBef>
                <a:spcPct val="0"/>
              </a:spcBef>
              <a:spcAft>
                <a:spcPts val="0"/>
              </a:spcAft>
              <a:buClrTx/>
              <a:buSzTx/>
              <a:tabLst/>
              <a:defRPr/>
            </a:pPr>
            <a:r>
              <a:rPr lang="en-US" altLang="zh-CN" sz="2400" b="1" dirty="0" smtClean="0">
                <a:solidFill>
                  <a:schemeClr val="bg1"/>
                </a:solidFill>
                <a:ea typeface="Arial Unicode MS" pitchFamily="34" charset="-122"/>
                <a:cs typeface="Arial Unicode MS" pitchFamily="34" charset="-122"/>
              </a:rPr>
              <a:t>Time domain initiated numerology-observation 1</a:t>
            </a:r>
            <a:endParaRPr lang="zh-CN" altLang="en-US" sz="2400" b="1" dirty="0" smtClean="0">
              <a:solidFill>
                <a:schemeClr val="bg1"/>
              </a:solidFill>
              <a:ea typeface="Arial Unicode MS" pitchFamily="34" charset="-122"/>
              <a:cs typeface="Arial Unicode MS" pitchFamily="34" charset="-122"/>
            </a:endParaRPr>
          </a:p>
        </p:txBody>
      </p:sp>
      <p:sp>
        <p:nvSpPr>
          <p:cNvPr id="5" name="TextBox 4"/>
          <p:cNvSpPr txBox="1"/>
          <p:nvPr/>
        </p:nvSpPr>
        <p:spPr>
          <a:xfrm>
            <a:off x="251520" y="1484784"/>
            <a:ext cx="8712968" cy="1200329"/>
          </a:xfrm>
          <a:prstGeom prst="rect">
            <a:avLst/>
          </a:prstGeom>
          <a:noFill/>
        </p:spPr>
        <p:txBody>
          <a:bodyPr wrap="square" rtlCol="0">
            <a:spAutoFit/>
          </a:bodyPr>
          <a:lstStyle/>
          <a:p>
            <a:pPr marL="273050" lvl="0" indent="-273050" algn="just">
              <a:buFont typeface="Wingdings" pitchFamily="2" charset="2"/>
              <a:buChar char="n"/>
            </a:pPr>
            <a:r>
              <a:rPr lang="en-US" altLang="zh-CN" sz="2400" dirty="0" smtClean="0"/>
              <a:t>Possible design guided by this numerology assumption</a:t>
            </a:r>
          </a:p>
          <a:p>
            <a:pPr marL="730250" lvl="1" indent="-273050" algn="just">
              <a:buFont typeface="Wingdings" pitchFamily="2" charset="2"/>
              <a:buChar char="n"/>
            </a:pPr>
            <a:r>
              <a:rPr lang="en-US" altLang="zh-CN" sz="2400" dirty="0" smtClean="0"/>
              <a:t>Option 1: Same CP overhead regardless of numerologies</a:t>
            </a:r>
          </a:p>
          <a:p>
            <a:pPr marL="730250" lvl="1" indent="-273050" algn="just">
              <a:buFont typeface="Wingdings" pitchFamily="2" charset="2"/>
              <a:buChar char="n"/>
            </a:pPr>
            <a:r>
              <a:rPr lang="en-US" altLang="zh-CN" sz="2400" dirty="0" smtClean="0"/>
              <a:t>Option 2: Comparable CP length regardless of numerology</a:t>
            </a:r>
          </a:p>
        </p:txBody>
      </p:sp>
      <p:graphicFrame>
        <p:nvGraphicFramePr>
          <p:cNvPr id="7" name="表格 6"/>
          <p:cNvGraphicFramePr>
            <a:graphicFrameLocks noGrp="1"/>
          </p:cNvGraphicFramePr>
          <p:nvPr/>
        </p:nvGraphicFramePr>
        <p:xfrm>
          <a:off x="683568" y="2708920"/>
          <a:ext cx="7704856" cy="1904608"/>
        </p:xfrm>
        <a:graphic>
          <a:graphicData uri="http://schemas.openxmlformats.org/drawingml/2006/table">
            <a:tbl>
              <a:tblPr firstRow="1" bandRow="1">
                <a:tableStyleId>{5C22544A-7EE6-4342-B048-85BDC9FD1C3A}</a:tableStyleId>
              </a:tblPr>
              <a:tblGrid>
                <a:gridCol w="4176464"/>
                <a:gridCol w="1080120"/>
                <a:gridCol w="1296144"/>
                <a:gridCol w="1152128"/>
              </a:tblGrid>
              <a:tr h="370840">
                <a:tc>
                  <a:txBody>
                    <a:bodyPr/>
                    <a:lstStyle/>
                    <a:p>
                      <a:pPr algn="ctr"/>
                      <a:r>
                        <a:rPr lang="en-US" altLang="zh-CN" dirty="0" smtClean="0"/>
                        <a:t>Option 1</a:t>
                      </a:r>
                      <a:endParaRPr lang="zh-CN" altLang="en-US" dirty="0"/>
                    </a:p>
                  </a:txBody>
                  <a:tcPr/>
                </a:tc>
                <a:tc>
                  <a:txBody>
                    <a:bodyPr/>
                    <a:lstStyle/>
                    <a:p>
                      <a:pPr algn="ctr"/>
                      <a:r>
                        <a:rPr lang="en-US" altLang="zh-CN" dirty="0" smtClean="0"/>
                        <a:t>17.5KHz</a:t>
                      </a:r>
                      <a:endParaRPr lang="zh-CN" altLang="en-US" dirty="0"/>
                    </a:p>
                  </a:txBody>
                  <a:tcPr/>
                </a:tc>
                <a:tc>
                  <a:txBody>
                    <a:bodyPr/>
                    <a:lstStyle/>
                    <a:p>
                      <a:pPr algn="ctr"/>
                      <a:r>
                        <a:rPr lang="en-US" altLang="zh-CN" dirty="0" smtClean="0"/>
                        <a:t>35KHz</a:t>
                      </a:r>
                      <a:endParaRPr lang="zh-CN" altLang="en-US" dirty="0"/>
                    </a:p>
                  </a:txBody>
                  <a:tcPr/>
                </a:tc>
                <a:tc>
                  <a:txBody>
                    <a:bodyPr/>
                    <a:lstStyle/>
                    <a:p>
                      <a:pPr algn="ctr"/>
                      <a:r>
                        <a:rPr lang="en-US" altLang="zh-CN" dirty="0" smtClean="0"/>
                        <a:t>70KHz</a:t>
                      </a:r>
                      <a:endParaRPr lang="zh-CN" altLang="en-US" dirty="0"/>
                    </a:p>
                  </a:txBody>
                  <a:tcPr/>
                </a:tc>
              </a:tr>
              <a:tr h="421248">
                <a:tc>
                  <a:txBody>
                    <a:bodyPr/>
                    <a:lstStyle/>
                    <a:p>
                      <a:r>
                        <a:rPr lang="en-US" altLang="zh-CN" dirty="0" smtClean="0"/>
                        <a:t>Symbol</a:t>
                      </a:r>
                      <a:r>
                        <a:rPr lang="en-US" altLang="zh-CN" baseline="0" dirty="0" smtClean="0"/>
                        <a:t> duration </a:t>
                      </a:r>
                      <a:endParaRPr lang="zh-CN" altLang="en-US" dirty="0"/>
                    </a:p>
                  </a:txBody>
                  <a:tcPr/>
                </a:tc>
                <a:tc>
                  <a:txBody>
                    <a:bodyPr/>
                    <a:lstStyle/>
                    <a:p>
                      <a:r>
                        <a:rPr lang="en-US" altLang="zh-CN" dirty="0" smtClean="0"/>
                        <a:t>57.14</a:t>
                      </a:r>
                      <a:endParaRPr lang="zh-CN" altLang="en-US" dirty="0"/>
                    </a:p>
                  </a:txBody>
                  <a:tcPr/>
                </a:tc>
                <a:tc>
                  <a:txBody>
                    <a:bodyPr/>
                    <a:lstStyle/>
                    <a:p>
                      <a:r>
                        <a:rPr lang="en-US" altLang="zh-CN" dirty="0" smtClean="0"/>
                        <a:t>33.33</a:t>
                      </a:r>
                      <a:endParaRPr lang="zh-CN" altLang="en-US" dirty="0"/>
                    </a:p>
                  </a:txBody>
                  <a:tcPr/>
                </a:tc>
                <a:tc>
                  <a:txBody>
                    <a:bodyPr/>
                    <a:lstStyle/>
                    <a:p>
                      <a:r>
                        <a:rPr lang="en-US" altLang="zh-CN" dirty="0" smtClean="0"/>
                        <a:t>16.67</a:t>
                      </a:r>
                      <a:endParaRPr lang="zh-CN" altLang="en-US" dirty="0"/>
                    </a:p>
                  </a:txBody>
                  <a:tcPr/>
                </a:tc>
              </a:tr>
              <a:tr h="370840">
                <a:tc>
                  <a:txBody>
                    <a:bodyPr/>
                    <a:lstStyle/>
                    <a:p>
                      <a:r>
                        <a:rPr lang="en-US" altLang="zh-CN" dirty="0" smtClean="0"/>
                        <a:t>CP length</a:t>
                      </a:r>
                      <a:endParaRPr lang="zh-CN" altLang="en-US" dirty="0"/>
                    </a:p>
                  </a:txBody>
                  <a:tcPr/>
                </a:tc>
                <a:tc>
                  <a:txBody>
                    <a:bodyPr/>
                    <a:lstStyle/>
                    <a:p>
                      <a:r>
                        <a:rPr lang="en-US" altLang="zh-CN" dirty="0" smtClean="0"/>
                        <a:t>5.36</a:t>
                      </a:r>
                      <a:endParaRPr lang="zh-CN" altLang="en-US" dirty="0"/>
                    </a:p>
                  </a:txBody>
                  <a:tcPr/>
                </a:tc>
                <a:tc>
                  <a:txBody>
                    <a:bodyPr/>
                    <a:lstStyle/>
                    <a:p>
                      <a:r>
                        <a:rPr lang="en-US" altLang="zh-CN" dirty="0" smtClean="0"/>
                        <a:t>2.68</a:t>
                      </a:r>
                      <a:endParaRPr lang="zh-CN" altLang="en-US" dirty="0"/>
                    </a:p>
                  </a:txBody>
                  <a:tcPr/>
                </a:tc>
                <a:tc>
                  <a:txBody>
                    <a:bodyPr/>
                    <a:lstStyle/>
                    <a:p>
                      <a:r>
                        <a:rPr lang="en-US" altLang="zh-CN" dirty="0" smtClean="0"/>
                        <a:t>1.34</a:t>
                      </a:r>
                      <a:endParaRPr lang="zh-CN" altLang="en-US" dirty="0"/>
                    </a:p>
                  </a:txBody>
                  <a:tcPr/>
                </a:tc>
              </a:tr>
              <a:tr h="370840">
                <a:tc>
                  <a:txBody>
                    <a:bodyPr/>
                    <a:lstStyle/>
                    <a:p>
                      <a:r>
                        <a:rPr lang="en-US" altLang="zh-CN" dirty="0" smtClean="0"/>
                        <a:t>Number</a:t>
                      </a:r>
                      <a:r>
                        <a:rPr lang="en-US" altLang="zh-CN" baseline="0" dirty="0" smtClean="0"/>
                        <a:t> of OS in 1ms duration</a:t>
                      </a:r>
                      <a:endParaRPr lang="zh-CN" altLang="en-US" dirty="0"/>
                    </a:p>
                  </a:txBody>
                  <a:tcPr/>
                </a:tc>
                <a:tc>
                  <a:txBody>
                    <a:bodyPr/>
                    <a:lstStyle/>
                    <a:p>
                      <a:r>
                        <a:rPr lang="en-US" altLang="zh-CN" dirty="0" smtClean="0"/>
                        <a:t>16</a:t>
                      </a:r>
                      <a:endParaRPr lang="zh-CN" altLang="en-US" dirty="0"/>
                    </a:p>
                  </a:txBody>
                  <a:tcPr/>
                </a:tc>
                <a:tc>
                  <a:txBody>
                    <a:bodyPr/>
                    <a:lstStyle/>
                    <a:p>
                      <a:r>
                        <a:rPr lang="en-US" altLang="zh-CN" dirty="0" smtClean="0"/>
                        <a:t>32</a:t>
                      </a:r>
                      <a:endParaRPr lang="zh-CN" altLang="en-US" dirty="0"/>
                    </a:p>
                  </a:txBody>
                  <a:tcPr/>
                </a:tc>
                <a:tc>
                  <a:txBody>
                    <a:bodyPr/>
                    <a:lstStyle/>
                    <a:p>
                      <a:r>
                        <a:rPr lang="en-US" altLang="zh-CN" dirty="0" smtClean="0"/>
                        <a:t>64</a:t>
                      </a:r>
                      <a:endParaRPr lang="zh-CN" altLang="en-US" dirty="0"/>
                    </a:p>
                  </a:txBody>
                  <a:tcPr/>
                </a:tc>
              </a:tr>
              <a:tr h="370840">
                <a:tc>
                  <a:txBody>
                    <a:bodyPr/>
                    <a:lstStyle/>
                    <a:p>
                      <a:r>
                        <a:rPr lang="en-US" altLang="zh-CN" dirty="0" smtClean="0"/>
                        <a:t>Overhead</a:t>
                      </a:r>
                      <a:r>
                        <a:rPr lang="en-US" altLang="zh-CN" baseline="0" dirty="0" smtClean="0"/>
                        <a:t> of CP </a:t>
                      </a:r>
                      <a:endParaRPr lang="zh-CN" altLang="en-US" dirty="0"/>
                    </a:p>
                  </a:txBody>
                  <a:tcPr/>
                </a:tc>
                <a:tc>
                  <a:txBody>
                    <a:bodyPr/>
                    <a:lstStyle/>
                    <a:p>
                      <a:r>
                        <a:rPr lang="en-US" altLang="zh-CN" dirty="0" smtClean="0"/>
                        <a:t>8.6%</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8.6%</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8.6%</a:t>
                      </a:r>
                      <a:endParaRPr lang="zh-CN" altLang="en-US" dirty="0"/>
                    </a:p>
                  </a:txBody>
                  <a:tcPr/>
                </a:tc>
              </a:tr>
            </a:tbl>
          </a:graphicData>
        </a:graphic>
      </p:graphicFrame>
      <p:graphicFrame>
        <p:nvGraphicFramePr>
          <p:cNvPr id="8" name="表格 7"/>
          <p:cNvGraphicFramePr>
            <a:graphicFrameLocks noGrp="1"/>
          </p:cNvGraphicFramePr>
          <p:nvPr/>
        </p:nvGraphicFramePr>
        <p:xfrm>
          <a:off x="683568" y="4797152"/>
          <a:ext cx="7704856" cy="1904608"/>
        </p:xfrm>
        <a:graphic>
          <a:graphicData uri="http://schemas.openxmlformats.org/drawingml/2006/table">
            <a:tbl>
              <a:tblPr firstRow="1" bandRow="1">
                <a:tableStyleId>{5C22544A-7EE6-4342-B048-85BDC9FD1C3A}</a:tableStyleId>
              </a:tblPr>
              <a:tblGrid>
                <a:gridCol w="4176464"/>
                <a:gridCol w="1080120"/>
                <a:gridCol w="1296144"/>
                <a:gridCol w="1152128"/>
              </a:tblGrid>
              <a:tr h="370840">
                <a:tc>
                  <a:txBody>
                    <a:bodyPr/>
                    <a:lstStyle/>
                    <a:p>
                      <a:pPr algn="ctr"/>
                      <a:r>
                        <a:rPr lang="en-US" altLang="zh-CN" dirty="0" smtClean="0"/>
                        <a:t>Option 2</a:t>
                      </a:r>
                      <a:endParaRPr lang="zh-CN" altLang="en-US" dirty="0"/>
                    </a:p>
                  </a:txBody>
                  <a:tcPr/>
                </a:tc>
                <a:tc>
                  <a:txBody>
                    <a:bodyPr/>
                    <a:lstStyle/>
                    <a:p>
                      <a:pPr algn="ctr"/>
                      <a:r>
                        <a:rPr lang="en-US" altLang="zh-CN" dirty="0" smtClean="0"/>
                        <a:t>17.5KHz</a:t>
                      </a:r>
                      <a:endParaRPr lang="zh-CN" altLang="en-US" dirty="0"/>
                    </a:p>
                  </a:txBody>
                  <a:tcPr/>
                </a:tc>
                <a:tc>
                  <a:txBody>
                    <a:bodyPr/>
                    <a:lstStyle/>
                    <a:p>
                      <a:pPr algn="ctr"/>
                      <a:r>
                        <a:rPr lang="en-US" altLang="zh-CN" dirty="0" smtClean="0"/>
                        <a:t>37.5KHz</a:t>
                      </a:r>
                      <a:endParaRPr lang="zh-CN" altLang="en-US" dirty="0"/>
                    </a:p>
                  </a:txBody>
                  <a:tcPr/>
                </a:tc>
                <a:tc>
                  <a:txBody>
                    <a:bodyPr/>
                    <a:lstStyle/>
                    <a:p>
                      <a:pPr algn="ctr"/>
                      <a:r>
                        <a:rPr lang="en-US" altLang="zh-CN" dirty="0" smtClean="0"/>
                        <a:t>90KHz</a:t>
                      </a:r>
                      <a:endParaRPr lang="zh-CN" altLang="en-US" dirty="0"/>
                    </a:p>
                  </a:txBody>
                  <a:tcPr/>
                </a:tc>
              </a:tr>
              <a:tr h="421248">
                <a:tc>
                  <a:txBody>
                    <a:bodyPr/>
                    <a:lstStyle/>
                    <a:p>
                      <a:r>
                        <a:rPr lang="en-US" altLang="zh-CN" dirty="0" smtClean="0"/>
                        <a:t>Symbol</a:t>
                      </a:r>
                      <a:r>
                        <a:rPr lang="en-US" altLang="zh-CN" baseline="0" dirty="0" smtClean="0"/>
                        <a:t> duration </a:t>
                      </a:r>
                      <a:endParaRPr lang="zh-CN" altLang="en-US" dirty="0"/>
                    </a:p>
                  </a:txBody>
                  <a:tcPr/>
                </a:tc>
                <a:tc>
                  <a:txBody>
                    <a:bodyPr/>
                    <a:lstStyle/>
                    <a:p>
                      <a:r>
                        <a:rPr lang="en-US" altLang="zh-CN" dirty="0" smtClean="0"/>
                        <a:t>57.14</a:t>
                      </a:r>
                      <a:endParaRPr lang="zh-CN" altLang="en-US" dirty="0"/>
                    </a:p>
                  </a:txBody>
                  <a:tcPr/>
                </a:tc>
                <a:tc>
                  <a:txBody>
                    <a:bodyPr/>
                    <a:lstStyle/>
                    <a:p>
                      <a:r>
                        <a:rPr lang="en-US" altLang="zh-CN" dirty="0" smtClean="0"/>
                        <a:t>26.67</a:t>
                      </a:r>
                      <a:endParaRPr lang="zh-CN" altLang="en-US" dirty="0"/>
                    </a:p>
                  </a:txBody>
                  <a:tcPr/>
                </a:tc>
                <a:tc>
                  <a:txBody>
                    <a:bodyPr/>
                    <a:lstStyle/>
                    <a:p>
                      <a:r>
                        <a:rPr lang="en-US" altLang="zh-CN" dirty="0" smtClean="0"/>
                        <a:t>11.11</a:t>
                      </a:r>
                      <a:endParaRPr lang="zh-CN" altLang="en-US" dirty="0"/>
                    </a:p>
                  </a:txBody>
                  <a:tcPr/>
                </a:tc>
              </a:tr>
              <a:tr h="370840">
                <a:tc>
                  <a:txBody>
                    <a:bodyPr/>
                    <a:lstStyle/>
                    <a:p>
                      <a:r>
                        <a:rPr lang="en-US" altLang="zh-CN" dirty="0" smtClean="0"/>
                        <a:t>CP length</a:t>
                      </a:r>
                      <a:endParaRPr lang="zh-CN" altLang="en-US" dirty="0"/>
                    </a:p>
                  </a:txBody>
                  <a:tcPr/>
                </a:tc>
                <a:tc>
                  <a:txBody>
                    <a:bodyPr/>
                    <a:lstStyle/>
                    <a:p>
                      <a:r>
                        <a:rPr lang="en-US" altLang="zh-CN" dirty="0" smtClean="0"/>
                        <a:t>5.36</a:t>
                      </a:r>
                      <a:endParaRPr lang="zh-CN" altLang="en-US" dirty="0"/>
                    </a:p>
                  </a:txBody>
                  <a:tcPr/>
                </a:tc>
                <a:tc>
                  <a:txBody>
                    <a:bodyPr/>
                    <a:lstStyle/>
                    <a:p>
                      <a:r>
                        <a:rPr lang="en-US" altLang="zh-CN" dirty="0" smtClean="0"/>
                        <a:t>4.58</a:t>
                      </a:r>
                      <a:endParaRPr lang="zh-CN" altLang="en-US" dirty="0"/>
                    </a:p>
                  </a:txBody>
                  <a:tcPr/>
                </a:tc>
                <a:tc>
                  <a:txBody>
                    <a:bodyPr/>
                    <a:lstStyle/>
                    <a:p>
                      <a:r>
                        <a:rPr lang="en-US" altLang="zh-CN" dirty="0" smtClean="0"/>
                        <a:t>4.52</a:t>
                      </a:r>
                      <a:endParaRPr lang="zh-CN" altLang="en-US" dirty="0"/>
                    </a:p>
                  </a:txBody>
                  <a:tcPr/>
                </a:tc>
              </a:tr>
              <a:tr h="370840">
                <a:tc>
                  <a:txBody>
                    <a:bodyPr/>
                    <a:lstStyle/>
                    <a:p>
                      <a:r>
                        <a:rPr lang="en-US" altLang="zh-CN" dirty="0" smtClean="0"/>
                        <a:t>Number</a:t>
                      </a:r>
                      <a:r>
                        <a:rPr lang="en-US" altLang="zh-CN" baseline="0" dirty="0" smtClean="0"/>
                        <a:t> of OS in 1ms duration</a:t>
                      </a:r>
                      <a:endParaRPr lang="zh-CN" altLang="en-US" dirty="0"/>
                    </a:p>
                  </a:txBody>
                  <a:tcPr/>
                </a:tc>
                <a:tc>
                  <a:txBody>
                    <a:bodyPr/>
                    <a:lstStyle/>
                    <a:p>
                      <a:r>
                        <a:rPr lang="en-US" altLang="zh-CN" dirty="0" smtClean="0"/>
                        <a:t>16</a:t>
                      </a:r>
                      <a:endParaRPr lang="zh-CN" altLang="en-US" dirty="0"/>
                    </a:p>
                  </a:txBody>
                  <a:tcPr/>
                </a:tc>
                <a:tc>
                  <a:txBody>
                    <a:bodyPr/>
                    <a:lstStyle/>
                    <a:p>
                      <a:r>
                        <a:rPr lang="en-US" altLang="zh-CN" dirty="0" smtClean="0"/>
                        <a:t>32</a:t>
                      </a:r>
                      <a:endParaRPr lang="zh-CN" altLang="en-US" dirty="0"/>
                    </a:p>
                  </a:txBody>
                  <a:tcPr/>
                </a:tc>
                <a:tc>
                  <a:txBody>
                    <a:bodyPr/>
                    <a:lstStyle/>
                    <a:p>
                      <a:r>
                        <a:rPr lang="en-US" altLang="zh-CN" dirty="0" smtClean="0"/>
                        <a:t>64</a:t>
                      </a:r>
                      <a:endParaRPr lang="zh-CN" altLang="en-US" dirty="0"/>
                    </a:p>
                  </a:txBody>
                  <a:tcPr/>
                </a:tc>
              </a:tr>
              <a:tr h="370840">
                <a:tc>
                  <a:txBody>
                    <a:bodyPr/>
                    <a:lstStyle/>
                    <a:p>
                      <a:r>
                        <a:rPr lang="en-US" altLang="zh-CN" dirty="0" smtClean="0"/>
                        <a:t>Overhead</a:t>
                      </a:r>
                      <a:r>
                        <a:rPr lang="en-US" altLang="zh-CN" baseline="0" dirty="0" smtClean="0"/>
                        <a:t> of CP</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7%</a:t>
                      </a:r>
                      <a:endParaRPr lang="zh-CN" altLang="en-US" dirty="0" smtClean="0"/>
                    </a:p>
                  </a:txBody>
                  <a:tcPr/>
                </a:tc>
                <a:tc>
                  <a:txBody>
                    <a:bodyPr/>
                    <a:lstStyle/>
                    <a:p>
                      <a:r>
                        <a:rPr lang="en-US" altLang="zh-CN" dirty="0" smtClean="0"/>
                        <a:t>14.7%</a:t>
                      </a:r>
                      <a:endParaRPr lang="zh-CN" altLang="en-US" dirty="0"/>
                    </a:p>
                  </a:txBody>
                  <a:tcPr/>
                </a:tc>
                <a:tc>
                  <a:txBody>
                    <a:bodyPr/>
                    <a:lstStyle/>
                    <a:p>
                      <a:r>
                        <a:rPr lang="en-US" altLang="zh-CN" dirty="0" smtClean="0"/>
                        <a:t>28.9%</a:t>
                      </a:r>
                      <a:endParaRPr lang="zh-CN" altLang="en-US" dirty="0"/>
                    </a:p>
                  </a:txBody>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6"/>
          <p:cNvSpPr txBox="1">
            <a:spLocks/>
          </p:cNvSpPr>
          <p:nvPr/>
        </p:nvSpPr>
        <p:spPr>
          <a:xfrm>
            <a:off x="6997502" y="6356351"/>
            <a:ext cx="20574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4B84BBC-016E-44DA-BA5D-B5EF89B08B01}" type="slidenum">
              <a:rPr kumimoji="0" lang="en-US" sz="1800" b="0" i="0" u="none" strike="noStrike" kern="1200" cap="none" spc="0" normalizeH="0" baseline="0" noProof="0" smtClean="0">
                <a:ln>
                  <a:noFill/>
                </a:ln>
                <a:solidFill>
                  <a:schemeClr val="tx1"/>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 name="Content Placeholder 1"/>
          <p:cNvSpPr txBox="1">
            <a:spLocks/>
          </p:cNvSpPr>
          <p:nvPr/>
        </p:nvSpPr>
        <p:spPr>
          <a:xfrm>
            <a:off x="539552" y="755650"/>
            <a:ext cx="8280920" cy="2065338"/>
          </a:xfrm>
          <a:prstGeom prst="rect">
            <a:avLst/>
          </a:prstGeom>
        </p:spPr>
        <p:txBody>
          <a:bodyPr>
            <a:normAutofit/>
          </a:bodyPr>
          <a:lstStyle/>
          <a:p>
            <a:pPr marL="342900" marR="0" lvl="0" indent="-273050" algn="just" fontAlgn="b">
              <a:lnSpc>
                <a:spcPct val="100000"/>
              </a:lnSpc>
              <a:spcBef>
                <a:spcPct val="20000"/>
              </a:spcBef>
              <a:spcAft>
                <a:spcPts val="0"/>
              </a:spcAft>
              <a:buClrTx/>
              <a:buSzTx/>
              <a:buFont typeface="Wingdings" pitchFamily="2" charset="2"/>
              <a:buChar char="n"/>
              <a:tabLst/>
              <a:defRPr/>
            </a:pPr>
            <a:r>
              <a:rPr lang="en-US" altLang="zh-CN" sz="2400" dirty="0" smtClean="0"/>
              <a:t>NB-IOT has to sample at 1.92 MHz due to  LTE un-even symbol duration</a:t>
            </a:r>
          </a:p>
          <a:p>
            <a:pPr marL="342900" marR="0" lvl="0" indent="-273050" algn="just" fontAlgn="b">
              <a:lnSpc>
                <a:spcPct val="100000"/>
              </a:lnSpc>
              <a:spcBef>
                <a:spcPct val="20000"/>
              </a:spcBef>
              <a:spcAft>
                <a:spcPts val="0"/>
              </a:spcAft>
              <a:buClrTx/>
              <a:buSzTx/>
              <a:buFont typeface="Wingdings" pitchFamily="2" charset="2"/>
              <a:buChar char="n"/>
              <a:tabLst/>
              <a:defRPr/>
            </a:pPr>
            <a:r>
              <a:rPr lang="en-US" altLang="zh-CN" sz="2400" dirty="0" smtClean="0"/>
              <a:t>NR </a:t>
            </a:r>
            <a:r>
              <a:rPr lang="en-US" altLang="zh-CN" sz="2400" dirty="0" err="1" smtClean="0"/>
              <a:t>mMTC</a:t>
            </a:r>
            <a:r>
              <a:rPr lang="en-US" altLang="zh-CN" sz="2400" dirty="0" smtClean="0"/>
              <a:t> mode have much lower sampling rate and </a:t>
            </a:r>
            <a:r>
              <a:rPr lang="en-US" altLang="zh-CN" sz="2400" dirty="0" smtClean="0">
                <a:sym typeface="Wingdings" panose="05000000000000000000" pitchFamily="2" charset="2"/>
              </a:rPr>
              <a:t>FFT complexity</a:t>
            </a:r>
            <a:endParaRPr lang="en-US" altLang="zh-CN" sz="2400" dirty="0"/>
          </a:p>
        </p:txBody>
      </p:sp>
      <p:pic>
        <p:nvPicPr>
          <p:cNvPr id="4" name="Picture 7"/>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89816" y="2518431"/>
            <a:ext cx="7354592" cy="4078921"/>
          </a:xfrm>
          <a:prstGeom prst="rect">
            <a:avLst/>
          </a:prstGeom>
          <a:noFill/>
        </p:spPr>
      </p:pic>
      <p:sp>
        <p:nvSpPr>
          <p:cNvPr id="5" name="标题 2"/>
          <p:cNvSpPr txBox="1">
            <a:spLocks/>
          </p:cNvSpPr>
          <p:nvPr/>
        </p:nvSpPr>
        <p:spPr>
          <a:xfrm>
            <a:off x="179512" y="-24"/>
            <a:ext cx="8424936" cy="720080"/>
          </a:xfrm>
          <a:prstGeom prst="rect">
            <a:avLst/>
          </a:prstGeom>
        </p:spPr>
        <p:txBody>
          <a:bodyPr anchor="ctr">
            <a:noAutofit/>
          </a:bodyPr>
          <a:lstStyle/>
          <a:p>
            <a:pPr marL="0" marR="0" lvl="0" indent="0" fontAlgn="auto">
              <a:lnSpc>
                <a:spcPct val="100000"/>
              </a:lnSpc>
              <a:spcBef>
                <a:spcPct val="0"/>
              </a:spcBef>
              <a:spcAft>
                <a:spcPts val="0"/>
              </a:spcAft>
              <a:buClrTx/>
              <a:buSzTx/>
              <a:tabLst/>
              <a:defRPr/>
            </a:pPr>
            <a:r>
              <a:rPr lang="en-US" altLang="zh-CN" sz="2400" b="1" dirty="0" smtClean="0">
                <a:solidFill>
                  <a:schemeClr val="bg1"/>
                </a:solidFill>
                <a:ea typeface="Arial Unicode MS" pitchFamily="34" charset="-122"/>
                <a:cs typeface="Arial Unicode MS" pitchFamily="34" charset="-122"/>
              </a:rPr>
              <a:t>Time/frequency domain initiated numerology-observation 2</a:t>
            </a:r>
            <a:endParaRPr lang="zh-CN" altLang="en-US" sz="2400" b="1" dirty="0" smtClean="0">
              <a:solidFill>
                <a:schemeClr val="bg1"/>
              </a:solidFill>
              <a:ea typeface="Arial Unicode MS" pitchFamily="34" charset="-122"/>
              <a:cs typeface="Arial Unicode MS"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3757488" y="1700808"/>
          <a:ext cx="5207000" cy="3619500"/>
        </p:xfrm>
        <a:graphic>
          <a:graphicData uri="http://schemas.openxmlformats.org/presentationml/2006/ole">
            <p:oleObj spid="_x0000_s1026" name="Visio" r:id="rId4" imgW="6485707" imgH="4506379" progId="">
              <p:embed/>
            </p:oleObj>
          </a:graphicData>
        </a:graphic>
      </p:graphicFrame>
      <p:sp>
        <p:nvSpPr>
          <p:cNvPr id="3" name="Content Placeholder 1"/>
          <p:cNvSpPr txBox="1">
            <a:spLocks/>
          </p:cNvSpPr>
          <p:nvPr/>
        </p:nvSpPr>
        <p:spPr>
          <a:xfrm>
            <a:off x="144016" y="1052737"/>
            <a:ext cx="3563888" cy="5184576"/>
          </a:xfrm>
          <a:prstGeom prst="rect">
            <a:avLst/>
          </a:prstGeom>
        </p:spPr>
        <p:txBody>
          <a:bodyPr>
            <a:normAutofit fontScale="85000" lnSpcReduction="20000"/>
          </a:bodyPr>
          <a:lstStyle/>
          <a:p>
            <a:pPr marL="342900" marR="0" lvl="0" indent="-273050" algn="just" fontAlgn="auto">
              <a:lnSpc>
                <a:spcPct val="100000"/>
              </a:lnSpc>
              <a:spcBef>
                <a:spcPct val="20000"/>
              </a:spcBef>
              <a:spcAft>
                <a:spcPts val="0"/>
              </a:spcAft>
              <a:buClrTx/>
              <a:buSzTx/>
              <a:buFont typeface="Wingdings" pitchFamily="2" charset="2"/>
              <a:buChar char="n"/>
              <a:tabLst/>
              <a:defRPr/>
            </a:pPr>
            <a:r>
              <a:rPr lang="en-GB" altLang="zh-CN" sz="2800" dirty="0" smtClean="0"/>
              <a:t>Two different approaches to achieve shorter TTIs</a:t>
            </a:r>
          </a:p>
          <a:p>
            <a:pPr marL="571500" marR="0" lvl="1" indent="-273050" algn="just" fontAlgn="auto">
              <a:lnSpc>
                <a:spcPct val="100000"/>
              </a:lnSpc>
              <a:spcBef>
                <a:spcPct val="20000"/>
              </a:spcBef>
              <a:spcAft>
                <a:spcPts val="0"/>
              </a:spcAft>
              <a:buClrTx/>
              <a:buSzTx/>
              <a:buFont typeface="Wingdings" pitchFamily="2" charset="2"/>
              <a:buChar char="n"/>
              <a:tabLst/>
              <a:defRPr/>
            </a:pPr>
            <a:r>
              <a:rPr lang="en-GB" altLang="zh-CN" sz="2800" dirty="0" smtClean="0"/>
              <a:t>Scaling subcarrier spacing by 2^K: better pipeline processing</a:t>
            </a:r>
            <a:endParaRPr lang="en-US" altLang="zh-CN" sz="2800" dirty="0" smtClean="0">
              <a:sym typeface="Wingdings" panose="05000000000000000000" pitchFamily="2" charset="2"/>
            </a:endParaRPr>
          </a:p>
          <a:p>
            <a:pPr marL="571500" marR="0" lvl="1" indent="-273050" algn="just" fontAlgn="auto">
              <a:lnSpc>
                <a:spcPct val="100000"/>
              </a:lnSpc>
              <a:spcBef>
                <a:spcPct val="20000"/>
              </a:spcBef>
              <a:spcAft>
                <a:spcPts val="0"/>
              </a:spcAft>
              <a:buClrTx/>
              <a:buSzTx/>
              <a:buFont typeface="Wingdings" pitchFamily="2" charset="2"/>
              <a:buChar char="n"/>
              <a:tabLst/>
              <a:defRPr/>
            </a:pPr>
            <a:r>
              <a:rPr lang="en-GB" altLang="zh-CN" sz="2800" dirty="0" smtClean="0"/>
              <a:t>Scaling the number of symbols per TTI by 1/2^K: Robustness </a:t>
            </a:r>
          </a:p>
          <a:p>
            <a:pPr marL="1600200" marR="0" lvl="3" indent="-228600" algn="l" defTabSz="914400" rtl="0" eaLnBrk="1" fontAlgn="auto" latinLnBrk="0" hangingPunct="0">
              <a:lnSpc>
                <a:spcPct val="100000"/>
              </a:lnSpc>
              <a:spcBef>
                <a:spcPct val="20000"/>
              </a:spcBef>
              <a:spcAft>
                <a:spcPts val="0"/>
              </a:spcAft>
              <a:buClrTx/>
              <a:buSzTx/>
              <a:buFont typeface="Arial" pitchFamily="34" charset="0"/>
              <a:buChar char="–"/>
              <a:tabLst/>
              <a:defRPr/>
            </a:pPr>
            <a:endParaRPr kumimoji="0" lang="en-US" sz="1600" b="0" i="0" u="none" strike="noStrike" kern="1200" cap="none" spc="0" normalizeH="0" baseline="0" noProof="0" dirty="0" smtClean="0">
              <a:ln>
                <a:noFill/>
              </a:ln>
              <a:solidFill>
                <a:schemeClr val="tx1"/>
              </a:solidFill>
              <a:effectLst/>
              <a:uLnTx/>
              <a:uFillTx/>
              <a:latin typeface="+mn-lt"/>
              <a:ea typeface="+mn-ea"/>
              <a:cs typeface="+mn-cs"/>
              <a:sym typeface="Wingdings" panose="05000000000000000000" pitchFamily="2" charset="2"/>
            </a:endParaRPr>
          </a:p>
          <a:p>
            <a:pPr marL="342900" marR="0" lvl="0" indent="-273050" algn="just" fontAlgn="auto">
              <a:lnSpc>
                <a:spcPct val="100000"/>
              </a:lnSpc>
              <a:spcBef>
                <a:spcPct val="20000"/>
              </a:spcBef>
              <a:spcAft>
                <a:spcPts val="0"/>
              </a:spcAft>
              <a:buClrTx/>
              <a:buSzTx/>
              <a:buFont typeface="Wingdings" pitchFamily="2" charset="2"/>
              <a:buChar char="n"/>
              <a:tabLst/>
              <a:defRPr/>
            </a:pPr>
            <a:r>
              <a:rPr lang="en-US" altLang="zh-CN" sz="2800" dirty="0" smtClean="0">
                <a:sym typeface="Wingdings" panose="05000000000000000000" pitchFamily="2" charset="2"/>
              </a:rPr>
              <a:t>TTI multiplexing is inefficient in LTE due to 7-symbol numerology</a:t>
            </a:r>
          </a:p>
          <a:p>
            <a:pPr marL="742950" marR="0" lvl="1" indent="-273050" algn="just" fontAlgn="auto">
              <a:lnSpc>
                <a:spcPct val="100000"/>
              </a:lnSpc>
              <a:spcBef>
                <a:spcPct val="20000"/>
              </a:spcBef>
              <a:spcAft>
                <a:spcPts val="0"/>
              </a:spcAft>
              <a:buClrTx/>
              <a:buSzTx/>
              <a:buFont typeface="Wingdings" pitchFamily="2" charset="2"/>
              <a:buChar char="n"/>
              <a:tabLst/>
              <a:defRPr/>
            </a:pPr>
            <a:r>
              <a:rPr lang="en-US" altLang="zh-CN" sz="2800" dirty="0" smtClean="0">
                <a:sym typeface="Wingdings" panose="05000000000000000000" pitchFamily="2" charset="2"/>
              </a:rPr>
              <a:t>Symbol scaling does not work, lead to half symbol</a:t>
            </a:r>
            <a:endParaRPr lang="en-US" altLang="zh-CN" sz="2800" dirty="0">
              <a:sym typeface="Wingdings" panose="05000000000000000000" pitchFamily="2" charset="2"/>
            </a:endParaRPr>
          </a:p>
        </p:txBody>
      </p:sp>
      <p:sp>
        <p:nvSpPr>
          <p:cNvPr id="4" name="标题 2"/>
          <p:cNvSpPr txBox="1">
            <a:spLocks/>
          </p:cNvSpPr>
          <p:nvPr/>
        </p:nvSpPr>
        <p:spPr>
          <a:xfrm>
            <a:off x="35496" y="-24"/>
            <a:ext cx="8424936" cy="720080"/>
          </a:xfrm>
          <a:prstGeom prst="rect">
            <a:avLst/>
          </a:prstGeom>
        </p:spPr>
        <p:txBody>
          <a:bodyPr anchor="ctr">
            <a:noAutofit/>
          </a:bodyPr>
          <a:lstStyle/>
          <a:p>
            <a:pPr marL="0" marR="0" lvl="0" indent="0" fontAlgn="auto">
              <a:lnSpc>
                <a:spcPct val="100000"/>
              </a:lnSpc>
              <a:spcBef>
                <a:spcPct val="0"/>
              </a:spcBef>
              <a:spcAft>
                <a:spcPts val="0"/>
              </a:spcAft>
              <a:buClrTx/>
              <a:buSzTx/>
              <a:tabLst/>
              <a:defRPr/>
            </a:pPr>
            <a:r>
              <a:rPr lang="en-US" altLang="zh-CN" sz="2400" b="1" dirty="0" smtClean="0">
                <a:solidFill>
                  <a:schemeClr val="bg1"/>
                </a:solidFill>
                <a:ea typeface="Arial Unicode MS" pitchFamily="34" charset="-122"/>
                <a:cs typeface="Arial Unicode MS" pitchFamily="34" charset="-122"/>
              </a:rPr>
              <a:t>Time/frequency domain initiated numerology-observation 3</a:t>
            </a:r>
            <a:endParaRPr lang="zh-CN" altLang="en-US" sz="2400" b="1" dirty="0" smtClean="0">
              <a:solidFill>
                <a:schemeClr val="bg1"/>
              </a:solidFill>
              <a:ea typeface="Arial Unicode MS" pitchFamily="34" charset="-122"/>
              <a:cs typeface="Arial Unicode MS"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2"/>
          <p:cNvSpPr txBox="1">
            <a:spLocks/>
          </p:cNvSpPr>
          <p:nvPr/>
        </p:nvSpPr>
        <p:spPr>
          <a:xfrm>
            <a:off x="179512" y="-24"/>
            <a:ext cx="8424936" cy="720080"/>
          </a:xfrm>
          <a:prstGeom prst="rect">
            <a:avLst/>
          </a:prstGeom>
        </p:spPr>
        <p:txBody>
          <a:bodyPr anchor="ctr">
            <a:noAutofit/>
          </a:bodyPr>
          <a:lstStyle/>
          <a:p>
            <a:pPr marL="0" marR="0" lvl="0" indent="0" fontAlgn="auto">
              <a:lnSpc>
                <a:spcPct val="100000"/>
              </a:lnSpc>
              <a:spcBef>
                <a:spcPct val="0"/>
              </a:spcBef>
              <a:spcAft>
                <a:spcPts val="0"/>
              </a:spcAft>
              <a:buClrTx/>
              <a:buSzTx/>
              <a:tabLst/>
              <a:defRPr/>
            </a:pPr>
            <a:r>
              <a:rPr lang="en-US" altLang="zh-CN" sz="3200" b="1" dirty="0" smtClean="0">
                <a:solidFill>
                  <a:schemeClr val="bg1"/>
                </a:solidFill>
                <a:ea typeface="Arial Unicode MS" pitchFamily="34" charset="-122"/>
                <a:cs typeface="Arial Unicode MS" pitchFamily="34" charset="-122"/>
              </a:rPr>
              <a:t>Questions for future design</a:t>
            </a:r>
            <a:endParaRPr lang="zh-CN" altLang="en-US" sz="3200" b="1" dirty="0" smtClean="0">
              <a:solidFill>
                <a:schemeClr val="bg1"/>
              </a:solidFill>
              <a:ea typeface="Arial Unicode MS" pitchFamily="34" charset="-122"/>
              <a:cs typeface="Arial Unicode MS" pitchFamily="34" charset="-122"/>
            </a:endParaRPr>
          </a:p>
        </p:txBody>
      </p:sp>
      <p:sp>
        <p:nvSpPr>
          <p:cNvPr id="3" name="TextBox 2"/>
          <p:cNvSpPr txBox="1"/>
          <p:nvPr/>
        </p:nvSpPr>
        <p:spPr>
          <a:xfrm>
            <a:off x="251520" y="764704"/>
            <a:ext cx="8604448" cy="5693866"/>
          </a:xfrm>
          <a:prstGeom prst="rect">
            <a:avLst/>
          </a:prstGeom>
          <a:noFill/>
        </p:spPr>
        <p:txBody>
          <a:bodyPr wrap="square" rtlCol="0">
            <a:spAutoFit/>
          </a:bodyPr>
          <a:lstStyle/>
          <a:p>
            <a:pPr marL="273050" lvl="0" indent="-273050" algn="just">
              <a:buFont typeface="Wingdings" pitchFamily="2" charset="2"/>
              <a:buChar char="n"/>
            </a:pPr>
            <a:r>
              <a:rPr lang="en-GB" altLang="zh-CN" sz="2800" dirty="0" smtClean="0"/>
              <a:t>The motivation of induction of scaled numerologies just for critical use cases where spectrum efficiency is less important?</a:t>
            </a:r>
          </a:p>
          <a:p>
            <a:pPr marL="730250" lvl="1" indent="-273050" algn="just">
              <a:buFont typeface="Wingdings" pitchFamily="2" charset="2"/>
              <a:buChar char="n"/>
            </a:pPr>
            <a:r>
              <a:rPr lang="en-GB" altLang="zh-CN" sz="2800" dirty="0" smtClean="0"/>
              <a:t>Is it also for latency?</a:t>
            </a:r>
          </a:p>
          <a:p>
            <a:pPr marL="273050" lvl="0" indent="-273050" algn="just">
              <a:buFont typeface="Wingdings" pitchFamily="2" charset="2"/>
              <a:buChar char="n"/>
            </a:pPr>
            <a:r>
              <a:rPr lang="en-GB" altLang="zh-CN" sz="2800" dirty="0" smtClean="0"/>
              <a:t>CP length will not be guaranteed even different numerologies multiplexed in single “carrier” where same propagation model/delay spread is same for all numerologies?</a:t>
            </a:r>
          </a:p>
          <a:p>
            <a:pPr marL="730250" lvl="1" indent="-273050" algn="just">
              <a:buFont typeface="Wingdings" pitchFamily="2" charset="2"/>
              <a:buChar char="n"/>
            </a:pPr>
            <a:r>
              <a:rPr lang="en-GB" altLang="zh-CN" sz="2800" dirty="0" smtClean="0"/>
              <a:t>CP length can be scaled down regardless actual delay spread/ISI for some numerologies</a:t>
            </a:r>
          </a:p>
          <a:p>
            <a:pPr marL="273050" indent="-273050" algn="just">
              <a:buFont typeface="Wingdings" pitchFamily="2" charset="2"/>
              <a:buChar char="n"/>
            </a:pPr>
            <a:r>
              <a:rPr lang="en-US" altLang="zh-CN" sz="2800" dirty="0" smtClean="0"/>
              <a:t>Are there any conclusion/gap analysis on the </a:t>
            </a:r>
            <a:r>
              <a:rPr lang="en-US" altLang="zh-CN" sz="2800" dirty="0" err="1" smtClean="0"/>
              <a:t>guardband</a:t>
            </a:r>
            <a:r>
              <a:rPr lang="en-US" altLang="zh-CN" sz="2800" dirty="0" smtClean="0"/>
              <a:t> required for 2^m SCS and 2^m OS when considering different numerologies multiplexed</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2"/>
          <p:cNvSpPr txBox="1">
            <a:spLocks/>
          </p:cNvSpPr>
          <p:nvPr/>
        </p:nvSpPr>
        <p:spPr>
          <a:xfrm>
            <a:off x="179512" y="-24"/>
            <a:ext cx="8424936" cy="720080"/>
          </a:xfrm>
          <a:prstGeom prst="rect">
            <a:avLst/>
          </a:prstGeom>
        </p:spPr>
        <p:txBody>
          <a:bodyPr anchor="ctr">
            <a:noAutofit/>
          </a:bodyPr>
          <a:lstStyle/>
          <a:p>
            <a:pPr marL="0" marR="0" lvl="0" indent="0" fontAlgn="auto">
              <a:lnSpc>
                <a:spcPct val="100000"/>
              </a:lnSpc>
              <a:spcBef>
                <a:spcPct val="0"/>
              </a:spcBef>
              <a:spcAft>
                <a:spcPts val="0"/>
              </a:spcAft>
              <a:buClrTx/>
              <a:buSzTx/>
              <a:tabLst/>
              <a:defRPr/>
            </a:pPr>
            <a:r>
              <a:rPr lang="en-US" altLang="zh-CN" sz="3200" b="1" dirty="0" smtClean="0">
                <a:solidFill>
                  <a:schemeClr val="bg1"/>
                </a:solidFill>
                <a:ea typeface="Arial Unicode MS" pitchFamily="34" charset="-122"/>
                <a:cs typeface="Arial Unicode MS" pitchFamily="34" charset="-122"/>
              </a:rPr>
              <a:t>Proposals</a:t>
            </a:r>
            <a:endParaRPr lang="zh-CN" altLang="en-US" sz="3200" b="1" dirty="0" smtClean="0">
              <a:solidFill>
                <a:schemeClr val="bg1"/>
              </a:solidFill>
              <a:ea typeface="Arial Unicode MS" pitchFamily="34" charset="-122"/>
              <a:cs typeface="Arial Unicode MS" pitchFamily="34" charset="-122"/>
            </a:endParaRPr>
          </a:p>
        </p:txBody>
      </p:sp>
      <p:sp>
        <p:nvSpPr>
          <p:cNvPr id="3" name="TextBox 2"/>
          <p:cNvSpPr txBox="1"/>
          <p:nvPr/>
        </p:nvSpPr>
        <p:spPr>
          <a:xfrm>
            <a:off x="251520" y="764704"/>
            <a:ext cx="8604448" cy="5262979"/>
          </a:xfrm>
          <a:prstGeom prst="rect">
            <a:avLst/>
          </a:prstGeom>
          <a:noFill/>
        </p:spPr>
        <p:txBody>
          <a:bodyPr wrap="square" rtlCol="0">
            <a:spAutoFit/>
          </a:bodyPr>
          <a:lstStyle/>
          <a:p>
            <a:pPr marL="273050" lvl="0" indent="-273050" algn="just">
              <a:buFont typeface="Wingdings" pitchFamily="2" charset="2"/>
              <a:buChar char="n"/>
            </a:pPr>
            <a:r>
              <a:rPr lang="en-US" altLang="zh-CN" sz="2400" dirty="0" smtClean="0"/>
              <a:t>RAN1 should carefully make decision on such kind of key parameters and design principle than dependent on more studies and evaluation. Especially full comparison from different aspects should be done to guarantee we are on the right way. Based on above observation. we propose to do some comparison from following aspects(not limited to):</a:t>
            </a:r>
          </a:p>
          <a:p>
            <a:pPr marL="730250" lvl="1" indent="-273050" algn="just">
              <a:buFont typeface="Wingdings" pitchFamily="2" charset="2"/>
              <a:buChar char="n"/>
            </a:pPr>
            <a:r>
              <a:rPr lang="en-US" altLang="zh-CN" sz="2400" dirty="0" smtClean="0"/>
              <a:t>Design </a:t>
            </a:r>
            <a:r>
              <a:rPr lang="en-US" altLang="zh-CN" sz="2400" dirty="0" smtClean="0"/>
              <a:t>complexity and future </a:t>
            </a:r>
            <a:r>
              <a:rPr lang="en-US" altLang="zh-CN" sz="2400" smtClean="0"/>
              <a:t>design effort</a:t>
            </a:r>
            <a:endParaRPr lang="en-US" altLang="zh-CN" sz="2400" dirty="0" smtClean="0"/>
          </a:p>
          <a:p>
            <a:pPr marL="730250" lvl="1" indent="-273050" algn="just">
              <a:buFont typeface="Wingdings" pitchFamily="2" charset="2"/>
              <a:buChar char="n"/>
            </a:pPr>
            <a:r>
              <a:rPr lang="en-US" altLang="zh-CN" sz="2400" dirty="0" smtClean="0"/>
              <a:t>Overall performance</a:t>
            </a:r>
            <a:endParaRPr lang="zh-CN" altLang="zh-CN" sz="2400" dirty="0" smtClean="0"/>
          </a:p>
          <a:p>
            <a:pPr marL="730250" lvl="1" indent="-273050" algn="just">
              <a:buFont typeface="Wingdings" pitchFamily="2" charset="2"/>
              <a:buChar char="n"/>
            </a:pPr>
            <a:r>
              <a:rPr lang="en-US" altLang="zh-CN" sz="2400" dirty="0" smtClean="0"/>
              <a:t>Compatibility of different numerology from time domain and frequency domain</a:t>
            </a:r>
            <a:endParaRPr lang="zh-CN" altLang="zh-CN" sz="2400" dirty="0" smtClean="0"/>
          </a:p>
          <a:p>
            <a:pPr marL="730250" lvl="1" indent="-273050" algn="just">
              <a:buFont typeface="Wingdings" pitchFamily="2" charset="2"/>
              <a:buChar char="n"/>
            </a:pPr>
            <a:r>
              <a:rPr lang="en-US" altLang="zh-CN" sz="2400" dirty="0" smtClean="0"/>
              <a:t>Multiplexing efficiency</a:t>
            </a:r>
            <a:endParaRPr lang="zh-CN" altLang="zh-CN" sz="2400" dirty="0" smtClean="0"/>
          </a:p>
          <a:p>
            <a:pPr marL="730250" lvl="1" indent="-273050" algn="just">
              <a:buFont typeface="Wingdings" pitchFamily="2" charset="2"/>
              <a:buChar char="n"/>
            </a:pPr>
            <a:r>
              <a:rPr lang="en-US" altLang="zh-CN" sz="2400" dirty="0" smtClean="0"/>
              <a:t>Latency</a:t>
            </a:r>
            <a:endParaRPr lang="zh-CN" altLang="zh-CN" sz="2400" dirty="0" smtClean="0"/>
          </a:p>
          <a:p>
            <a:pPr marL="730250" lvl="1" indent="-273050" algn="just">
              <a:buFont typeface="Wingdings" pitchFamily="2" charset="2"/>
              <a:buChar char="n"/>
            </a:pPr>
            <a:r>
              <a:rPr lang="en-US" altLang="zh-CN" sz="2400" dirty="0" smtClean="0"/>
              <a:t>Coexistence with NB-</a:t>
            </a:r>
            <a:r>
              <a:rPr lang="en-US" altLang="zh-CN" sz="2400" dirty="0" err="1" smtClean="0"/>
              <a:t>IoT</a:t>
            </a:r>
            <a:r>
              <a:rPr lang="en-US" altLang="zh-CN" sz="2400" dirty="0" smtClean="0"/>
              <a:t> and LTE</a:t>
            </a:r>
            <a:endParaRPr lang="zh-CN" altLang="zh-CN" sz="2400" dirty="0" smtClean="0"/>
          </a:p>
          <a:p>
            <a:pPr marL="730250" lvl="1" indent="-273050" algn="just">
              <a:buFont typeface="Wingdings" pitchFamily="2" charset="2"/>
              <a:buChar char="n"/>
            </a:pPr>
            <a:r>
              <a:rPr lang="en-US" altLang="zh-CN" sz="2400" dirty="0" smtClean="0"/>
              <a:t>Scalable set of supportable CC BW</a:t>
            </a:r>
          </a:p>
        </p:txBody>
      </p:sp>
    </p:spTree>
  </p:cSld>
  <p:clrMapOvr>
    <a:masterClrMapping/>
  </p:clrMapOvr>
</p:sld>
</file>

<file path=ppt/theme/theme1.xml><?xml version="1.0" encoding="utf-8"?>
<a:theme xmlns:a="http://schemas.openxmlformats.org/drawingml/2006/main" name="新版PPT演示文稿模板_2014">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新版PPT演示文稿模板_2014.thmx</Template>
  <TotalTime>30737</TotalTime>
  <Words>517</Words>
  <Application>Microsoft Office PowerPoint</Application>
  <PresentationFormat>全屏显示(4:3)</PresentationFormat>
  <Paragraphs>130</Paragraphs>
  <Slides>7</Slides>
  <Notes>7</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7</vt:i4>
      </vt:variant>
    </vt:vector>
  </HeadingPairs>
  <TitlesOfParts>
    <vt:vector size="9" baseType="lpstr">
      <vt:lpstr>新版PPT演示文稿模板_2014</vt:lpstr>
      <vt:lpstr>Visio</vt:lpstr>
      <vt:lpstr>幻灯片 1</vt:lpstr>
      <vt:lpstr>幻灯片 2</vt:lpstr>
      <vt:lpstr>幻灯片 3</vt:lpstr>
      <vt:lpstr>幻灯片 4</vt:lpstr>
      <vt:lpstr>幻灯片 5</vt:lpstr>
      <vt:lpstr>幻灯片 6</vt:lpstr>
      <vt:lpstr>幻灯片 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任良川</dc:creator>
  <cp:lastModifiedBy>xiaodong</cp:lastModifiedBy>
  <cp:revision>947</cp:revision>
  <dcterms:created xsi:type="dcterms:W3CDTF">2013-11-22T10:39:44Z</dcterms:created>
  <dcterms:modified xsi:type="dcterms:W3CDTF">2016-05-25T00:50:57Z</dcterms:modified>
</cp:coreProperties>
</file>