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6"/>
  </p:notesMasterIdLst>
  <p:sldIdLst>
    <p:sldId id="256" r:id="rId2"/>
    <p:sldId id="261" r:id="rId3"/>
    <p:sldId id="260" r:id="rId4"/>
    <p:sldId id="262" r:id="rId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690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87273-66CA-4DBB-9524-F10F6D783416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7BB545-860D-45CA-ADE0-50FE8697F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493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7BB545-860D-45CA-ADE0-50FE8697F48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812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726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946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702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447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750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8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548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391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20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511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689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594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CW adjustment for UL LBT based on Cat. 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[Huawei, HiSilicon], [Nokia]….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#85				        R1-1</a:t>
            </a:r>
            <a:r>
              <a:rPr lang="en-US" altLang="ko-KR" sz="2000" b="1" smtClean="0">
                <a:latin typeface="Times New Roman" pitchFamily="18" charset="0"/>
                <a:cs typeface="Times New Roman" pitchFamily="18" charset="0"/>
              </a:rPr>
              <a:t>65713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Nanjing,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27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3716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6.2.1.5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105381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2863273"/>
              </p:ext>
            </p:extLst>
          </p:nvPr>
        </p:nvGraphicFramePr>
        <p:xfrm>
          <a:off x="762000" y="2133601"/>
          <a:ext cx="7862717" cy="9143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1776"/>
                <a:gridCol w="208705"/>
                <a:gridCol w="381776"/>
                <a:gridCol w="208705"/>
                <a:gridCol w="381776"/>
                <a:gridCol w="381776"/>
                <a:gridCol w="382580"/>
                <a:gridCol w="382580"/>
                <a:gridCol w="382580"/>
                <a:gridCol w="382580"/>
                <a:gridCol w="382580"/>
                <a:gridCol w="382580"/>
                <a:gridCol w="382580"/>
                <a:gridCol w="382580"/>
                <a:gridCol w="382580"/>
                <a:gridCol w="382580"/>
                <a:gridCol w="208705"/>
                <a:gridCol w="382580"/>
                <a:gridCol w="382580"/>
                <a:gridCol w="208705"/>
                <a:gridCol w="382580"/>
                <a:gridCol w="527253"/>
              </a:tblGrid>
              <a:tr h="91439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DL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DL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UL</a:t>
                      </a:r>
                      <a:endParaRPr lang="sv-SE" sz="16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H0</a:t>
                      </a:r>
                      <a:endParaRPr lang="sv-SE" sz="16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N1</a:t>
                      </a:r>
                      <a:endParaRPr lang="sv-SE" sz="16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UL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H1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N1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DL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UL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H2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N1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UL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H3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N1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DL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UL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H4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N1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UL</a:t>
                      </a:r>
                      <a:endParaRPr lang="sv-SE" sz="16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H5</a:t>
                      </a:r>
                      <a:endParaRPr lang="sv-SE" sz="16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N1</a:t>
                      </a:r>
                      <a:endParaRPr lang="sv-SE" sz="16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DL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UL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H0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N0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UL</a:t>
                      </a:r>
                      <a:endParaRPr lang="sv-SE" sz="16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H1</a:t>
                      </a:r>
                      <a:endParaRPr lang="sv-SE" sz="16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N1</a:t>
                      </a:r>
                      <a:endParaRPr lang="sv-SE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DL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UL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H2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N1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UL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H3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N1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UL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H4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N1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UL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H5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N0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Multiply 8"/>
          <p:cNvSpPr/>
          <p:nvPr/>
        </p:nvSpPr>
        <p:spPr>
          <a:xfrm>
            <a:off x="3048000" y="2057400"/>
            <a:ext cx="533400" cy="1066800"/>
          </a:xfrm>
          <a:prstGeom prst="mathMultiply">
            <a:avLst>
              <a:gd name="adj1" fmla="val 27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rved Down Arrow 9"/>
          <p:cNvSpPr/>
          <p:nvPr/>
        </p:nvSpPr>
        <p:spPr>
          <a:xfrm>
            <a:off x="838200" y="1905000"/>
            <a:ext cx="1371600" cy="2286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urved Down Arrow 10"/>
          <p:cNvSpPr/>
          <p:nvPr/>
        </p:nvSpPr>
        <p:spPr>
          <a:xfrm>
            <a:off x="838200" y="1905000"/>
            <a:ext cx="1752600" cy="2286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urved Down Arrow 11"/>
          <p:cNvSpPr/>
          <p:nvPr/>
        </p:nvSpPr>
        <p:spPr>
          <a:xfrm>
            <a:off x="2819400" y="1905000"/>
            <a:ext cx="1550504" cy="2286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urved Down Arrow 12"/>
          <p:cNvSpPr/>
          <p:nvPr/>
        </p:nvSpPr>
        <p:spPr>
          <a:xfrm>
            <a:off x="2819400" y="1905000"/>
            <a:ext cx="1981200" cy="2286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Curved Down Arrow 15"/>
          <p:cNvSpPr/>
          <p:nvPr/>
        </p:nvSpPr>
        <p:spPr>
          <a:xfrm>
            <a:off x="5181599" y="1943100"/>
            <a:ext cx="1710151" cy="1905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Curved Down Arrow 16"/>
          <p:cNvSpPr/>
          <p:nvPr/>
        </p:nvSpPr>
        <p:spPr>
          <a:xfrm>
            <a:off x="5181600" y="1943100"/>
            <a:ext cx="2185194" cy="1905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Curved Down Arrow 17"/>
          <p:cNvSpPr/>
          <p:nvPr/>
        </p:nvSpPr>
        <p:spPr>
          <a:xfrm flipV="1">
            <a:off x="1600200" y="3048000"/>
            <a:ext cx="1669774" cy="2286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Curved Down Arrow 18"/>
          <p:cNvSpPr/>
          <p:nvPr/>
        </p:nvSpPr>
        <p:spPr>
          <a:xfrm flipV="1">
            <a:off x="1600200" y="3048000"/>
            <a:ext cx="2133600" cy="2286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Curved Down Arrow 19"/>
          <p:cNvSpPr/>
          <p:nvPr/>
        </p:nvSpPr>
        <p:spPr>
          <a:xfrm flipV="1">
            <a:off x="4038600" y="3048000"/>
            <a:ext cx="1550504" cy="2286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Curved Down Arrow 20"/>
          <p:cNvSpPr/>
          <p:nvPr/>
        </p:nvSpPr>
        <p:spPr>
          <a:xfrm flipV="1">
            <a:off x="4038600" y="3048000"/>
            <a:ext cx="1981200" cy="2286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Curved Down Arrow 21"/>
          <p:cNvSpPr/>
          <p:nvPr/>
        </p:nvSpPr>
        <p:spPr>
          <a:xfrm flipV="1">
            <a:off x="6425405" y="3086100"/>
            <a:ext cx="1710151" cy="1905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Curved Down Arrow 22"/>
          <p:cNvSpPr/>
          <p:nvPr/>
        </p:nvSpPr>
        <p:spPr>
          <a:xfrm flipV="1">
            <a:off x="6425406" y="3086100"/>
            <a:ext cx="2185194" cy="1905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Down Arrow 23"/>
          <p:cNvSpPr/>
          <p:nvPr/>
        </p:nvSpPr>
        <p:spPr>
          <a:xfrm flipH="1" flipV="1">
            <a:off x="3124200" y="3200400"/>
            <a:ext cx="248478" cy="76200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2570162" y="3962400"/>
            <a:ext cx="1392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smtClean="0"/>
              <a:t>No UL TX due to LBT failure</a:t>
            </a:r>
            <a:endParaRPr lang="en-US" sz="1600" dirty="0"/>
          </a:p>
        </p:txBody>
      </p:sp>
      <p:sp>
        <p:nvSpPr>
          <p:cNvPr id="26" name="Down Arrow 25"/>
          <p:cNvSpPr/>
          <p:nvPr/>
        </p:nvSpPr>
        <p:spPr>
          <a:xfrm flipH="1" flipV="1">
            <a:off x="1981200" y="3200400"/>
            <a:ext cx="248478" cy="762000"/>
          </a:xfrm>
          <a:prstGeom prst="downArrow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26"/>
          <p:cNvSpPr/>
          <p:nvPr/>
        </p:nvSpPr>
        <p:spPr>
          <a:xfrm flipH="1" flipV="1">
            <a:off x="4724400" y="3200400"/>
            <a:ext cx="248478" cy="762000"/>
          </a:xfrm>
          <a:prstGeom prst="downArrow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1066800" y="3962400"/>
            <a:ext cx="16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UL not received at eNB</a:t>
            </a:r>
            <a:endParaRPr lang="en-US" sz="1600" dirty="0"/>
          </a:p>
        </p:txBody>
      </p:sp>
      <p:sp>
        <p:nvSpPr>
          <p:cNvPr id="29" name="TextBox 28"/>
          <p:cNvSpPr txBox="1"/>
          <p:nvPr/>
        </p:nvSpPr>
        <p:spPr>
          <a:xfrm>
            <a:off x="4267200" y="3962400"/>
            <a:ext cx="1561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UL not received at eNB</a:t>
            </a:r>
            <a:endParaRPr lang="en-US" sz="1600" dirty="0"/>
          </a:p>
        </p:txBody>
      </p:sp>
      <p:sp>
        <p:nvSpPr>
          <p:cNvPr id="30" name="Rectangle 29"/>
          <p:cNvSpPr/>
          <p:nvPr/>
        </p:nvSpPr>
        <p:spPr>
          <a:xfrm>
            <a:off x="1447800" y="4876800"/>
            <a:ext cx="419100" cy="1066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UL</a:t>
            </a:r>
          </a:p>
          <a:p>
            <a:pPr algn="ctr"/>
            <a:r>
              <a:rPr lang="en-US" sz="1600" b="1" dirty="0" err="1" smtClean="0">
                <a:solidFill>
                  <a:schemeClr val="tx1"/>
                </a:solidFill>
              </a:rPr>
              <a:t>Hx</a:t>
            </a:r>
            <a:endParaRPr lang="en-US" sz="16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1600" b="1" dirty="0" err="1" smtClean="0">
                <a:solidFill>
                  <a:schemeClr val="tx1"/>
                </a:solidFill>
              </a:rPr>
              <a:t>Ny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905000" y="4876800"/>
            <a:ext cx="36774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Hx</a:t>
            </a:r>
            <a:r>
              <a:rPr lang="en-US" dirty="0" smtClean="0"/>
              <a:t>: HARQ process x</a:t>
            </a:r>
          </a:p>
          <a:p>
            <a:r>
              <a:rPr lang="en-US" dirty="0" err="1" smtClean="0"/>
              <a:t>Ny</a:t>
            </a:r>
            <a:r>
              <a:rPr lang="en-US" dirty="0" smtClean="0"/>
              <a:t>: NDI of HARQ process X equal to y</a:t>
            </a:r>
          </a:p>
          <a:p>
            <a:r>
              <a:rPr lang="en-US" dirty="0" smtClean="0"/>
              <a:t>Where y=0 or 1</a:t>
            </a:r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5905500" y="4876800"/>
            <a:ext cx="419100" cy="1066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 smtClean="0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358350" y="4953000"/>
            <a:ext cx="2252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Reference HARQ process in the yellow subframe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257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CWS is adjusted for all the LBT priority classes used by the UE.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 smtClean="0"/>
              <a:t>The UE shall follow the procedure below to </a:t>
            </a:r>
            <a:r>
              <a:rPr lang="en-US" dirty="0"/>
              <a:t>increase or reset to the </a:t>
            </a:r>
            <a:r>
              <a:rPr lang="en-US" dirty="0" smtClean="0"/>
              <a:t>CWS </a:t>
            </a:r>
            <a:r>
              <a:rPr lang="en-US" dirty="0"/>
              <a:t>for </a:t>
            </a:r>
            <a:r>
              <a:rPr lang="en-US" dirty="0" smtClean="0"/>
              <a:t>performing a Cat. 4 </a:t>
            </a:r>
            <a:r>
              <a:rPr lang="en-US" dirty="0"/>
              <a:t>LBT prior to transmission of a UL </a:t>
            </a:r>
            <a:r>
              <a:rPr lang="en-US" dirty="0" smtClean="0"/>
              <a:t>burst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most recent scheduled burst of contiguous subframes (excluding the currently scheduled burst) for which </a:t>
            </a:r>
            <a:r>
              <a:rPr lang="en-US" dirty="0" smtClean="0"/>
              <a:t> </a:t>
            </a:r>
            <a:r>
              <a:rPr lang="en-US" dirty="0"/>
              <a:t>HARQ process </a:t>
            </a:r>
            <a:r>
              <a:rPr lang="en-US" dirty="0" smtClean="0"/>
              <a:t>number </a:t>
            </a:r>
            <a:r>
              <a:rPr lang="en-US" dirty="0"/>
              <a:t>used in the first </a:t>
            </a:r>
            <a:r>
              <a:rPr lang="en-US" dirty="0" smtClean="0">
                <a:solidFill>
                  <a:srgbClr val="FF0000"/>
                </a:solidFill>
              </a:rPr>
              <a:t>transmitted</a:t>
            </a:r>
            <a:r>
              <a:rPr lang="en-US" dirty="0" smtClean="0"/>
              <a:t> subframe </a:t>
            </a:r>
            <a:r>
              <a:rPr lang="en-US" dirty="0"/>
              <a:t>of </a:t>
            </a:r>
            <a:r>
              <a:rPr lang="en-US" dirty="0" smtClean="0"/>
              <a:t>that </a:t>
            </a:r>
            <a:r>
              <a:rPr lang="en-US" dirty="0"/>
              <a:t>burst also </a:t>
            </a:r>
            <a:r>
              <a:rPr lang="en-US" dirty="0" smtClean="0"/>
              <a:t>appears </a:t>
            </a:r>
            <a:r>
              <a:rPr lang="en-US" dirty="0"/>
              <a:t>in the currently scheduled burst </a:t>
            </a:r>
            <a:r>
              <a:rPr lang="en-US" dirty="0" smtClean="0"/>
              <a:t>is </a:t>
            </a:r>
            <a:r>
              <a:rPr lang="en-US" dirty="0"/>
              <a:t>used as the reference transmission burst by the UE. The HARQ process which satisfies the above condition is used as the reference HARQ process to determine the contention window size.</a:t>
            </a:r>
            <a:endParaRPr lang="sv-SE" sz="2000" i="1" dirty="0"/>
          </a:p>
          <a:p>
            <a:pPr lvl="1"/>
            <a:r>
              <a:rPr lang="en-US" dirty="0">
                <a:solidFill>
                  <a:srgbClr val="FF0000"/>
                </a:solidFill>
              </a:rPr>
              <a:t>If the NDI bit for the reference HARQ process is not toggled in TM1, or if the NDI bits for both TBs for the reference HARQ process are not toggled in </a:t>
            </a:r>
            <a:r>
              <a:rPr lang="en-US" dirty="0" smtClean="0">
                <a:solidFill>
                  <a:srgbClr val="FF0000"/>
                </a:solidFill>
              </a:rPr>
              <a:t>TM2 </a:t>
            </a:r>
            <a:r>
              <a:rPr lang="en-US" strike="sngStrike" dirty="0">
                <a:solidFill>
                  <a:srgbClr val="FF0000"/>
                </a:solidFill>
              </a:rPr>
              <a:t>the NDI bit for the reference HARQ process is set to </a:t>
            </a:r>
            <a:r>
              <a:rPr lang="en-US" strike="sngStrike" dirty="0" smtClean="0">
                <a:solidFill>
                  <a:srgbClr val="FF0000"/>
                </a:solidFill>
              </a:rPr>
              <a:t>0</a:t>
            </a:r>
            <a:r>
              <a:rPr lang="en-US" dirty="0" smtClean="0"/>
              <a:t>, </a:t>
            </a:r>
            <a:r>
              <a:rPr lang="en-US" dirty="0"/>
              <a:t>the </a:t>
            </a:r>
            <a:r>
              <a:rPr lang="en-US" dirty="0" smtClean="0"/>
              <a:t>CWS </a:t>
            </a:r>
            <a:r>
              <a:rPr lang="en-US" dirty="0"/>
              <a:t>is increased to the next higher value in the set of </a:t>
            </a:r>
            <a:r>
              <a:rPr lang="en-US" dirty="0" smtClean="0"/>
              <a:t>CWSs </a:t>
            </a:r>
            <a:r>
              <a:rPr lang="en-US" dirty="0"/>
              <a:t>for the priority class that was used to perform LBT prior to transmission of the reference transmission burst.</a:t>
            </a:r>
            <a:endParaRPr lang="sv-SE" sz="2400" i="1" dirty="0"/>
          </a:p>
          <a:p>
            <a:pPr lvl="1"/>
            <a:r>
              <a:rPr lang="en-US" dirty="0"/>
              <a:t>Otherwise </a:t>
            </a:r>
            <a:r>
              <a:rPr lang="en-US" strike="sngStrike" dirty="0">
                <a:solidFill>
                  <a:srgbClr val="FF0000"/>
                </a:solidFill>
              </a:rPr>
              <a:t>if the NDI bit for the reference HARQ process is set to </a:t>
            </a:r>
            <a:r>
              <a:rPr lang="en-US" strike="sngStrike" dirty="0" smtClean="0">
                <a:solidFill>
                  <a:srgbClr val="FF0000"/>
                </a:solidFill>
              </a:rPr>
              <a:t>1</a:t>
            </a:r>
            <a:r>
              <a:rPr lang="en-US" dirty="0" smtClean="0"/>
              <a:t>, </a:t>
            </a:r>
            <a:r>
              <a:rPr lang="en-US" dirty="0"/>
              <a:t>the </a:t>
            </a:r>
            <a:r>
              <a:rPr lang="en-US" dirty="0" smtClean="0"/>
              <a:t>CWS </a:t>
            </a:r>
            <a:r>
              <a:rPr lang="en-US" dirty="0"/>
              <a:t>is reset to the minimum value in the set of </a:t>
            </a:r>
            <a:r>
              <a:rPr lang="en-US" dirty="0" smtClean="0"/>
              <a:t>CWSs </a:t>
            </a:r>
            <a:r>
              <a:rPr lang="en-US" dirty="0"/>
              <a:t>for the priority class that is being used by the UE to perform LBT prior to transmission of the current transmission burst. </a:t>
            </a:r>
          </a:p>
        </p:txBody>
      </p:sp>
    </p:spTree>
    <p:extLst>
      <p:ext uri="{BB962C8B-B14F-4D97-AF65-F5344CB8AC3E}">
        <p14:creationId xmlns:p14="http://schemas.microsoft.com/office/powerpoint/2010/main" val="16083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</a:t>
            </a:r>
            <a:r>
              <a:rPr lang="en-US" dirty="0" err="1" smtClean="0"/>
              <a:t>cont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2000" dirty="0" smtClean="0"/>
              <a:t>The CW size is reset to the minimum value if the maximum CW size is used for K consecutive LBT attempts for transmission</a:t>
            </a:r>
            <a:endParaRPr lang="sv-SE" sz="2000" dirty="0" smtClean="0"/>
          </a:p>
          <a:p>
            <a:pPr lvl="3"/>
            <a:r>
              <a:rPr lang="en-US" sz="1600" dirty="0" smtClean="0"/>
              <a:t>K is selected by implementation from the set of values from (1, …,8).</a:t>
            </a:r>
            <a:endParaRPr lang="sv-SE" sz="1600" dirty="0" smtClean="0"/>
          </a:p>
        </p:txBody>
      </p:sp>
    </p:spTree>
    <p:extLst>
      <p:ext uri="{BB962C8B-B14F-4D97-AF65-F5344CB8AC3E}">
        <p14:creationId xmlns:p14="http://schemas.microsoft.com/office/powerpoint/2010/main" val="3207996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412</Words>
  <Application>Microsoft Office PowerPoint</Application>
  <PresentationFormat>On-screen Show (4:3)</PresentationFormat>
  <Paragraphs>77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CW adjustment for UL LBT based on Cat. 4</vt:lpstr>
      <vt:lpstr>Background</vt:lpstr>
      <vt:lpstr>Proposal</vt:lpstr>
      <vt:lpstr>Proposal (cont)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CW adjustment for UL LBT based on Cat. 4</dc:title>
  <dc:creator>Sorour Falahati</dc:creator>
  <cp:lastModifiedBy>Sorour Falahati</cp:lastModifiedBy>
  <cp:revision>14</cp:revision>
  <dcterms:created xsi:type="dcterms:W3CDTF">2016-05-24T00:57:12Z</dcterms:created>
  <dcterms:modified xsi:type="dcterms:W3CDTF">2016-05-25T07:00:53Z</dcterms:modified>
</cp:coreProperties>
</file>