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4" r:id="rId3"/>
    <p:sldId id="316" r:id="rId4"/>
    <p:sldId id="317" r:id="rId5"/>
    <p:sldId id="318" r:id="rId6"/>
    <p:sldId id="319" r:id="rId7"/>
    <p:sldId id="321" r:id="rId8"/>
    <p:sldId id="32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96" autoAdjust="0"/>
    <p:restoredTop sz="94660" autoAdjust="0"/>
  </p:normalViewPr>
  <p:slideViewPr>
    <p:cSldViewPr showGuides="1">
      <p:cViewPr varScale="1">
        <p:scale>
          <a:sx n="116" d="100"/>
          <a:sy n="116" d="100"/>
        </p:scale>
        <p:origin x="-19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05C8ED8-013B-4E7E-9114-18CB488E5235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A786D2-5E58-443F-A5DA-20985F788D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26095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2EF14B-FDC4-4EAC-8D7A-8853A546D37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90A6-98F7-415F-BAC1-675F84C63933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5E49A-CF9A-4F19-8101-E9A5E9C482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B935A-FE06-481E-B72B-85CDA09B1AE3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3902-D9AF-4EDE-B52A-4206D8DACF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7763A-2825-4651-AAED-8E5BAB9DA3C8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6442-A075-4A17-9313-9A8FCA23A7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875D1-3D24-4943-AB59-AE32A412C5AF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35B3-6014-4D24-A798-DC0106F89E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DA6D7-FCE8-4A04-95DC-0DCB78E98888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9B47-EB6D-4494-B44E-52F20B9156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5469-7C2E-4840-AD27-9AB80CDB6798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AF88-E422-422F-BF33-4E3EEBD5D3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0DD1-FA92-4410-87A3-80D8FF1B0AB3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04BB6-D2CD-4F4A-B222-61A5207C3D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CB58-36C7-4BCB-BDC1-FA7CC23893E8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C63B-89D7-4C38-914F-BAA7555D75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EAC5B-16C4-4BD5-9343-80F36540CD58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B06A9-0F42-4426-98D5-659A50BC68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1CC21-45B6-40EA-8DDA-66BC40FC6B31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88F8D-337A-4C08-8FDC-46292BC5FA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523-2481-4B76-9366-5DA18492B7BC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25D4-7C39-4B90-9F8D-F81B3A7AE7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F4935FC-C85C-475C-9926-6CEA338821C1}" type="datetimeFigureOut">
              <a:rPr lang="zh-CN" altLang="en-US"/>
              <a:pPr>
                <a:defRPr/>
              </a:pPr>
              <a:t>2016/5/25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6924F98-F777-4FBC-B731-9F52BEF9C4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굴림" pitchFamily="50" charset="-127"/>
              </a:rPr>
              <a:t>WF on SLS evaluation assumptions for eV2X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Deutsche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Telekom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#85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5704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Nanjing, China, 23</a:t>
            </a:r>
            <a:r>
              <a:rPr lang="en-US" altLang="ko-KR" b="1" baseline="30000" dirty="0">
                <a:latin typeface="Calibri" pitchFamily="34" charset="0"/>
              </a:rPr>
              <a:t>rd</a:t>
            </a:r>
            <a:r>
              <a:rPr lang="en-US" altLang="ko-KR" b="1" dirty="0">
                <a:latin typeface="Calibri" pitchFamily="34" charset="0"/>
              </a:rPr>
              <a:t> - 27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May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latin typeface="Calibri" pitchFamily="34" charset="0"/>
              </a:rPr>
              <a:t>Agenda item: 7.1.2</a:t>
            </a:r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After email discussion, we proposed the modified SLS evaluation assumptions for eV2X.</a:t>
            </a:r>
            <a:endParaRPr lang="en-US" altLang="ko-KR" dirty="0" smtClean="0"/>
          </a:p>
          <a:p>
            <a:pPr marL="914400" lvl="2" indent="0" latinLnBrk="1">
              <a:buFont typeface="Arial" charset="0"/>
              <a:buNone/>
            </a:pPr>
            <a:endParaRPr lang="ko-KR" altLang="ko-KR" dirty="0" smtClean="0"/>
          </a:p>
          <a:p>
            <a:pPr latinLnBrk="1"/>
            <a:endParaRPr lang="ko-KR" altLang="ko-KR" sz="2400" dirty="0" smtClean="0"/>
          </a:p>
          <a:p>
            <a:pPr lvl="1"/>
            <a:endParaRPr lang="en-GB" altLang="ko-KR" sz="2400" dirty="0" smtClean="0">
              <a:cs typeface="Times New Roman" pitchFamily="18" charset="0"/>
            </a:endParaRPr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smtClean="0"/>
              <a:t>SLS evaluation assumptions for eV2X</a:t>
            </a:r>
            <a:endParaRPr lang="ko-KR" altLang="ko-KR" smtClean="0"/>
          </a:p>
          <a:p>
            <a:pPr latinLnBrk="1"/>
            <a:endParaRPr lang="ko-KR" altLang="ko-KR" sz="2400" smtClean="0"/>
          </a:p>
          <a:p>
            <a:pPr lvl="1"/>
            <a:endParaRPr lang="en-GB" altLang="ko-KR" sz="2400" smtClean="0">
              <a:cs typeface="Times New Roman" pitchFamily="18" charset="0"/>
            </a:endParaRPr>
          </a:p>
          <a:p>
            <a:endParaRPr lang="en-GB" altLang="ko-KR" sz="2400" smtClean="0">
              <a:cs typeface="Times New Roman" pitchFamily="18" charset="0"/>
            </a:endParaRPr>
          </a:p>
          <a:p>
            <a:endParaRPr lang="en-US" altLang="ko-KR" sz="2400" smtClean="0">
              <a:cs typeface="Times New Roman" pitchFamily="18" charset="0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85904"/>
              </p:ext>
            </p:extLst>
          </p:nvPr>
        </p:nvGraphicFramePr>
        <p:xfrm>
          <a:off x="381000" y="1355725"/>
          <a:ext cx="8458200" cy="4054470"/>
        </p:xfrm>
        <a:graphic>
          <a:graphicData uri="http://schemas.openxmlformats.org/drawingml/2006/table">
            <a:tbl>
              <a:tblPr/>
              <a:tblGrid>
                <a:gridCol w="1292225"/>
                <a:gridCol w="3582988"/>
                <a:gridCol w="3582987"/>
              </a:tblGrid>
              <a:tr h="2133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Parameters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Urban grid for eV2X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Highway for eV2X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9267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Layout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Option 1: Macro only (with the road configuration in Figure 6.1.10-1 in TR38.913)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Option 2: Macro +  RSUs (with the road configuration in Figure 6.1.10-1 in TR38.913)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An RSU can be a BS type RSU or UE type RSU</a:t>
                      </a:r>
                      <a:endParaRPr kumimoji="0" lang="en-US" altLang="ko-KR" sz="1400" b="1" i="0" u="none" strike="sng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400" b="1" i="0" u="none" strike="sng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Out of coverage can be evaluated assuming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eNB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or RSU to be disabled.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Sidelink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evaluation with partly out of coverage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Ues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and partly in coverage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Ues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are FFS.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Option 1: Macro only (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straigntline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eNB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placement with Road configuration in TR36.885)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Option 2: Macro + RSUs  (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straightline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eNB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with Road configuration  in TR36.885)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An RSU can be a BS type RSU or UE type RSU</a:t>
                      </a: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Out of coverage can be evaluated assuming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eNB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or RSU to be disabled.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Sidelink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evaluation with partly out of coverage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Ues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and partly in coverage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Ues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are FFS.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143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Inter-BS distance 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Inter Macro: 500m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Inter RSU: RSU is dropped at each intersection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Inter Macro:  500m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or 1732m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Inter RSU: Uniform allocation with 100m spacing in the middle of the highway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marL="0" indent="0" latinLnBrk="1">
              <a:buFont typeface="Arial" charset="0"/>
              <a:buNone/>
              <a:defRPr/>
            </a:pPr>
            <a:endParaRPr lang="ko-KR" altLang="ko-KR" dirty="0" smtClean="0"/>
          </a:p>
          <a:p>
            <a:pPr latinLnBrk="1">
              <a:defRPr/>
            </a:pPr>
            <a:endParaRPr lang="ko-KR" altLang="ko-KR" sz="2400" dirty="0" smtClean="0"/>
          </a:p>
          <a:p>
            <a:pPr lvl="1"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32978"/>
              </p:ext>
            </p:extLst>
          </p:nvPr>
        </p:nvGraphicFramePr>
        <p:xfrm>
          <a:off x="57150" y="1239838"/>
          <a:ext cx="9067800" cy="4724400"/>
        </p:xfrm>
        <a:graphic>
          <a:graphicData uri="http://schemas.openxmlformats.org/drawingml/2006/table">
            <a:tbl>
              <a:tblPr/>
              <a:tblGrid>
                <a:gridCol w="1162050"/>
                <a:gridCol w="3943350"/>
                <a:gridCol w="3962400"/>
              </a:tblGrid>
              <a:tr h="12334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Carrier frequency 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to/from vehicle/pedestrian UE : 4 GHz 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Between vehicle/pedestrian UE: 4 GHz or 6 GHz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 to/from vehicle/pedestrian UE : 4 GHz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 to/from vehicle/pedestrian UE: 6 GHz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to/from vehicle/pedestrian UE : 2 GHz  or 4GHz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Between vehicle/pedestrian UE: 4 GHz or 6 GHz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 to/from vehicle/pedestrian UE : 4 GHz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 to/from vehicle/pedestrian UE: 6 GHz</a:t>
                      </a: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5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Aggregated system 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bandwidth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Up to 200 MHz (DL+UL)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Up to 100 MHz (SL)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Up to 200 MHz (DL+UL)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Up to 100 MHz (SL)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Simulation bandwidth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20 or 40 MHz (DL+UL)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10 or 20 MHz (SL)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20 or 40 MHz (DL+UL)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10 or 20 MHz (SL)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2463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Channel model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to/from vehicle/pedestrian UE :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2D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UMa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Between vehicle/pedestrian UE: V2X Channel model in TR36.885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RSU to/from vehicle/pedestrian UE : V2X Channel model in TR36.885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Further study or 5GCM if needed, e.g. vertical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beamforming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, vehicle-to-vehicle channel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to/from vehicle/pedestrian UE: 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2D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UMa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for 500m ISD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2D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RMa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for 1732m ISD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Between vehicle/pedestrian UE: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V2X Channel model in TR36.885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RSU to/from vehicle/pedestrian UE : V2X Channel model in TR36.885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Further study or 5GCM if needed, e.g. vertical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beamforming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, vehicle-to-vehicle channel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marL="0" indent="0" latinLnBrk="1">
              <a:buFont typeface="Arial" charset="0"/>
              <a:buNone/>
              <a:defRPr/>
            </a:pPr>
            <a:endParaRPr lang="ko-KR" altLang="ko-KR" dirty="0" smtClean="0"/>
          </a:p>
          <a:p>
            <a:pPr latinLnBrk="1">
              <a:defRPr/>
            </a:pPr>
            <a:endParaRPr lang="ko-KR" altLang="ko-KR" sz="2400" dirty="0" smtClean="0"/>
          </a:p>
          <a:p>
            <a:pPr lvl="1"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6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0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3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4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5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7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8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9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90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91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522487"/>
              </p:ext>
            </p:extLst>
          </p:nvPr>
        </p:nvGraphicFramePr>
        <p:xfrm>
          <a:off x="304800" y="838200"/>
          <a:ext cx="8686800" cy="5915026"/>
        </p:xfrm>
        <a:graphic>
          <a:graphicData uri="http://schemas.openxmlformats.org/drawingml/2006/table">
            <a:tbl>
              <a:tblPr/>
              <a:tblGrid>
                <a:gridCol w="1327150"/>
                <a:gridCol w="3679825"/>
                <a:gridCol w="3679825"/>
              </a:tblGrid>
              <a:tr h="2174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Tx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power 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49dBm PA scaled with simulation BW when system BW is higher than simulation BW. Otherwise, 49dBm [TBD for TDD]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24dBm PA scaled with simulation BW when system BW is higher than simulation BW. Otherwise, 24dBm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 or UE type RSU: 23dBm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33dBM for RSU or UE is not precluded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49dBm PA scaled with simulation BW when system BW is higher than simulation BW. Otherwise, 49dBm [TBD for TDD]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24dBm PA scaled with simulation BW when system BW is higher than simulation BW. Otherwise, 24dBm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 or UE type RSU: 23dBm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33dBM for RSU or UE is not precluded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6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 antenna configuration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Up to 256 TX/RX antenna elements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Up to 8 TX/RX antenna elements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Up to 256 TX/RX antenna elements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Up to 8 TX/RX antenna elements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1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 antenna pattern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Follow the modeling of TR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36.814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 RSU: Follow the modeling of TR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36.814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Further study if needed, e.g., vertical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beamforming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, vehicle-to-vehicle channel.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Follow the modeling of TR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36.814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 RSU: Follow the modeling of TR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36.814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Further study if needed, e.g., vertical </a:t>
                      </a:r>
                      <a:r>
                        <a:rPr kumimoji="0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beamforming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effect, vehicle-to-vehicle channel.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61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 antenna height 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25m 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5m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35m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for ISD 1732m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                    25m 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for ISD 500m</a:t>
                      </a: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5m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50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 antenna element gain + connector loss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8 dBi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8dBi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 8 dBi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8dBi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93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 receiver noise figure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 BS:5dB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5dB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Macro:5dB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BS-type-RSU: 5dB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marL="0" indent="0" latinLnBrk="1">
              <a:buFont typeface="Arial" charset="0"/>
              <a:buNone/>
              <a:defRPr/>
            </a:pPr>
            <a:endParaRPr lang="ko-KR" altLang="ko-KR" dirty="0" smtClean="0"/>
          </a:p>
          <a:p>
            <a:pPr latinLnBrk="1">
              <a:defRPr/>
            </a:pPr>
            <a:endParaRPr lang="ko-KR" altLang="ko-KR" sz="2400" dirty="0" smtClean="0"/>
          </a:p>
          <a:p>
            <a:pPr lvl="1"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0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821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123743"/>
              </p:ext>
            </p:extLst>
          </p:nvPr>
        </p:nvGraphicFramePr>
        <p:xfrm>
          <a:off x="152400" y="1219200"/>
          <a:ext cx="8839200" cy="4724401"/>
        </p:xfrm>
        <a:graphic>
          <a:graphicData uri="http://schemas.openxmlformats.org/drawingml/2006/table">
            <a:tbl>
              <a:tblPr/>
              <a:tblGrid>
                <a:gridCol w="1349375"/>
                <a:gridCol w="3744913"/>
                <a:gridCol w="3744912"/>
              </a:tblGrid>
              <a:tr h="763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 antenna elements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Up to 8 TX/RX antenna elements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Up to 8 TX/RX antenna elements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Up to 8 TX/RX antenna elements. 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Up to 8 TX/RX antenna elements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781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 antenna pattern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Half spherically uniform distribution with upper direction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UE-type-RSU: Half spherically uniform distribution with bottom direction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directional antenna pattern is not precluded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Half spherically uniform distribution with upper direction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UE-type-RSU: Half spherically uniform distribution with bottom direction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/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Note: directional antenna pattern is not precluded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6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 antenna height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1.5m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UE-type-RSU: 5 m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Vehicle/pedestrian UE: 1.5m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UE-type-RSU: 5 m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42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 antenna gain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 UE: 3dBi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Pedestrian UE: 0dBi 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3dBi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 UE: 3dBi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Pedestrian UE: 0dBi 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3dBi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 receiver noise figure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 UE: 9dB</a:t>
                      </a:r>
                      <a:b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9dB</a:t>
                      </a:r>
                      <a:endParaRPr kumimoji="0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Vehicle UE: 9dB</a:t>
                      </a:r>
                      <a:b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</a:br>
                      <a:r>
                        <a:rPr kumimoji="0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굴림" pitchFamily="50" charset="-127"/>
                        </a:rPr>
                        <a:t>UE-type RSU: 9dB</a:t>
                      </a:r>
                      <a:endParaRPr kumimoji="0" lang="ko-K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바탕" pitchFamily="18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62865" marR="628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marL="0" indent="0" latinLnBrk="1">
              <a:buFont typeface="Arial" charset="0"/>
              <a:buNone/>
              <a:defRPr/>
            </a:pPr>
            <a:endParaRPr lang="ko-KR" altLang="ko-KR" dirty="0" smtClean="0"/>
          </a:p>
          <a:p>
            <a:pPr latinLnBrk="1">
              <a:defRPr/>
            </a:pPr>
            <a:endParaRPr lang="ko-KR" altLang="ko-KR" sz="2400" dirty="0" smtClean="0"/>
          </a:p>
          <a:p>
            <a:pPr lvl="1"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45597"/>
              </p:ext>
            </p:extLst>
          </p:nvPr>
        </p:nvGraphicFramePr>
        <p:xfrm>
          <a:off x="457200" y="1001713"/>
          <a:ext cx="8229599" cy="553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849"/>
                <a:gridCol w="3486375"/>
                <a:gridCol w="3486375"/>
              </a:tblGrid>
              <a:tr h="1066827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</a:rPr>
                        <a:t>Traffic model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dirty="0" smtClean="0">
                          <a:solidFill>
                            <a:schemeClr val="tx1"/>
                          </a:solidFill>
                          <a:effectLst/>
                        </a:rPr>
                        <a:t>[50 messages] per 1 second with [60km/h], [10 messages] per 1 second with [15km/h] in TR38.913</a:t>
                      </a:r>
                      <a:endParaRPr lang="ko-KR" sz="14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/>
                          </a:solidFill>
                          <a:effectLst/>
                        </a:rPr>
                        <a:t>Note: This value is tentative. After SA1 input, it can be </a:t>
                      </a:r>
                      <a:r>
                        <a:rPr lang="en-US" sz="1400" b="1" kern="0" dirty="0" smtClean="0">
                          <a:solidFill>
                            <a:schemeClr val="tx1"/>
                          </a:solidFill>
                          <a:effectLst/>
                        </a:rPr>
                        <a:t>modified.</a:t>
                      </a:r>
                      <a:endParaRPr lang="ko-KR" sz="1400" b="1" kern="100" dirty="0">
                        <a:solidFill>
                          <a:schemeClr val="tx1"/>
                        </a:solidFill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altLang="ko-KR" sz="1400" b="1" kern="0" dirty="0" smtClean="0">
                          <a:solidFill>
                            <a:schemeClr val="tx1"/>
                          </a:solidFill>
                          <a:effectLst/>
                        </a:rPr>
                        <a:t>[50 messages]  per 1 second with absolute average speed of [100-250 km/h] (relative speed: 200 – 500km/h) in TR38.913</a:t>
                      </a:r>
                      <a:endParaRPr lang="ko-KR" sz="14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/>
                          </a:solidFill>
                          <a:effectLst/>
                        </a:rPr>
                        <a:t>Note: This value is tentative. After SA1 input, it can be </a:t>
                      </a:r>
                      <a:r>
                        <a:rPr lang="en-US" sz="1400" b="1" kern="0" dirty="0" smtClean="0">
                          <a:solidFill>
                            <a:schemeClr val="tx1"/>
                          </a:solidFill>
                          <a:effectLst/>
                        </a:rPr>
                        <a:t>modified.</a:t>
                      </a:r>
                      <a:endParaRPr lang="ko-KR" sz="1400" b="1" kern="100" dirty="0">
                        <a:solidFill>
                          <a:schemeClr val="tx1"/>
                        </a:solidFill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>
                    <a:solidFill>
                      <a:srgbClr val="E9EDF4"/>
                    </a:solidFill>
                  </a:tcPr>
                </a:tc>
              </a:tr>
              <a:tr h="838221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Traffic load (Resource utilization)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FFS 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FFS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  <a:tr h="1706923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UE distribution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Urban grid model (car lanes and pedestrian/bicycle sidewalks are placed around a road block. 2 lanes in each direction, 4 lanes in total, 1 sidewalk, one block size: 433m x 250m) in TR38.913</a:t>
                      </a:r>
                    </a:p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Average inter-vehicle distance (between two vehicles’ center) in the same lane is [1sec * average vehicle speed ] (average speed [15 – 120km/h]) </a:t>
                      </a:r>
                      <a:r>
                        <a:rPr lang="en-US" altLang="ko-KR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in TR38.913</a:t>
                      </a:r>
                      <a:r>
                        <a:rPr lang="en-US" sz="1400" b="1" kern="0" dirty="0">
                          <a:effectLst/>
                        </a:rPr>
                        <a:t/>
                      </a:r>
                      <a:br>
                        <a:rPr lang="en-US" sz="1400" b="1" kern="0" dirty="0">
                          <a:effectLst/>
                        </a:rPr>
                      </a:br>
                      <a:r>
                        <a:rPr lang="en-US" sz="1400" b="1" kern="0" dirty="0" smtClean="0">
                          <a:effectLst/>
                        </a:rPr>
                        <a:t>Vehicle </a:t>
                      </a:r>
                      <a:r>
                        <a:rPr lang="en-US" sz="1400" b="1" kern="0" dirty="0">
                          <a:effectLst/>
                        </a:rPr>
                        <a:t>UE location </a:t>
                      </a:r>
                      <a:r>
                        <a:rPr lang="en-US" sz="1400" b="1" kern="0" dirty="0" smtClean="0">
                          <a:effectLst/>
                        </a:rPr>
                        <a:t>update in TR36.885 </a:t>
                      </a:r>
                      <a:r>
                        <a:rPr lang="en-US" sz="1400" b="1" kern="0" dirty="0">
                          <a:effectLst/>
                        </a:rPr>
                        <a:t>should be used for the evaluation of PRR in </a:t>
                      </a:r>
                      <a:r>
                        <a:rPr lang="en-US" sz="1400" b="1" kern="0" dirty="0" err="1">
                          <a:effectLst/>
                        </a:rPr>
                        <a:t>sidelink</a:t>
                      </a:r>
                      <a:r>
                        <a:rPr lang="en-US" sz="1400" b="1" kern="0" dirty="0">
                          <a:effectLst/>
                        </a:rPr>
                        <a:t> or communication interruption in uplink/downlink. Vehicle UE location update may not be assumed for the </a:t>
                      </a:r>
                      <a:r>
                        <a:rPr lang="en-US" sz="1400" b="1" kern="0" dirty="0" smtClean="0">
                          <a:effectLst/>
                        </a:rPr>
                        <a:t>evaluation </a:t>
                      </a:r>
                      <a:r>
                        <a:rPr lang="en-US" sz="1400" b="1" kern="0" dirty="0">
                          <a:effectLst/>
                        </a:rPr>
                        <a:t>of PRR in </a:t>
                      </a:r>
                      <a:r>
                        <a:rPr lang="en-US" sz="1400" b="1" kern="0" dirty="0" smtClean="0">
                          <a:effectLst/>
                        </a:rPr>
                        <a:t>uplink/downlink</a:t>
                      </a:r>
                    </a:p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altLang="ko-KR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Note: Inter-vehicle distance is tentative. After SA1 input, it can be modified.</a:t>
                      </a:r>
                      <a:endParaRPr lang="ko-KR" sz="1400" b="1" kern="100" dirty="0">
                        <a:solidFill>
                          <a:srgbClr val="FF0000"/>
                        </a:solidFill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Average inter-vehicle distance (between two vehicles’ center) in the same lane is [0.5 sec, 1sec * average vehicle speed]  (average speed: [100-250 km/h]) </a:t>
                      </a:r>
                      <a:r>
                        <a:rPr lang="en-US" altLang="ko-KR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in TR38.913</a:t>
                      </a:r>
                      <a:r>
                        <a:rPr lang="en-US" sz="1400" b="1" kern="0" dirty="0">
                          <a:effectLst/>
                        </a:rPr>
                        <a:t/>
                      </a:r>
                      <a:br>
                        <a:rPr lang="en-US" sz="1400" b="1" kern="0" dirty="0">
                          <a:effectLst/>
                        </a:rPr>
                      </a:br>
                      <a:r>
                        <a:rPr lang="en-US" sz="1400" b="1" kern="0" dirty="0" smtClean="0">
                          <a:effectLst/>
                        </a:rPr>
                        <a:t>Vehicle </a:t>
                      </a:r>
                      <a:r>
                        <a:rPr lang="en-US" sz="1400" b="1" kern="0" dirty="0">
                          <a:effectLst/>
                        </a:rPr>
                        <a:t>UE location </a:t>
                      </a:r>
                      <a:r>
                        <a:rPr lang="en-US" sz="1400" b="1" kern="0" dirty="0" smtClean="0">
                          <a:effectLst/>
                        </a:rPr>
                        <a:t>update </a:t>
                      </a:r>
                      <a:r>
                        <a:rPr lang="en-US" altLang="ko-KR" sz="1400" b="1" kern="0" dirty="0" smtClean="0">
                          <a:effectLst/>
                        </a:rPr>
                        <a:t>in TR36.885</a:t>
                      </a:r>
                      <a:r>
                        <a:rPr lang="en-US" sz="1400" b="1" kern="0" dirty="0" smtClean="0">
                          <a:effectLst/>
                        </a:rPr>
                        <a:t> </a:t>
                      </a:r>
                      <a:r>
                        <a:rPr lang="en-US" sz="1400" b="1" kern="0" dirty="0">
                          <a:effectLst/>
                        </a:rPr>
                        <a:t>should be used for the evaluation of PRR in </a:t>
                      </a:r>
                      <a:r>
                        <a:rPr lang="en-US" sz="1400" b="1" kern="0" dirty="0" err="1">
                          <a:effectLst/>
                        </a:rPr>
                        <a:t>sidelink</a:t>
                      </a:r>
                      <a:r>
                        <a:rPr lang="en-US" sz="1400" b="1" kern="0" dirty="0">
                          <a:effectLst/>
                        </a:rPr>
                        <a:t> or communication interruption in uplink/downlink. Vehicle UE location update may not be assumed for the </a:t>
                      </a:r>
                      <a:r>
                        <a:rPr lang="en-US" sz="1400" b="1" kern="0" dirty="0" smtClean="0">
                          <a:effectLst/>
                        </a:rPr>
                        <a:t>evaluation </a:t>
                      </a:r>
                      <a:r>
                        <a:rPr lang="en-US" sz="1400" b="1" kern="0" dirty="0">
                          <a:effectLst/>
                        </a:rPr>
                        <a:t>of PRR in </a:t>
                      </a:r>
                      <a:r>
                        <a:rPr lang="en-US" sz="1400" b="1" kern="0" dirty="0" smtClean="0">
                          <a:effectLst/>
                        </a:rPr>
                        <a:t>uplink/downlink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Note: Inter-vehicle distance is tentative. After SA1 input, it can be modified.</a:t>
                      </a:r>
                      <a:endParaRPr lang="ko-KR" sz="1400" b="1" kern="100" dirty="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marL="0" indent="0" latinLnBrk="1">
              <a:buFont typeface="Arial" charset="0"/>
              <a:buNone/>
              <a:defRPr/>
            </a:pPr>
            <a:endParaRPr lang="ko-KR" altLang="ko-KR" dirty="0" smtClean="0"/>
          </a:p>
          <a:p>
            <a:pPr latinLnBrk="1">
              <a:defRPr/>
            </a:pPr>
            <a:endParaRPr lang="ko-KR" altLang="ko-KR" sz="2400" dirty="0" smtClean="0"/>
          </a:p>
          <a:p>
            <a:pPr lvl="1"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2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923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301271"/>
              </p:ext>
            </p:extLst>
          </p:nvPr>
        </p:nvGraphicFramePr>
        <p:xfrm>
          <a:off x="457200" y="1001713"/>
          <a:ext cx="8229599" cy="2015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849"/>
                <a:gridCol w="3486375"/>
                <a:gridCol w="3486375"/>
              </a:tblGrid>
              <a:tr h="500731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UE receiver</a:t>
                      </a:r>
                      <a:endParaRPr lang="ko-KR" sz="1400" b="1" kern="100" dirty="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MMSE-IRC as the baseline receiver</a:t>
                      </a:r>
                      <a:br>
                        <a:rPr lang="en-US" sz="1400" b="1" kern="0" dirty="0">
                          <a:effectLst/>
                        </a:rPr>
                      </a:br>
                      <a:r>
                        <a:rPr lang="en-US" sz="1400" b="1" kern="0" dirty="0">
                          <a:effectLst/>
                        </a:rPr>
                        <a:t>Note: Advanced receiver is not precluded.</a:t>
                      </a:r>
                      <a:endParaRPr lang="ko-KR" sz="1400" b="1" kern="100" dirty="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MMSE-IRC as the baseline receiver</a:t>
                      </a:r>
                      <a:br>
                        <a:rPr lang="en-US" sz="1400" b="1" kern="0">
                          <a:effectLst/>
                        </a:rPr>
                      </a:br>
                      <a:r>
                        <a:rPr lang="en-US" sz="1400" b="1" kern="0">
                          <a:effectLst/>
                        </a:rPr>
                        <a:t>Note: Advanced receiver is not precluded.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  <a:tr h="426731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Feedback assumption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FFS</a:t>
                      </a:r>
                      <a:endParaRPr lang="ko-KR" sz="1400" b="1" kern="100" dirty="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FFS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  <a:tr h="563322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Channel estimation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</a:rPr>
                        <a:t>Realistic</a:t>
                      </a:r>
                      <a:endParaRPr lang="ko-KR" sz="1400" b="1" kern="100" dirty="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Realistic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  <a:tr h="524933"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Performance metric</a:t>
                      </a:r>
                      <a:endParaRPr lang="ko-KR" sz="1400" b="1" kern="100"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endParaRPr lang="ko-KR" sz="14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endParaRPr lang="ko-KR" sz="1400" b="1" kern="100" dirty="0">
                        <a:solidFill>
                          <a:srgbClr val="FF0000"/>
                        </a:solidFill>
                        <a:effectLst/>
                        <a:latin typeface="바탕"/>
                        <a:cs typeface="Times New Roman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46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35618</TotalTime>
  <Words>614</Words>
  <Application>Microsoft Office PowerPoint</Application>
  <PresentationFormat>화면 슬라이드 쇼(4:3)</PresentationFormat>
  <Paragraphs>130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Theme</vt:lpstr>
      <vt:lpstr>WF on SLS evaluation assumptions for eV2X</vt:lpstr>
      <vt:lpstr>Proposal</vt:lpstr>
      <vt:lpstr>Proposal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1066</cp:revision>
  <dcterms:created xsi:type="dcterms:W3CDTF">2010-05-12T23:28:36Z</dcterms:created>
  <dcterms:modified xsi:type="dcterms:W3CDTF">2016-05-24T23:41:25Z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1464070276</vt:lpwstr>
  </property>
</Properties>
</file>