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6" r:id="rId3"/>
    <p:sldId id="262" r:id="rId4"/>
    <p:sldId id="26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586" autoAdjust="0"/>
    <p:restoredTop sz="94609" autoAdjust="0"/>
  </p:normalViewPr>
  <p:slideViewPr>
    <p:cSldViewPr>
      <p:cViewPr varScale="1">
        <p:scale>
          <a:sx n="93" d="100"/>
          <a:sy n="93" d="100"/>
        </p:scale>
        <p:origin x="-92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Way forward </a:t>
            </a:r>
            <a:r>
              <a:rPr lang="en-US" altLang="ja-JP" dirty="0" smtClean="0"/>
              <a:t>on timeline for sensing based UE autonomous resource selection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NTT </a:t>
            </a:r>
            <a:r>
              <a:rPr lang="en-US" dirty="0" smtClean="0">
                <a:solidFill>
                  <a:schemeClr val="tx1"/>
                </a:solidFill>
              </a:rPr>
              <a:t>DOCOMO, NEC</a:t>
            </a:r>
            <a:r>
              <a:rPr lang="en-US" smtClean="0">
                <a:solidFill>
                  <a:schemeClr val="tx1"/>
                </a:solidFill>
              </a:rPr>
              <a:t>, Samsung,…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smtClean="0">
                <a:latin typeface="Calibri" pitchFamily="34" charset="0"/>
              </a:rPr>
              <a:t>R1-165698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0" y="187057"/>
            <a:ext cx="53285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 RAN WG1 Meeting #</a:t>
            </a:r>
            <a:r>
              <a:rPr lang="en-US" altLang="zh-CN" sz="2400" dirty="0" smtClean="0"/>
              <a:t>85</a:t>
            </a:r>
          </a:p>
          <a:p>
            <a:r>
              <a:rPr lang="en-US" altLang="zh-CN" sz="2400" dirty="0" smtClean="0"/>
              <a:t>Nanjing</a:t>
            </a:r>
            <a:r>
              <a:rPr lang="en-US" altLang="zh-CN" sz="2400" dirty="0"/>
              <a:t>, China 23rd - 27th May 2016</a:t>
            </a:r>
          </a:p>
          <a:p>
            <a:r>
              <a:rPr lang="en-US" altLang="zh-CN" sz="2400" dirty="0" smtClean="0"/>
              <a:t>Agenda </a:t>
            </a:r>
            <a:r>
              <a:rPr lang="en-US" altLang="zh-CN" sz="2400" dirty="0"/>
              <a:t>item </a:t>
            </a:r>
            <a:r>
              <a:rPr lang="en-US" altLang="ja-JP" sz="2400" dirty="0"/>
              <a:t>6.2.2.2.2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72327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81434"/>
            <a:ext cx="8229600" cy="895438"/>
          </a:xfrm>
        </p:spPr>
        <p:txBody>
          <a:bodyPr>
            <a:normAutofit lnSpcReduction="10000"/>
          </a:bodyPr>
          <a:lstStyle/>
          <a:p>
            <a:r>
              <a:rPr lang="en-GB" altLang="ja-JP" sz="2800" dirty="0"/>
              <a:t>In RAN1#84bis, the following observation on </a:t>
            </a:r>
            <a:r>
              <a:rPr lang="en-GB" altLang="ja-JP" sz="2800" dirty="0" smtClean="0"/>
              <a:t>sensing based resource selection </a:t>
            </a:r>
            <a:r>
              <a:rPr lang="en-GB" altLang="ja-JP" sz="2800" dirty="0"/>
              <a:t>is made:</a:t>
            </a:r>
          </a:p>
          <a:p>
            <a:endParaRPr kumimoji="1" lang="ja-JP" altLang="en-US" sz="28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23528" y="2284502"/>
            <a:ext cx="8358022" cy="43673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altLang="ja-JP" sz="1400" dirty="0" smtClean="0"/>
              <a:t>If at TTI n resource selection/reselection is triggered in UE autonomous resource </a:t>
            </a:r>
            <a:r>
              <a:rPr lang="en-US" altLang="ja-JP" sz="1400" dirty="0"/>
              <a:t>selection mode,</a:t>
            </a:r>
            <a:endParaRPr lang="ja-JP" altLang="ja-JP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sz="1400" dirty="0"/>
              <a:t>The UE at least senses between TTI n-a and TTI n-b (FFS a and b with a&gt;b&gt;0), where a and b are integers</a:t>
            </a:r>
            <a:endParaRPr lang="ja-JP" altLang="ja-JP" sz="14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ja-JP" sz="1400" dirty="0"/>
              <a:t>Working assumption: The values a and b are common for V2V UEs. </a:t>
            </a:r>
            <a:endParaRPr lang="ja-JP" altLang="ja-JP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sz="1400" dirty="0"/>
              <a:t>UE selects time-frequency resource(s) for PSSCH </a:t>
            </a:r>
            <a:endParaRPr lang="ja-JP" altLang="ja-JP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sz="1400" dirty="0"/>
              <a:t>UE transmits SA in TTI </a:t>
            </a:r>
            <a:r>
              <a:rPr lang="en-US" altLang="ja-JP" sz="1400" dirty="0" err="1"/>
              <a:t>n+c</a:t>
            </a:r>
            <a:r>
              <a:rPr lang="en-US" altLang="ja-JP" sz="1400" dirty="0"/>
              <a:t> where c is an integer</a:t>
            </a:r>
            <a:endParaRPr lang="ja-JP" altLang="ja-JP" sz="14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ja-JP" sz="1400" dirty="0"/>
              <a:t>FFS whether c is a fixed value (&gt;= 0) or variable.</a:t>
            </a:r>
            <a:endParaRPr lang="ja-JP" altLang="ja-JP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400" dirty="0"/>
              <a:t> </a:t>
            </a:r>
            <a:r>
              <a:rPr lang="en-US" altLang="ja-JP" sz="1400" dirty="0" smtClean="0"/>
              <a:t>In </a:t>
            </a:r>
            <a:r>
              <a:rPr lang="en-US" altLang="ja-JP" sz="1400" dirty="0"/>
              <a:t>UE autonomous resource selection mode,</a:t>
            </a:r>
            <a:endParaRPr lang="ja-JP" altLang="ja-JP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sz="1400" dirty="0"/>
              <a:t>UE transmits SA at TTI </a:t>
            </a:r>
            <a:r>
              <a:rPr lang="en-US" altLang="ja-JP" sz="1400" dirty="0" err="1"/>
              <a:t>n+c</a:t>
            </a:r>
            <a:r>
              <a:rPr lang="en-US" altLang="ja-JP" sz="1400" dirty="0"/>
              <a:t> indicating the associated data which is transmitted at TTI </a:t>
            </a:r>
            <a:r>
              <a:rPr lang="en-US" altLang="ja-JP" sz="1400" dirty="0" err="1"/>
              <a:t>n+d</a:t>
            </a:r>
            <a:r>
              <a:rPr lang="en-US" altLang="ja-JP" sz="1400" dirty="0"/>
              <a:t> (FFS d with d&gt;=c), where c and d are integers</a:t>
            </a:r>
            <a:endParaRPr lang="ja-JP" altLang="ja-JP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sz="1400" dirty="0"/>
              <a:t>UE indicates whether it intends to reuse the frequency resource signaled for transmission at TTI </a:t>
            </a:r>
            <a:r>
              <a:rPr lang="en-US" altLang="ja-JP" sz="1400" dirty="0" err="1"/>
              <a:t>n+d</a:t>
            </a:r>
            <a:r>
              <a:rPr lang="en-US" altLang="ja-JP" sz="1400" dirty="0"/>
              <a:t> for potential transmission at TTI </a:t>
            </a:r>
            <a:r>
              <a:rPr lang="en-US" altLang="ja-JP" sz="1400" dirty="0" err="1"/>
              <a:t>n+e</a:t>
            </a:r>
            <a:r>
              <a:rPr lang="en-US" altLang="ja-JP" sz="1400" dirty="0"/>
              <a:t> for another TB (FFS e with d&lt;e), where e is an integer</a:t>
            </a:r>
            <a:endParaRPr lang="ja-JP" altLang="ja-JP" sz="14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ja-JP" sz="1400" dirty="0"/>
              <a:t>FFS whether this indication is implicit or explicit.</a:t>
            </a:r>
            <a:endParaRPr lang="ja-JP" altLang="ja-JP" sz="14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ja-JP" sz="1400" dirty="0"/>
              <a:t>FFS if and how to signal the value for e</a:t>
            </a:r>
            <a:endParaRPr lang="ja-JP" altLang="ja-JP" sz="14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ja-JP" sz="1400" dirty="0"/>
              <a:t>FFS how the UE determines the value for e</a:t>
            </a:r>
            <a:endParaRPr lang="ja-JP" altLang="ja-JP" sz="14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ja-JP" sz="1400" dirty="0"/>
              <a:t>FFS whether e is a single value or can be multiple values</a:t>
            </a:r>
            <a:endParaRPr lang="ja-JP" altLang="ja-JP" sz="14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ja-JP" sz="1400" dirty="0"/>
              <a:t>FFS whether, and if so how, a UE can notify later that it no longer intends to use the resource at TTI </a:t>
            </a:r>
            <a:r>
              <a:rPr lang="en-US" altLang="ja-JP" sz="1400" dirty="0" err="1"/>
              <a:t>n+e</a:t>
            </a:r>
            <a:r>
              <a:rPr lang="en-US" altLang="ja-JP" sz="1400" dirty="0"/>
              <a:t>.</a:t>
            </a:r>
            <a:endParaRPr lang="ja-JP" altLang="ja-JP" sz="14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ja-JP" sz="1400" dirty="0"/>
              <a:t>FFS how the UE decides to indicate this</a:t>
            </a:r>
            <a:endParaRPr lang="ja-JP" altLang="ja-JP" sz="14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ja-JP" sz="1400" dirty="0"/>
              <a:t>Other details FFS</a:t>
            </a:r>
            <a:endParaRPr lang="ja-JP" altLang="ja-JP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94857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kumimoji="1" lang="en-US" altLang="ja-JP" dirty="0" smtClean="0"/>
              <a:t>The </a:t>
            </a:r>
            <a:r>
              <a:rPr kumimoji="1" lang="en-US" altLang="ja-JP" dirty="0"/>
              <a:t>value of b is </a:t>
            </a:r>
            <a:r>
              <a:rPr kumimoji="1" lang="en-US" altLang="ja-JP" dirty="0" smtClean="0"/>
              <a:t>fixed</a:t>
            </a:r>
            <a:endParaRPr kumimoji="1" lang="en-US" altLang="ja-JP" dirty="0"/>
          </a:p>
          <a:p>
            <a:pPr lvl="1"/>
            <a:r>
              <a:rPr kumimoji="1" lang="en-US" altLang="ja-JP" dirty="0" smtClean="0"/>
              <a:t>b &gt; 0</a:t>
            </a:r>
          </a:p>
          <a:p>
            <a:pPr lvl="1"/>
            <a:r>
              <a:rPr kumimoji="1" lang="en-US" altLang="ja-JP" dirty="0" smtClean="0"/>
              <a:t>Sensing window a-b has </a:t>
            </a:r>
            <a:r>
              <a:rPr kumimoji="1" lang="en-US" altLang="ja-JP" dirty="0"/>
              <a:t>a </a:t>
            </a:r>
            <a:r>
              <a:rPr kumimoji="1" lang="en-US" altLang="ja-JP" dirty="0" smtClean="0"/>
              <a:t>single</a:t>
            </a:r>
            <a:r>
              <a:rPr kumimoji="1" lang="ja-JP" altLang="en-US" dirty="0"/>
              <a:t> </a:t>
            </a:r>
            <a:r>
              <a:rPr kumimoji="1" lang="en-US" altLang="ja-JP" dirty="0" smtClean="0"/>
              <a:t>duration </a:t>
            </a:r>
            <a:r>
              <a:rPr kumimoji="1" lang="en-US" altLang="ja-JP" dirty="0" smtClean="0"/>
              <a:t>which </a:t>
            </a:r>
            <a:r>
              <a:rPr kumimoji="1" lang="en-US" altLang="ja-JP" dirty="0"/>
              <a:t>is UE </a:t>
            </a:r>
            <a:r>
              <a:rPr kumimoji="1" lang="en-US" altLang="ja-JP" dirty="0" smtClean="0"/>
              <a:t>common</a:t>
            </a:r>
            <a:endParaRPr kumimoji="1" lang="en-US" altLang="ja-JP" dirty="0"/>
          </a:p>
          <a:p>
            <a:pPr lvl="1"/>
            <a:r>
              <a:rPr kumimoji="1" lang="en-US" altLang="ja-JP" dirty="0" smtClean="0"/>
              <a:t>The </a:t>
            </a:r>
            <a:r>
              <a:rPr kumimoji="1" lang="en-US" altLang="ja-JP" dirty="0"/>
              <a:t>duration is equal to maximum supported </a:t>
            </a:r>
            <a:r>
              <a:rPr kumimoji="1" lang="en-US" altLang="ja-JP" dirty="0" smtClean="0"/>
              <a:t>interval for intention of next TB transmission, </a:t>
            </a:r>
            <a:r>
              <a:rPr kumimoji="1" lang="en-US" altLang="ja-JP" dirty="0"/>
              <a:t>e.g</a:t>
            </a:r>
            <a:r>
              <a:rPr kumimoji="1" lang="en-US" altLang="ja-JP" dirty="0" smtClean="0"/>
              <a:t>., a-b = </a:t>
            </a:r>
            <a:r>
              <a:rPr kumimoji="1" lang="en-US" altLang="ja-JP" dirty="0"/>
              <a:t>1000 </a:t>
            </a:r>
            <a:r>
              <a:rPr kumimoji="1" lang="en-US" altLang="ja-JP" dirty="0" err="1" smtClean="0"/>
              <a:t>ms</a:t>
            </a:r>
            <a:endParaRPr kumimoji="1" lang="en-US" altLang="ja-JP" dirty="0" smtClean="0"/>
          </a:p>
          <a:p>
            <a:pPr lvl="1"/>
            <a:r>
              <a:rPr kumimoji="1" lang="en-GB" altLang="ja-JP" dirty="0" smtClean="0"/>
              <a:t>If UE skips sensing on sub-frame m, for e.g.: due to its own transmission in sub-frame m, it excludes resources in </a:t>
            </a:r>
            <a:r>
              <a:rPr kumimoji="1" lang="en-GB" altLang="ja-JP" dirty="0" err="1" smtClean="0"/>
              <a:t>subframes</a:t>
            </a:r>
            <a:r>
              <a:rPr kumimoji="1" lang="en-GB" altLang="ja-JP" dirty="0" smtClean="0"/>
              <a:t> at m+100*k, until it is able to perform sensing  in those sub-frames. </a:t>
            </a:r>
            <a:endParaRPr kumimoji="1" lang="en-US" altLang="ja-JP" dirty="0"/>
          </a:p>
          <a:p>
            <a:r>
              <a:rPr kumimoji="1" lang="en-US" altLang="ja-JP" dirty="0" smtClean="0"/>
              <a:t>c and d is </a:t>
            </a:r>
            <a:r>
              <a:rPr kumimoji="1" lang="en-US" altLang="ja-JP" dirty="0"/>
              <a:t>selected by UE</a:t>
            </a:r>
          </a:p>
          <a:p>
            <a:pPr lvl="1"/>
            <a:r>
              <a:rPr kumimoji="1" lang="en-US" altLang="ja-JP" dirty="0" smtClean="0"/>
              <a:t>c &gt; 0</a:t>
            </a:r>
          </a:p>
          <a:p>
            <a:pPr lvl="1"/>
            <a:r>
              <a:rPr kumimoji="1" lang="en-US" altLang="ja-JP" dirty="0" smtClean="0"/>
              <a:t>c, d &lt;Ns</a:t>
            </a:r>
            <a:endParaRPr kumimoji="1" lang="en-US" altLang="ja-JP" dirty="0"/>
          </a:p>
          <a:p>
            <a:pPr lvl="1"/>
            <a:r>
              <a:rPr kumimoji="1" lang="en-US" altLang="ja-JP" dirty="0" smtClean="0"/>
              <a:t>At </a:t>
            </a:r>
            <a:r>
              <a:rPr kumimoji="1" lang="en-US" altLang="ja-JP" dirty="0"/>
              <a:t>least Ns </a:t>
            </a:r>
            <a:r>
              <a:rPr kumimoji="1" lang="en-US" altLang="ja-JP" dirty="0" smtClean="0"/>
              <a:t>&lt;= </a:t>
            </a:r>
            <a:r>
              <a:rPr kumimoji="1" lang="en-US" altLang="ja-JP" dirty="0"/>
              <a:t>100 is supported</a:t>
            </a:r>
          </a:p>
          <a:p>
            <a:pPr lvl="1"/>
            <a:r>
              <a:rPr kumimoji="1" lang="en-US" altLang="ja-JP" dirty="0" smtClean="0"/>
              <a:t>FFS</a:t>
            </a:r>
            <a:r>
              <a:rPr kumimoji="1" lang="en-US" altLang="ja-JP" dirty="0"/>
              <a:t>: whether Ns is variable or not</a:t>
            </a:r>
          </a:p>
          <a:p>
            <a:r>
              <a:rPr kumimoji="1" lang="en-US" altLang="ja-JP" dirty="0"/>
              <a:t>S</a:t>
            </a:r>
            <a:r>
              <a:rPr kumimoji="1" lang="en-US" altLang="ja-JP" dirty="0" smtClean="0"/>
              <a:t>ingle </a:t>
            </a:r>
            <a:r>
              <a:rPr kumimoji="1" lang="en-US" altLang="ja-JP" dirty="0"/>
              <a:t>value of e-d is </a:t>
            </a:r>
            <a:r>
              <a:rPr kumimoji="1" lang="en-US" altLang="ja-JP" dirty="0" smtClean="0"/>
              <a:t>derived </a:t>
            </a:r>
            <a:r>
              <a:rPr kumimoji="1" lang="en-US" altLang="ja-JP" dirty="0"/>
              <a:t>from the information in SA.</a:t>
            </a:r>
            <a:endParaRPr kumimoji="1" lang="en-US" altLang="ja-JP" dirty="0" smtClean="0"/>
          </a:p>
          <a:p>
            <a:r>
              <a:rPr kumimoji="1" lang="en-US" altLang="ja-JP" dirty="0" smtClean="0"/>
              <a:t>It is FFS whether the value </a:t>
            </a:r>
            <a:r>
              <a:rPr kumimoji="1" lang="en-US" altLang="ja-JP" dirty="0"/>
              <a:t>of </a:t>
            </a:r>
            <a:r>
              <a:rPr kumimoji="1" lang="en-US" altLang="ja-JP" dirty="0" smtClean="0"/>
              <a:t>e-d </a:t>
            </a:r>
            <a:r>
              <a:rPr kumimoji="1" lang="en-US" altLang="ja-JP" dirty="0"/>
              <a:t>is </a:t>
            </a:r>
            <a:r>
              <a:rPr kumimoji="1" lang="en-US" altLang="ja-JP" dirty="0" smtClean="0"/>
              <a:t>explicitly signaled by SA or derived from the information in SA.</a:t>
            </a:r>
            <a:endParaRPr kumimoji="1" lang="en-US" altLang="ja-JP" dirty="0"/>
          </a:p>
          <a:p>
            <a:r>
              <a:rPr kumimoji="1" lang="en-US" altLang="ja-JP" dirty="0" smtClean="0"/>
              <a:t>Sensing UE </a:t>
            </a:r>
            <a:r>
              <a:rPr kumimoji="1" lang="en-US" altLang="ja-JP" dirty="0"/>
              <a:t>assumes that </a:t>
            </a:r>
            <a:r>
              <a:rPr kumimoji="1" lang="en-US" altLang="ja-JP" dirty="0" smtClean="0"/>
              <a:t>detected intentions for </a:t>
            </a:r>
            <a:r>
              <a:rPr kumimoji="1" lang="en-US" altLang="ja-JP" dirty="0"/>
              <a:t>next TB transmission</a:t>
            </a:r>
            <a:r>
              <a:rPr kumimoji="1" lang="en-US" altLang="ja-JP" dirty="0" smtClean="0"/>
              <a:t> are </a:t>
            </a:r>
            <a:r>
              <a:rPr kumimoji="1" lang="en-US" altLang="ja-JP" dirty="0"/>
              <a:t>repeated with </a:t>
            </a:r>
            <a:r>
              <a:rPr kumimoji="1" lang="en-US" altLang="ja-JP" dirty="0" smtClean="0"/>
              <a:t>inter-TB duration.</a:t>
            </a:r>
            <a:endParaRPr kumimoji="1" lang="en-US" altLang="ja-JP" dirty="0"/>
          </a:p>
          <a:p>
            <a:pPr lvl="1"/>
            <a:r>
              <a:rPr kumimoji="1" lang="en-US" altLang="ja-JP" dirty="0" smtClean="0"/>
              <a:t>FFS</a:t>
            </a:r>
            <a:r>
              <a:rPr kumimoji="1" lang="en-US" altLang="ja-JP" dirty="0"/>
              <a:t>: </a:t>
            </a:r>
            <a:r>
              <a:rPr kumimoji="1" lang="en-US" altLang="ja-JP" dirty="0" smtClean="0"/>
              <a:t> </a:t>
            </a:r>
            <a:r>
              <a:rPr kumimoji="1" lang="en-US" altLang="ja-JP" dirty="0"/>
              <a:t>values for </a:t>
            </a:r>
            <a:r>
              <a:rPr kumimoji="1" lang="en-US" altLang="ja-JP" dirty="0" smtClean="0"/>
              <a:t>e-d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6571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正方形/長方形 69"/>
          <p:cNvSpPr/>
          <p:nvPr/>
        </p:nvSpPr>
        <p:spPr>
          <a:xfrm>
            <a:off x="4502217" y="2849948"/>
            <a:ext cx="1315489" cy="604639"/>
          </a:xfrm>
          <a:prstGeom prst="rect">
            <a:avLst/>
          </a:prstGeom>
          <a:pattFill prst="dkUpDiag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Example</a:t>
            </a:r>
            <a:endParaRPr kumimoji="1" lang="ja-JP" altLang="en-US" dirty="0"/>
          </a:p>
        </p:txBody>
      </p:sp>
      <p:sp>
        <p:nvSpPr>
          <p:cNvPr id="92" name="テキスト ボックス 91"/>
          <p:cNvSpPr txBox="1"/>
          <p:nvPr/>
        </p:nvSpPr>
        <p:spPr>
          <a:xfrm>
            <a:off x="3562755" y="3945250"/>
            <a:ext cx="17668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000" dirty="0" smtClean="0">
                <a:solidFill>
                  <a:srgbClr val="52656B"/>
                </a:solidFill>
                <a:latin typeface="Arial"/>
              </a:rPr>
              <a:t>(Re)selection </a:t>
            </a:r>
          </a:p>
          <a:p>
            <a:pPr algn="ctr"/>
            <a:r>
              <a:rPr kumimoji="1" lang="en-US" altLang="ja-JP" sz="2000" dirty="0" smtClean="0">
                <a:solidFill>
                  <a:srgbClr val="52656B"/>
                </a:solidFill>
                <a:latin typeface="Arial"/>
              </a:rPr>
              <a:t>triggered</a:t>
            </a:r>
            <a:endParaRPr kumimoji="1" lang="ja-JP" altLang="en-US" sz="2000" dirty="0">
              <a:solidFill>
                <a:srgbClr val="52656B"/>
              </a:solidFill>
              <a:latin typeface="Arial"/>
            </a:endParaRPr>
          </a:p>
        </p:txBody>
      </p:sp>
      <p:sp>
        <p:nvSpPr>
          <p:cNvPr id="93" name="右矢印 92"/>
          <p:cNvSpPr/>
          <p:nvPr/>
        </p:nvSpPr>
        <p:spPr>
          <a:xfrm rot="16200000">
            <a:off x="4365286" y="3794496"/>
            <a:ext cx="132047" cy="162302"/>
          </a:xfrm>
          <a:prstGeom prst="rightArrow">
            <a:avLst/>
          </a:prstGeom>
          <a:solidFill>
            <a:srgbClr val="52656B">
              <a:lumMod val="60000"/>
              <a:lumOff val="40000"/>
            </a:srgb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cxnSp>
        <p:nvCxnSpPr>
          <p:cNvPr id="126" name="直線コネクタ 125"/>
          <p:cNvCxnSpPr/>
          <p:nvPr/>
        </p:nvCxnSpPr>
        <p:spPr>
          <a:xfrm flipH="1">
            <a:off x="5184254" y="2999803"/>
            <a:ext cx="4500" cy="453525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dash"/>
          </a:ln>
          <a:effectLst/>
        </p:spPr>
      </p:cxnSp>
      <p:cxnSp>
        <p:nvCxnSpPr>
          <p:cNvPr id="127" name="直線コネクタ 126"/>
          <p:cNvCxnSpPr/>
          <p:nvPr/>
        </p:nvCxnSpPr>
        <p:spPr>
          <a:xfrm flipH="1">
            <a:off x="4893786" y="2999803"/>
            <a:ext cx="4500" cy="453525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dash"/>
          </a:ln>
          <a:effectLst/>
        </p:spPr>
      </p:cxnSp>
      <p:sp>
        <p:nvSpPr>
          <p:cNvPr id="128" name="正方形/長方形 127"/>
          <p:cNvSpPr/>
          <p:nvPr/>
        </p:nvSpPr>
        <p:spPr>
          <a:xfrm>
            <a:off x="1172998" y="2849948"/>
            <a:ext cx="3177160" cy="604639"/>
          </a:xfrm>
          <a:prstGeom prst="rect">
            <a:avLst/>
          </a:prstGeom>
          <a:pattFill prst="dkUpDiag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30" name="直線矢印コネクタ 129"/>
          <p:cNvCxnSpPr/>
          <p:nvPr/>
        </p:nvCxnSpPr>
        <p:spPr>
          <a:xfrm>
            <a:off x="438150" y="3453570"/>
            <a:ext cx="7343972" cy="0"/>
          </a:xfrm>
          <a:prstGeom prst="straightConnector1">
            <a:avLst/>
          </a:prstGeom>
          <a:noFill/>
          <a:ln w="9525" cap="flat" cmpd="sng" algn="ctr">
            <a:solidFill>
              <a:srgbClr val="52656B"/>
            </a:solidFill>
            <a:prstDash val="solid"/>
            <a:tailEnd type="arrow"/>
          </a:ln>
          <a:effectLst/>
        </p:spPr>
      </p:cxnSp>
      <p:sp>
        <p:nvSpPr>
          <p:cNvPr id="131" name="テキスト ボックス 130"/>
          <p:cNvSpPr txBox="1"/>
          <p:nvPr/>
        </p:nvSpPr>
        <p:spPr>
          <a:xfrm>
            <a:off x="7792422" y="3284984"/>
            <a:ext cx="248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i="1" dirty="0" smtClean="0">
                <a:solidFill>
                  <a:srgbClr val="52656B"/>
                </a:solidFill>
                <a:latin typeface="Arial"/>
              </a:rPr>
              <a:t>t</a:t>
            </a:r>
            <a:endParaRPr kumimoji="1" lang="ja-JP" altLang="en-US" i="1" dirty="0">
              <a:solidFill>
                <a:srgbClr val="52656B"/>
              </a:solidFill>
              <a:latin typeface="Arial"/>
            </a:endParaRPr>
          </a:p>
        </p:txBody>
      </p:sp>
      <p:cxnSp>
        <p:nvCxnSpPr>
          <p:cNvPr id="132" name="直線矢印コネクタ 131"/>
          <p:cNvCxnSpPr/>
          <p:nvPr/>
        </p:nvCxnSpPr>
        <p:spPr>
          <a:xfrm>
            <a:off x="1179222" y="3236674"/>
            <a:ext cx="3266947" cy="0"/>
          </a:xfrm>
          <a:prstGeom prst="straightConnector1">
            <a:avLst/>
          </a:prstGeom>
          <a:noFill/>
          <a:ln w="9525" cap="flat" cmpd="sng" algn="ctr">
            <a:solidFill>
              <a:srgbClr val="CC0033">
                <a:shade val="95000"/>
                <a:satMod val="105000"/>
              </a:srgbClr>
            </a:solidFill>
            <a:prstDash val="solid"/>
            <a:headEnd type="triangle" w="med" len="med"/>
            <a:tailEnd type="triangle" w="med" len="med"/>
          </a:ln>
          <a:effectLst/>
        </p:spPr>
      </p:cxnSp>
      <p:sp>
        <p:nvSpPr>
          <p:cNvPr id="133" name="テキスト ボックス 132"/>
          <p:cNvSpPr txBox="1"/>
          <p:nvPr/>
        </p:nvSpPr>
        <p:spPr>
          <a:xfrm>
            <a:off x="1069931" y="2556453"/>
            <a:ext cx="811688" cy="2696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33"/>
                </a:solidFill>
                <a:effectLst/>
                <a:uLnTx/>
                <a:uFillTx/>
                <a:latin typeface="Arial"/>
              </a:rPr>
              <a:t>Sensing</a:t>
            </a:r>
          </a:p>
        </p:txBody>
      </p:sp>
      <p:sp>
        <p:nvSpPr>
          <p:cNvPr id="134" name="テキスト ボックス 133"/>
          <p:cNvSpPr txBox="1"/>
          <p:nvPr/>
        </p:nvSpPr>
        <p:spPr>
          <a:xfrm>
            <a:off x="4281266" y="3473637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kumimoji="1" sz="1400"/>
            </a:lvl1pPr>
          </a:lstStyle>
          <a:p>
            <a:r>
              <a:rPr lang="en-US" altLang="ja-JP" sz="1800" dirty="0"/>
              <a:t>n</a:t>
            </a:r>
            <a:endParaRPr lang="ja-JP" altLang="en-US" sz="1800" dirty="0"/>
          </a:p>
        </p:txBody>
      </p:sp>
      <p:cxnSp>
        <p:nvCxnSpPr>
          <p:cNvPr id="135" name="直線コネクタ 134"/>
          <p:cNvCxnSpPr/>
          <p:nvPr/>
        </p:nvCxnSpPr>
        <p:spPr>
          <a:xfrm flipH="1">
            <a:off x="4426809" y="2999803"/>
            <a:ext cx="4500" cy="453525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dash"/>
          </a:ln>
          <a:effectLst/>
        </p:spPr>
      </p:cxnSp>
      <p:sp>
        <p:nvSpPr>
          <p:cNvPr id="136" name="正方形/長方形 135"/>
          <p:cNvSpPr/>
          <p:nvPr/>
        </p:nvSpPr>
        <p:spPr>
          <a:xfrm>
            <a:off x="5148064" y="3102540"/>
            <a:ext cx="72008" cy="268268"/>
          </a:xfrm>
          <a:prstGeom prst="rect">
            <a:avLst/>
          </a:prstGeom>
          <a:solidFill>
            <a:srgbClr val="FFFFFF"/>
          </a:solidFill>
          <a:ln w="3175" cap="flat" cmpd="sng" algn="ctr">
            <a:solidFill>
              <a:srgbClr val="CC003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138" name="正方形/長方形 137"/>
          <p:cNvSpPr/>
          <p:nvPr/>
        </p:nvSpPr>
        <p:spPr>
          <a:xfrm>
            <a:off x="4860032" y="2992755"/>
            <a:ext cx="72008" cy="58384"/>
          </a:xfrm>
          <a:prstGeom prst="rect">
            <a:avLst/>
          </a:prstGeom>
          <a:solidFill>
            <a:srgbClr val="FFFFFF"/>
          </a:solidFill>
          <a:ln w="3175" cap="flat" cmpd="sng" algn="ctr">
            <a:solidFill>
              <a:srgbClr val="CC003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140" name="テキスト ボックス 139"/>
          <p:cNvSpPr txBox="1"/>
          <p:nvPr/>
        </p:nvSpPr>
        <p:spPr>
          <a:xfrm>
            <a:off x="935405" y="3473637"/>
            <a:ext cx="487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 smtClean="0"/>
              <a:t>n-a</a:t>
            </a:r>
            <a:endParaRPr kumimoji="1" lang="ja-JP" altLang="en-US" dirty="0"/>
          </a:p>
        </p:txBody>
      </p:sp>
      <p:sp>
        <p:nvSpPr>
          <p:cNvPr id="141" name="テキスト ボックス 140"/>
          <p:cNvSpPr txBox="1"/>
          <p:nvPr/>
        </p:nvSpPr>
        <p:spPr>
          <a:xfrm>
            <a:off x="3851920" y="3492687"/>
            <a:ext cx="4988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 smtClean="0"/>
              <a:t>n-b</a:t>
            </a:r>
            <a:endParaRPr kumimoji="1" lang="ja-JP" altLang="en-US" dirty="0"/>
          </a:p>
        </p:txBody>
      </p:sp>
      <p:sp>
        <p:nvSpPr>
          <p:cNvPr id="142" name="テキスト ボックス 141"/>
          <p:cNvSpPr txBox="1"/>
          <p:nvPr/>
        </p:nvSpPr>
        <p:spPr>
          <a:xfrm>
            <a:off x="4626572" y="3473637"/>
            <a:ext cx="519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 err="1" smtClean="0"/>
              <a:t>n+c</a:t>
            </a:r>
            <a:endParaRPr kumimoji="1" lang="ja-JP" altLang="en-US" dirty="0"/>
          </a:p>
        </p:txBody>
      </p:sp>
      <p:sp>
        <p:nvSpPr>
          <p:cNvPr id="143" name="テキスト ボックス 142"/>
          <p:cNvSpPr txBox="1"/>
          <p:nvPr/>
        </p:nvSpPr>
        <p:spPr>
          <a:xfrm>
            <a:off x="5036372" y="3473637"/>
            <a:ext cx="5437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 err="1" smtClean="0"/>
              <a:t>n+d</a:t>
            </a:r>
            <a:endParaRPr kumimoji="1" lang="ja-JP" altLang="en-US" dirty="0"/>
          </a:p>
        </p:txBody>
      </p:sp>
      <p:sp>
        <p:nvSpPr>
          <p:cNvPr id="146" name="テキスト ボックス 145"/>
          <p:cNvSpPr txBox="1"/>
          <p:nvPr/>
        </p:nvSpPr>
        <p:spPr>
          <a:xfrm>
            <a:off x="4610044" y="2888508"/>
            <a:ext cx="22031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1" lang="en-US" altLang="ja-JP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SA</a:t>
            </a:r>
            <a:endParaRPr kumimoji="1" lang="ja-JP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7" name="テキスト ボックス 146"/>
          <p:cNvSpPr txBox="1"/>
          <p:nvPr/>
        </p:nvSpPr>
        <p:spPr>
          <a:xfrm>
            <a:off x="5276034" y="2945582"/>
            <a:ext cx="33162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1" lang="en-US" altLang="ja-JP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data</a:t>
            </a:r>
            <a:endParaRPr kumimoji="1" lang="ja-JP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48" name="直線コネクタ 147"/>
          <p:cNvCxnSpPr/>
          <p:nvPr/>
        </p:nvCxnSpPr>
        <p:spPr>
          <a:xfrm flipH="1">
            <a:off x="6446644" y="2999803"/>
            <a:ext cx="4500" cy="453525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dash"/>
          </a:ln>
          <a:effectLst/>
        </p:spPr>
      </p:cxnSp>
      <p:cxnSp>
        <p:nvCxnSpPr>
          <p:cNvPr id="149" name="直線コネクタ 148"/>
          <p:cNvCxnSpPr/>
          <p:nvPr/>
        </p:nvCxnSpPr>
        <p:spPr>
          <a:xfrm flipH="1">
            <a:off x="6156176" y="2999803"/>
            <a:ext cx="4500" cy="453525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dash"/>
          </a:ln>
          <a:effectLst/>
        </p:spPr>
      </p:cxnSp>
      <p:sp>
        <p:nvSpPr>
          <p:cNvPr id="150" name="正方形/長方形 149"/>
          <p:cNvSpPr/>
          <p:nvPr/>
        </p:nvSpPr>
        <p:spPr>
          <a:xfrm>
            <a:off x="6410454" y="3102540"/>
            <a:ext cx="72008" cy="268268"/>
          </a:xfrm>
          <a:prstGeom prst="rect">
            <a:avLst/>
          </a:prstGeom>
          <a:solidFill>
            <a:srgbClr val="FFFFFF"/>
          </a:solidFill>
          <a:ln w="3175" cap="flat" cmpd="sng" algn="ctr">
            <a:solidFill>
              <a:srgbClr val="CC003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151" name="正方形/長方形 150"/>
          <p:cNvSpPr/>
          <p:nvPr/>
        </p:nvSpPr>
        <p:spPr>
          <a:xfrm>
            <a:off x="6122422" y="2992755"/>
            <a:ext cx="72008" cy="58384"/>
          </a:xfrm>
          <a:prstGeom prst="rect">
            <a:avLst/>
          </a:prstGeom>
          <a:solidFill>
            <a:srgbClr val="FFFFFF"/>
          </a:solidFill>
          <a:ln w="3175" cap="flat" cmpd="sng" algn="ctr">
            <a:solidFill>
              <a:srgbClr val="CC003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152" name="テキスト ボックス 151"/>
          <p:cNvSpPr txBox="1"/>
          <p:nvPr/>
        </p:nvSpPr>
        <p:spPr>
          <a:xfrm>
            <a:off x="5872434" y="2888508"/>
            <a:ext cx="22031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1" lang="en-US" altLang="ja-JP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SA</a:t>
            </a:r>
            <a:endParaRPr kumimoji="1" lang="ja-JP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3" name="テキスト ボックス 152"/>
          <p:cNvSpPr txBox="1"/>
          <p:nvPr/>
        </p:nvSpPr>
        <p:spPr>
          <a:xfrm>
            <a:off x="6538424" y="2945582"/>
            <a:ext cx="33162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1" lang="en-US" altLang="ja-JP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data</a:t>
            </a:r>
            <a:endParaRPr kumimoji="1" lang="ja-JP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54" name="曲線コネクタ 153"/>
          <p:cNvCxnSpPr>
            <a:stCxn id="151" idx="3"/>
            <a:endCxn id="150" idx="0"/>
          </p:cNvCxnSpPr>
          <p:nvPr/>
        </p:nvCxnSpPr>
        <p:spPr>
          <a:xfrm>
            <a:off x="6194430" y="3021947"/>
            <a:ext cx="252028" cy="80593"/>
          </a:xfrm>
          <a:prstGeom prst="curvedConnector2">
            <a:avLst/>
          </a:prstGeom>
          <a:noFill/>
          <a:ln w="9525" cap="flat" cmpd="sng" algn="ctr">
            <a:solidFill>
              <a:srgbClr val="CC0033"/>
            </a:solidFill>
            <a:prstDash val="dash"/>
            <a:tailEnd type="triangle"/>
          </a:ln>
          <a:effectLst/>
        </p:spPr>
      </p:cxnSp>
      <p:cxnSp>
        <p:nvCxnSpPr>
          <p:cNvPr id="155" name="曲線コネクタ 154"/>
          <p:cNvCxnSpPr>
            <a:stCxn id="138" idx="3"/>
            <a:endCxn id="136" idx="0"/>
          </p:cNvCxnSpPr>
          <p:nvPr/>
        </p:nvCxnSpPr>
        <p:spPr>
          <a:xfrm>
            <a:off x="4932040" y="3021947"/>
            <a:ext cx="252028" cy="80593"/>
          </a:xfrm>
          <a:prstGeom prst="curvedConnector2">
            <a:avLst/>
          </a:prstGeom>
          <a:noFill/>
          <a:ln w="9525" cap="flat" cmpd="sng" algn="ctr">
            <a:solidFill>
              <a:srgbClr val="CC0033"/>
            </a:solidFill>
            <a:prstDash val="dash"/>
            <a:tailEnd type="triangle"/>
          </a:ln>
          <a:effectLst/>
        </p:spPr>
      </p:cxnSp>
      <p:cxnSp>
        <p:nvCxnSpPr>
          <p:cNvPr id="156" name="曲線コネクタ 155"/>
          <p:cNvCxnSpPr>
            <a:stCxn id="138" idx="0"/>
            <a:endCxn id="150" idx="0"/>
          </p:cNvCxnSpPr>
          <p:nvPr/>
        </p:nvCxnSpPr>
        <p:spPr>
          <a:xfrm rot="16200000" flipH="1">
            <a:off x="5616354" y="2272436"/>
            <a:ext cx="109785" cy="1550422"/>
          </a:xfrm>
          <a:prstGeom prst="curvedConnector3">
            <a:avLst>
              <a:gd name="adj1" fmla="val -208225"/>
            </a:avLst>
          </a:prstGeom>
          <a:noFill/>
          <a:ln w="9525" cap="flat" cmpd="sng" algn="ctr">
            <a:solidFill>
              <a:schemeClr val="accent5"/>
            </a:solidFill>
            <a:prstDash val="dash"/>
            <a:tailEnd type="triangle"/>
          </a:ln>
          <a:effectLst/>
        </p:spPr>
      </p:cxnSp>
      <p:sp>
        <p:nvSpPr>
          <p:cNvPr id="157" name="テキスト ボックス 156"/>
          <p:cNvSpPr txBox="1"/>
          <p:nvPr/>
        </p:nvSpPr>
        <p:spPr>
          <a:xfrm>
            <a:off x="5298371" y="2476300"/>
            <a:ext cx="2021956" cy="269680"/>
          </a:xfrm>
          <a:prstGeom prst="rect">
            <a:avLst/>
          </a:prstGeom>
          <a:solidFill>
            <a:srgbClr val="FFFFFF"/>
          </a:solidFill>
        </p:spPr>
        <p:txBody>
          <a:bodyPr wrap="none" lIns="36000" tIns="36000" rIns="36000" bIns="36000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1" sz="1400" b="0" i="0" u="none" strike="noStrike" kern="0" cap="none" spc="0" normalizeH="0" baseline="0">
                <a:ln>
                  <a:noFill/>
                </a:ln>
                <a:solidFill>
                  <a:srgbClr val="CC0033"/>
                </a:solidFill>
                <a:effectLst/>
                <a:uLnTx/>
                <a:uFillTx/>
                <a:latin typeface="Arial"/>
              </a:defRPr>
            </a:lvl1pPr>
          </a:lstStyle>
          <a:p>
            <a:r>
              <a:rPr lang="en-US" altLang="ja-JP" sz="1600" dirty="0">
                <a:solidFill>
                  <a:schemeClr val="accent5"/>
                </a:solidFill>
              </a:rPr>
              <a:t>Next TB transmission</a:t>
            </a:r>
          </a:p>
        </p:txBody>
      </p:sp>
      <p:sp>
        <p:nvSpPr>
          <p:cNvPr id="158" name="テキスト ボックス 157"/>
          <p:cNvSpPr txBox="1"/>
          <p:nvPr/>
        </p:nvSpPr>
        <p:spPr>
          <a:xfrm>
            <a:off x="6177795" y="3473637"/>
            <a:ext cx="537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 err="1" smtClean="0"/>
              <a:t>n+e</a:t>
            </a:r>
            <a:endParaRPr kumimoji="1" lang="ja-JP" altLang="en-US" dirty="0"/>
          </a:p>
        </p:txBody>
      </p:sp>
      <p:sp>
        <p:nvSpPr>
          <p:cNvPr id="77" name="テキスト ボックス 76"/>
          <p:cNvSpPr txBox="1"/>
          <p:nvPr/>
        </p:nvSpPr>
        <p:spPr>
          <a:xfrm>
            <a:off x="5486433" y="3473637"/>
            <a:ext cx="660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 err="1" smtClean="0"/>
              <a:t>n+Ns</a:t>
            </a:r>
            <a:endParaRPr kumimoji="1" lang="ja-JP" altLang="en-US" dirty="0"/>
          </a:p>
        </p:txBody>
      </p:sp>
      <p:sp>
        <p:nvSpPr>
          <p:cNvPr id="9" name="正方形/長方形 8"/>
          <p:cNvSpPr/>
          <p:nvPr/>
        </p:nvSpPr>
        <p:spPr>
          <a:xfrm>
            <a:off x="2037257" y="3087312"/>
            <a:ext cx="1550672" cy="269680"/>
          </a:xfrm>
          <a:prstGeom prst="rect">
            <a:avLst/>
          </a:prstGeom>
          <a:solidFill>
            <a:srgbClr val="FFFFFF"/>
          </a:solidFill>
        </p:spPr>
        <p:txBody>
          <a:bodyPr wrap="none" lIns="36000" tIns="36000" rIns="36000" bIns="36000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ja-JP" sz="1600" kern="0" dirty="0">
                <a:solidFill>
                  <a:srgbClr val="CC0033"/>
                </a:solidFill>
                <a:latin typeface="Arial"/>
              </a:rPr>
              <a:t>Sensing window</a:t>
            </a:r>
          </a:p>
        </p:txBody>
      </p:sp>
      <p:sp>
        <p:nvSpPr>
          <p:cNvPr id="82" name="テキスト ボックス 81"/>
          <p:cNvSpPr txBox="1"/>
          <p:nvPr/>
        </p:nvSpPr>
        <p:spPr>
          <a:xfrm>
            <a:off x="4357890" y="2585487"/>
            <a:ext cx="914280" cy="269680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33"/>
                </a:solidFill>
                <a:effectLst/>
                <a:uLnTx/>
                <a:uFillTx/>
                <a:latin typeface="Arial"/>
              </a:rPr>
              <a:t>Selection</a:t>
            </a:r>
          </a:p>
        </p:txBody>
      </p:sp>
    </p:spTree>
    <p:extLst>
      <p:ext uri="{BB962C8B-B14F-4D97-AF65-F5344CB8AC3E}">
        <p14:creationId xmlns:p14="http://schemas.microsoft.com/office/powerpoint/2010/main" val="64736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7713</TotalTime>
  <Words>325</Words>
  <Application>Microsoft Office PowerPoint</Application>
  <PresentationFormat>画面に合わせる (4:3)</PresentationFormat>
  <Paragraphs>58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Theme</vt:lpstr>
      <vt:lpstr>Way forward on timeline for sensing based UE autonomous resource selection</vt:lpstr>
      <vt:lpstr>Background</vt:lpstr>
      <vt:lpstr>Proposal</vt:lpstr>
      <vt:lpstr>Example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</dc:title>
  <dc:creator>zhaoq</dc:creator>
  <cp:lastModifiedBy>NTT DOCOMO</cp:lastModifiedBy>
  <cp:revision>324</cp:revision>
  <dcterms:created xsi:type="dcterms:W3CDTF">2014-08-07T02:43:23Z</dcterms:created>
  <dcterms:modified xsi:type="dcterms:W3CDTF">2016-05-25T00:57:36Z</dcterms:modified>
</cp:coreProperties>
</file>