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5" r:id="rId4"/>
    <p:sldId id="281" r:id="rId5"/>
    <p:sldId id="279" r:id="rId6"/>
    <p:sldId id="280" r:id="rId7"/>
    <p:sldId id="28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746" autoAdjust="0"/>
  </p:normalViewPr>
  <p:slideViewPr>
    <p:cSldViewPr>
      <p:cViewPr>
        <p:scale>
          <a:sx n="75" d="100"/>
          <a:sy n="75" d="100"/>
        </p:scale>
        <p:origin x="-1236" y="642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remaining issues on multiple access evaluation assumption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[…]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154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R1-165691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23rd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In RAN1#84bis, evaluation method, metrics, scenarios, and preliminary LLS evaluation assumptions were agreed.</a:t>
            </a:r>
          </a:p>
          <a:p>
            <a:r>
              <a:rPr lang="en-US" altLang="zh-CN" dirty="0" smtClean="0"/>
              <a:t>Email discussions [84b-11] LLS assumptions for multiple access for NR and [84b-12] SLS assumptions for multiple access for NR were conducted, and further agreements on some LLS parameters were achieved. </a:t>
            </a:r>
          </a:p>
          <a:p>
            <a:r>
              <a:rPr lang="en-US" altLang="zh-CN" dirty="0" smtClean="0"/>
              <a:t>Remaining issues on LLS and SLS parameters needs to be addressed in RAN1#85:</a:t>
            </a:r>
          </a:p>
          <a:p>
            <a:pPr lvl="1"/>
            <a:r>
              <a:rPr lang="en-US" altLang="zh-CN" dirty="0" smtClean="0"/>
              <a:t>Further discussion on key parameters for LLS, e.g., target spectral efficiency per user and total allocated bandwidth.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SLS detailed parameters for identified scenarios and other SLS related issues.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(LLS parameters)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39552" y="3221293"/>
          <a:ext cx="8136904" cy="2028339"/>
        </p:xfrm>
        <a:graphic>
          <a:graphicData uri="http://schemas.openxmlformats.org/drawingml/2006/table">
            <a:tbl>
              <a:tblPr/>
              <a:tblGrid>
                <a:gridCol w="2312532"/>
                <a:gridCol w="5824372"/>
              </a:tblGrid>
              <a:tr h="16037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Parameters</a:t>
                      </a:r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Values or assumptions</a:t>
                      </a:r>
                      <a:r>
                        <a:rPr lang="en-GB" sz="1200" kern="1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075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Total allocated bandwidth for transmission 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Companies need to report this value.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Following values could be start point: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1RB (0.18MHz),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4RB </a:t>
                      </a: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(0.72MHz), </a:t>
                      </a: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6RB (1.08MHz), 12RB </a:t>
                      </a: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(2.16MHz</a:t>
                      </a: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Other values are not precluded.               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3654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Suggested target spectral efficiency 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Definition: 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required transmission bits </a:t>
                      </a: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per user / total number of resource elements shared for data transmission 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Companies need to report the values of “required transmission bits per user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”.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Following values could be start point: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For 4RB case (without CRC): 120 bits, 192 bits, 264 bits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For 12RB case (without CRC): 408 bits, 624 bits, 840 bits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Other values are not precluded.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MCS can be selected by company to meet the target spectral efficiency.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34028" y="2852448"/>
            <a:ext cx="367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Table 1: Additional parameters for UL</a:t>
            </a:r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39552" y="5733256"/>
          <a:ext cx="8136904" cy="927300"/>
        </p:xfrm>
        <a:graphic>
          <a:graphicData uri="http://schemas.openxmlformats.org/drawingml/2006/table">
            <a:tbl>
              <a:tblPr/>
              <a:tblGrid>
                <a:gridCol w="2242376"/>
                <a:gridCol w="5894528"/>
              </a:tblGrid>
              <a:tr h="9933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Parameters</a:t>
                      </a:r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6442" marR="46442" marT="64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Values or assumptions</a:t>
                      </a:r>
                      <a:r>
                        <a:rPr lang="en-GB" sz="1200" kern="1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6442" marR="46442" marT="64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990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Total allocated bandwidth for transmission 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442" marR="46442" marT="64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Companies need to report this value. 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Following values could be start point</a:t>
                      </a: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: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4RB (0.72MHz), 12RB (2.16MHz) </a:t>
                      </a: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, 24RB (~5MHz)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Other values are not precluded.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6442" marR="46442" marT="64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34028" y="5372728"/>
            <a:ext cx="367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Table 2: Additional parameters for DL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7544" y="1491983"/>
            <a:ext cx="82089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PHY abstraction from LLS should be provided for calibration purpose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Further LLS evaluation with more aligned parameters are needed for calibration of PHY abstraction</a:t>
            </a:r>
          </a:p>
          <a:p>
            <a:pPr marL="800100" lvl="2" indent="-342900">
              <a:buFont typeface="Calibri" pitchFamily="34" charset="0"/>
              <a:buChar char="−"/>
            </a:pPr>
            <a:r>
              <a:rPr lang="en-US" altLang="zh-CN" dirty="0" smtClean="0"/>
              <a:t>The remaining parameters such as bandwidth and target SE should be chosen to reflect the typical values in SLS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sz="3600" dirty="0" smtClean="0"/>
              <a:t>(SLS parameters)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686800" cy="452596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SLS parameters for </a:t>
            </a:r>
            <a:r>
              <a:rPr lang="en-US" altLang="zh-CN" sz="2000" dirty="0" err="1" smtClean="0"/>
              <a:t>mMTC</a:t>
            </a:r>
            <a:r>
              <a:rPr lang="en-US" altLang="zh-CN" sz="2000" dirty="0" smtClean="0"/>
              <a:t> scenario – urban coverage for massive connection</a:t>
            </a:r>
          </a:p>
          <a:p>
            <a:endParaRPr lang="en-US" altLang="zh-CN" sz="2000" dirty="0" smtClean="0"/>
          </a:p>
          <a:p>
            <a:pPr lvl="1"/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11560" y="1412776"/>
          <a:ext cx="8136904" cy="5303520"/>
        </p:xfrm>
        <a:graphic>
          <a:graphicData uri="http://schemas.openxmlformats.org/drawingml/2006/table">
            <a:tbl>
              <a:tblPr/>
              <a:tblGrid>
                <a:gridCol w="2120477"/>
                <a:gridCol w="6016427"/>
              </a:tblGrid>
              <a:tr h="1223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Arial Unicode MS"/>
                        </a:rPr>
                        <a:t>Attributes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>
                          <a:latin typeface="Arial"/>
                          <a:ea typeface="Arial Unicode MS"/>
                        </a:rPr>
                        <a:t>Values or assumptions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2447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Layout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Single layer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 - Macro layer: Hex. Grid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Inter-BS distance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1732m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Carrier frequency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700MHz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842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Aggregated bandwidth</a:t>
                      </a:r>
                      <a:endParaRPr lang="zh-CN" sz="105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Up to 2MHz (UL+DL)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842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Simulation bandwidth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Companies report simulation bandwidth used in evaluation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7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Channel model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3D </a:t>
                      </a:r>
                      <a:r>
                        <a:rPr lang="en-GB" sz="1050" dirty="0" err="1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UMa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Take 5GCM output into account if applicable.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7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Tx power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BS: 49dBm / 20MHz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UE: Max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23dBm</a:t>
                      </a: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configuration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/Rx: 2/4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ports (8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as optional)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pattern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Follow the </a:t>
                      </a:r>
                      <a:r>
                        <a:rPr lang="en-GB" sz="1050" dirty="0" err="1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modeling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of TR36.873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height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32m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tilt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Companies report tilt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72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element gain + connector loss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8 </a:t>
                      </a:r>
                      <a:r>
                        <a:rPr lang="en-GB" sz="1050" dirty="0" err="1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dBi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, with 3dB cable loss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receiver noise figure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5 dB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elements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1Tx,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2Rx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 Rx is not precluded</a:t>
                      </a:r>
                      <a:endParaRPr lang="zh-CN" sz="1050" kern="1200" dirty="0">
                        <a:solidFill>
                          <a:schemeClr val="tx1"/>
                        </a:solidFill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height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1.5m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gain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-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4dBi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receiver noise figure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9dB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799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Traffic model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Non-full buffer small packet. Consider future</a:t>
                      </a:r>
                      <a:r>
                        <a:rPr lang="en-GB" altLang="zh-CN" sz="1050" baseline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trend of </a:t>
                      </a:r>
                      <a:r>
                        <a:rPr lang="en-GB" altLang="zh-CN" sz="1050" baseline="0" dirty="0" err="1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mMTC</a:t>
                      </a:r>
                      <a:r>
                        <a:rPr lang="en-GB" altLang="zh-CN" sz="1050" baseline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traffic</a:t>
                      </a:r>
                      <a:endParaRPr lang="en-GB" altLang="zh-CN" sz="1050" dirty="0" smtClean="0">
                        <a:solidFill>
                          <a:schemeClr val="tx1"/>
                        </a:solidFill>
                        <a:latin typeface="Arial"/>
                        <a:ea typeface="Arial Unicode MS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Refer to 3GPP TR45.820; Lower inter-packet arrival time (IPA) compared to TR45.820</a:t>
                      </a:r>
                      <a:r>
                        <a:rPr lang="en-GB" altLang="zh-CN" sz="1050" baseline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</a:t>
                      </a:r>
                      <a:r>
                        <a:rPr lang="en-GB" altLang="zh-CN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needs to be considered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Examples</a:t>
                      </a:r>
                      <a:r>
                        <a:rPr lang="en-GB" altLang="zh-CN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: 1/5, 1/10, 1/20</a:t>
                      </a:r>
                      <a:r>
                        <a:rPr lang="en-GB" altLang="zh-CN" sz="1050" baseline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of IPA in TR45.820</a:t>
                      </a:r>
                      <a:endParaRPr lang="zh-CN" altLang="zh-CN" sz="1200" dirty="0">
                        <a:solidFill>
                          <a:schemeClr val="tx1"/>
                        </a:solidFill>
                        <a:latin typeface="Times New Roman"/>
                        <a:ea typeface="+mn-ea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70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distribution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20% of users are outdoor in cars (100km/h)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80% of users are indoor (3km/h)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Users dropped uniformly in entire cell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receiver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MMSE-IRC as baseline, Advanced receiver is not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precluded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BS receiver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Advanced receiver could be considered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3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UL power control</a:t>
                      </a:r>
                      <a:endParaRPr lang="zh-CN" sz="105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kern="12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Companies report power control scheme</a:t>
                      </a:r>
                      <a:endParaRPr lang="zh-CN" sz="1050" kern="1200" dirty="0">
                        <a:solidFill>
                          <a:schemeClr val="tx1"/>
                        </a:solidFill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1181" marR="611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sz="3600" dirty="0" smtClean="0"/>
              <a:t>(SLS parameters)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SLS parameters for </a:t>
            </a:r>
            <a:r>
              <a:rPr lang="en-US" altLang="zh-CN" sz="2000" dirty="0" err="1" smtClean="0"/>
              <a:t>eMBB</a:t>
            </a:r>
            <a:r>
              <a:rPr lang="en-US" altLang="zh-CN" sz="2000" dirty="0" smtClean="0"/>
              <a:t> scenario – Dense urban</a:t>
            </a:r>
          </a:p>
          <a:p>
            <a:endParaRPr lang="en-US" altLang="zh-CN" sz="2000" dirty="0" smtClean="0"/>
          </a:p>
          <a:p>
            <a:pPr lvl="1"/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11560" y="1459068"/>
          <a:ext cx="7920880" cy="4978640"/>
        </p:xfrm>
        <a:graphic>
          <a:graphicData uri="http://schemas.openxmlformats.org/drawingml/2006/table">
            <a:tbl>
              <a:tblPr/>
              <a:tblGrid>
                <a:gridCol w="2064181"/>
                <a:gridCol w="5856699"/>
              </a:tblGrid>
              <a:tr h="1596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Arial Unicode MS"/>
                        </a:rPr>
                        <a:t>Attributes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Arial Unicode MS"/>
                        </a:rPr>
                        <a:t>Values or assumptions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Layout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Single layer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 - Macro layer: Hex. Grid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Inter-BS distance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200m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Carrier frequency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Around 4 GHz 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Simulation bandwidth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20MHz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Channel model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3D </a:t>
                      </a:r>
                      <a:r>
                        <a:rPr lang="en-GB" sz="1000" dirty="0" err="1">
                          <a:latin typeface="Arial"/>
                          <a:ea typeface="Arial Unicode MS"/>
                          <a:cs typeface="Times New Roman"/>
                        </a:rPr>
                        <a:t>UMa</a:t>
                      </a: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 (Macro layer)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269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Tx power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BS</a:t>
                      </a:r>
                      <a:r>
                        <a:rPr lang="en-GB" sz="1000" dirty="0" smtClean="0">
                          <a:latin typeface="Arial"/>
                          <a:ea typeface="Arial Unicode MS"/>
                          <a:cs typeface="Times New Roman"/>
                        </a:rPr>
                        <a:t>: Macro </a:t>
                      </a: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layer: 44 </a:t>
                      </a:r>
                      <a:r>
                        <a:rPr lang="en-GB" sz="1000" dirty="0" err="1">
                          <a:latin typeface="Arial"/>
                          <a:ea typeface="Arial Unicode MS"/>
                          <a:cs typeface="Times New Roman"/>
                        </a:rPr>
                        <a:t>dBm</a:t>
                      </a: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 / 20MHz  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UE: </a:t>
                      </a:r>
                      <a:r>
                        <a:rPr lang="en-GB" sz="1000" dirty="0" smtClean="0">
                          <a:latin typeface="Arial"/>
                          <a:ea typeface="Arial Unicode MS"/>
                          <a:cs typeface="Times New Roman"/>
                        </a:rPr>
                        <a:t>Max 23dBm  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470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BS antenna configuration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2/4/8 </a:t>
                      </a:r>
                      <a:r>
                        <a:rPr lang="en-GB" sz="1000" dirty="0" err="1"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 /Rx </a:t>
                      </a:r>
                      <a:r>
                        <a:rPr lang="en-GB" sz="1000" dirty="0" smtClean="0">
                          <a:latin typeface="Arial"/>
                          <a:ea typeface="Arial Unicode MS"/>
                          <a:cs typeface="Times New Roman"/>
                        </a:rPr>
                        <a:t>ports </a:t>
                      </a:r>
                      <a:r>
                        <a:rPr lang="en-GB" sz="1000" dirty="0" smtClean="0">
                          <a:latin typeface="Arial"/>
                          <a:ea typeface="Arial Unicode MS"/>
                          <a:cs typeface="Times New Roman"/>
                        </a:rPr>
                        <a:t>as </a:t>
                      </a:r>
                      <a:r>
                        <a:rPr lang="en-GB" sz="1000" dirty="0" smtClean="0">
                          <a:latin typeface="Arial"/>
                          <a:ea typeface="Arial Unicode MS"/>
                          <a:cs typeface="Times New Roman"/>
                        </a:rPr>
                        <a:t>start point, 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larger number of antenna ports is not precluded and could be evaluated</a:t>
                      </a:r>
                      <a:endParaRPr lang="zh-CN" sz="105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BS antenna pattern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Follow the </a:t>
                      </a:r>
                      <a:r>
                        <a:rPr lang="en-GB" sz="1000" dirty="0" err="1">
                          <a:latin typeface="Arial"/>
                          <a:ea typeface="Arial Unicode MS"/>
                          <a:cs typeface="Times New Roman"/>
                        </a:rPr>
                        <a:t>modeling</a:t>
                      </a: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 of TR36.873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BS antenna height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25m for macro cells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BS antenna tilt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Companies report tilt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BS antenna element gain + connector loss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8 </a:t>
                      </a:r>
                      <a:r>
                        <a:rPr lang="en-GB" sz="1000" dirty="0" err="1">
                          <a:latin typeface="Arial"/>
                          <a:ea typeface="Arial Unicode MS"/>
                          <a:cs typeface="Times New Roman"/>
                        </a:rPr>
                        <a:t>dBi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BS receiver noise figure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5 dB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UE antenna elements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1 </a:t>
                      </a:r>
                      <a:r>
                        <a:rPr lang="en-GB" sz="1000" dirty="0" err="1"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 and 2 Rx as starting point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UE antenna height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Follow TR36.873 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UE antenna gain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Follow the </a:t>
                      </a:r>
                      <a:r>
                        <a:rPr lang="en-GB" sz="1000" dirty="0" err="1">
                          <a:latin typeface="Arial"/>
                          <a:ea typeface="Arial Unicode MS"/>
                          <a:cs typeface="Times New Roman"/>
                        </a:rPr>
                        <a:t>modeling</a:t>
                      </a: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 of TR36.873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UE receiver noise figure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9 dB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Traffic model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For TRP spectrum efficiency: full buffer 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For user experienced data rate: non-full buffer; FTP model 3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Traffic load (Resource utilization)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25%, 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50%</a:t>
                      </a:r>
                      <a:r>
                        <a:rPr lang="en-GB" sz="1000" baseline="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, 80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%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(other value is not precluded)</a:t>
                      </a:r>
                      <a:r>
                        <a:rPr lang="zh-CN" sz="10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，</a:t>
                      </a:r>
                      <a:endParaRPr lang="zh-CN" sz="105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Packet size: 0.5MB;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0.1MB;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 other values </a:t>
                      </a: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not precluded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UE distribution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Uniform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distribution,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10, 20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users </a:t>
                      </a: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per TRP, or more 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80% indoor (3km/h), 20% outdoor (30km/h)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UE receiver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Arial Unicode MS"/>
                          <a:cs typeface="Times New Roman"/>
                        </a:rPr>
                        <a:t>Advanced receiver can be considered</a:t>
                      </a:r>
                      <a:endParaRPr lang="zh-CN" sz="105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BS receiver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Arial Unicode MS"/>
                          <a:cs typeface="Times New Roman"/>
                        </a:rPr>
                        <a:t>Advanced receiver can be considered</a:t>
                      </a:r>
                      <a:endParaRPr lang="zh-CN" sz="105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Feedback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Realistic</a:t>
                      </a:r>
                      <a:endParaRPr lang="zh-CN" sz="105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Channel estimation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Realistic*</a:t>
                      </a:r>
                      <a:endParaRPr lang="zh-CN" sz="105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20502" y="6453336"/>
            <a:ext cx="35775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*NOTE: ideal channel estimation results for calibration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sz="3600" dirty="0" smtClean="0"/>
              <a:t>(SLS parameters)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SLS parameters for </a:t>
            </a:r>
            <a:r>
              <a:rPr lang="en-US" altLang="zh-CN" sz="2000" dirty="0" err="1" smtClean="0"/>
              <a:t>eMBB</a:t>
            </a:r>
            <a:r>
              <a:rPr lang="en-US" altLang="zh-CN" sz="2000" dirty="0" smtClean="0"/>
              <a:t> scenario – Rural</a:t>
            </a:r>
          </a:p>
          <a:p>
            <a:endParaRPr lang="en-US" altLang="zh-CN" sz="2000" dirty="0" smtClean="0"/>
          </a:p>
          <a:p>
            <a:pPr lvl="1"/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67544" y="1340768"/>
          <a:ext cx="8136904" cy="5181565"/>
        </p:xfrm>
        <a:graphic>
          <a:graphicData uri="http://schemas.openxmlformats.org/drawingml/2006/table">
            <a:tbl>
              <a:tblPr/>
              <a:tblGrid>
                <a:gridCol w="2120477"/>
                <a:gridCol w="6016427"/>
              </a:tblGrid>
              <a:tr h="167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Arial Unicode MS"/>
                        </a:rPr>
                        <a:t>Attributes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Arial Unicode MS"/>
                        </a:rPr>
                        <a:t>Values or assumptions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Layout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Single layer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 - Macro layer: Hex. Grid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Inter-BS distance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1732m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Carrier frequency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700 MHz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Simulation bandwidth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20MHz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Channel model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RMa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Tx power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BS: 49dBm / 20MHz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: Max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23dBm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28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configuration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2/4/8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/Rx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ports 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as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start point, </a:t>
                      </a:r>
                      <a:r>
                        <a:rPr lang="en-US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larger number of antenna ports is not precluded and could be evaluated</a:t>
                      </a:r>
                      <a:endParaRPr lang="zh-CN" sz="12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pattern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Follow the modeling of TR36.873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tilt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Companies report tilt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height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35 m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element gain + connector loss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8 dBi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receiver noise figure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5 dB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elements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1 Tx and 2 Rx as starting point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height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1.5m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gain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Follow the modeling of TR36.873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receiver noise figure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9 dB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Traffic model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For TRP spectrum efficiency: full buffer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For user experienced data rate: non-full buffer; FTP model 3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Traffic load (Resource utilization)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25%, </a:t>
                      </a:r>
                      <a:r>
                        <a:rPr lang="en-GB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50%, 80</a:t>
                      </a:r>
                      <a:r>
                        <a:rPr lang="en-GB" sz="1050" dirty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%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(other value is not precluded)</a:t>
                      </a:r>
                      <a:r>
                        <a:rPr lang="zh-CN" sz="1050" dirty="0">
                          <a:latin typeface="Arial"/>
                          <a:ea typeface="Arial Unicode MS"/>
                          <a:cs typeface="Times New Roman"/>
                        </a:rPr>
                        <a:t>，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Packet size: 0.5MB; </a:t>
                      </a:r>
                      <a:r>
                        <a:rPr lang="en-GB" sz="1050" dirty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0.1MB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; other values not precluded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distribution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Uniform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distribution,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10, 20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users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per TRP, or more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50% outdoor vehicles (120km/h) and 50% indoor (3km/h)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receiver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Advanced receiver can be considered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receiver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Advanced receiver can be considered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Feedback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Realistic</a:t>
                      </a:r>
                      <a:endParaRPr lang="zh-CN" sz="105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Channel estimation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Realistic*</a:t>
                      </a:r>
                      <a:endParaRPr lang="zh-CN" sz="105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5536" y="6525344"/>
            <a:ext cx="35775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*NOTE: ideal channel estimation results for calibration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sz="3600" dirty="0" smtClean="0"/>
              <a:t>(Baseline)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The comparison baseline could be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 smtClean="0"/>
              <a:t>Baseline 1: LTE RACH and grant-based orthogonal MA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 smtClean="0"/>
              <a:t>Baseline 2: LTE OFDMA with contention based  transmission</a:t>
            </a:r>
          </a:p>
          <a:p>
            <a:endParaRPr lang="en-US" altLang="zh-CN" sz="2000" dirty="0" smtClean="0"/>
          </a:p>
          <a:p>
            <a:pPr lvl="1"/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</TotalTime>
  <Words>1140</Words>
  <Application>Microsoft Office PowerPoint</Application>
  <PresentationFormat>全屏显示(4:3)</PresentationFormat>
  <Paragraphs>223</Paragraphs>
  <Slides>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Way forward on remaining issues on multiple access evaluation assumption</vt:lpstr>
      <vt:lpstr>Background</vt:lpstr>
      <vt:lpstr>Proposal (LLS parameters)</vt:lpstr>
      <vt:lpstr>Proposal (SLS parameters)</vt:lpstr>
      <vt:lpstr>Proposal (SLS parameters)</vt:lpstr>
      <vt:lpstr>Proposal (SLS parameters)</vt:lpstr>
      <vt:lpstr>Proposal (Baseline)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wuyong</cp:lastModifiedBy>
  <cp:revision>392</cp:revision>
  <dcterms:created xsi:type="dcterms:W3CDTF">2015-02-09T15:32:33Z</dcterms:created>
  <dcterms:modified xsi:type="dcterms:W3CDTF">2016-05-25T02:13:58Z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(3)K1twgcHMrNZ7fPC7DPr+ADj9AL5TGrGZzEX57bVye66QZsRoFHkcSTJ8QQqMq4JzBOBrPywt
s9CHIkMHuJ30TQ97K+kF7R5FtKtnrF6Jyuz/OwbfYyNfqJe3P9HFOUP2+IhmcVBkny4WlVx/
IOMb+7OfrCDwS0j+11oLku+2zcoUFpxEZP3c7cBgZPDMSLNha1gIiSvNosknx5/vfkghmlx8
UUKvwF6QaQN+DeiY5R</vt:lpwstr>
  </property>
  <property fmtid="{D5CDD505-2E9C-101B-9397-08002B2CF9AE}" pid="6" name="_2015_ms_pID_7253431">
    <vt:lpwstr>LK/PwVuTcRNUsL9Tm4kPibB5gAa/wE85V1tnbpgkPa875ZmKPlJcfX
ia/1Efpt2UkWx6mfvRAzb0aj5sFdpqhq2Y+4JToR8b2CzBWII3srB1PkegUEHWkhZ4ulkVTc
kt7iUlXzrw+QPpV0CenB2i+M5nuzzWK/L0p8TgYC4L24B+lEbDk0b1An605JmnS6Nx7Ba5oQ
jRcm+YOmbsfMdFFKn+BfzfxWh8EpsilV0Z/E</vt:lpwstr>
  </property>
  <property fmtid="{D5CDD505-2E9C-101B-9397-08002B2CF9AE}" pid="7" name="_2015_ms_pID_7253432">
    <vt:lpwstr>0pXONmMUsdawFTp4CC/7pJaZ2JX/wV9SExZe
h6NJesvn2yGz2AtvR9Ns+kw90b1IHEJdCCFKhAba0Ur7CPiIHjU=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1464128912</vt:lpwstr>
  </property>
</Properties>
</file>