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390" autoAdjust="0"/>
  </p:normalViewPr>
  <p:slideViewPr>
    <p:cSldViewPr snapToGrid="0">
      <p:cViewPr>
        <p:scale>
          <a:sx n="75" d="100"/>
          <a:sy n="75" d="100"/>
        </p:scale>
        <p:origin x="-1746" y="-18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42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58505-42B9-4DDC-B00F-77664CA042C2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7F1AC-6E90-4983-BAB9-62D5E9DECC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08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i="0" strike="noStrike" baseline="0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861CB2-B6FC-437D-814C-7CFA51719FD4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08451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353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111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2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594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635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029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78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670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33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067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23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B62C2-CC25-4238-94DD-21FFD51DEBB3}" type="datetimeFigureOut">
              <a:rPr lang="en-US" smtClean="0"/>
              <a:pPr/>
              <a:t>5/24/2016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5B0A-1168-4532-9F09-7097538C6C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83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62465" y="1122363"/>
            <a:ext cx="8419070" cy="2387600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+mn-lt"/>
              </a:rPr>
              <a:t>Way Forward on </a:t>
            </a:r>
            <a:r>
              <a:rPr lang="en-US" sz="3600" dirty="0" smtClean="0">
                <a:latin typeface="+mn-lt"/>
              </a:rPr>
              <a:t>LDPC Coding Schemes </a:t>
            </a:r>
            <a:br>
              <a:rPr lang="en-US" sz="3600" dirty="0" smtClean="0">
                <a:latin typeface="+mn-lt"/>
              </a:rPr>
            </a:br>
            <a:r>
              <a:rPr lang="en-US" sz="3600" dirty="0" smtClean="0">
                <a:latin typeface="+mn-lt"/>
              </a:rPr>
              <a:t>for NR</a:t>
            </a:r>
            <a:endParaRPr lang="en-US" sz="3600" dirty="0">
              <a:latin typeface="+mn-lt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17838" y="4318730"/>
            <a:ext cx="7908324" cy="1655762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ZTE, ZTE Microelectronics, Nokia, Qualcomm,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Intel, Samsung  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110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0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000" dirty="0" smtClean="0"/>
              <a:t>Nanjing, China, 23</a:t>
            </a:r>
            <a:r>
              <a:rPr lang="en-US" altLang="zh-CN" sz="2000" baseline="30000" dirty="0" smtClean="0"/>
              <a:t>rd</a:t>
            </a:r>
            <a:r>
              <a:rPr lang="en-US" altLang="zh-CN" sz="2000" dirty="0" smtClean="0"/>
              <a:t> – 27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2016</a:t>
            </a:r>
            <a:endParaRPr lang="zh-CN" altLang="zh-CN" sz="2000" dirty="0" smtClean="0"/>
          </a:p>
          <a:p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7</a:t>
            </a:r>
            <a:r>
              <a:rPr lang="en-US" altLang="ko-KR" sz="2000" dirty="0" smtClean="0"/>
              <a:t>.1.5.1</a:t>
            </a:r>
            <a:endParaRPr kumimoji="1" lang="ja-JP" altLang="en-US" sz="20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7698693" y="185676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smtClean="0">
                <a:cs typeface="Times New Roman" pitchFamily="18" charset="0"/>
              </a:rPr>
              <a:t>R1-165643</a:t>
            </a:r>
            <a:endParaRPr lang="en-US" altLang="ko-KR" sz="20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017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 smtClean="0">
                <a:latin typeface="+mn-lt"/>
              </a:rPr>
              <a:t>Observations</a:t>
            </a:r>
            <a:endParaRPr lang="en-US" altLang="zh-CN" sz="4000" b="1" dirty="0">
              <a:latin typeface="+mn-lt"/>
            </a:endParaRP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415767" y="1068154"/>
            <a:ext cx="8455573" cy="5269424"/>
          </a:xfrm>
        </p:spPr>
        <p:txBody>
          <a:bodyPr>
            <a:normAutofit/>
          </a:bodyPr>
          <a:lstStyle/>
          <a:p>
            <a:pPr marL="228600" lvl="2" latinLnBrk="1">
              <a:spcBef>
                <a:spcPts val="1000"/>
              </a:spcBef>
            </a:pPr>
            <a:r>
              <a:rPr lang="en-US" altLang="ko-KR" sz="2400" dirty="0" smtClean="0"/>
              <a:t>It </a:t>
            </a:r>
            <a:r>
              <a:rPr lang="en-US" altLang="ko-KR" sz="2400" dirty="0" smtClean="0"/>
              <a:t>is observed that Quasi-cyclic like LDPC codes are proposed and evaluated from </a:t>
            </a:r>
            <a:r>
              <a:rPr lang="en-US" altLang="ko-KR" sz="2400" dirty="0" smtClean="0"/>
              <a:t>companies </a:t>
            </a:r>
            <a:r>
              <a:rPr lang="en-US" altLang="ko-KR" sz="2400" dirty="0" smtClean="0"/>
              <a:t>considering LDPC, the Quasi-cyclic like LDPC codes include different names as follows: </a:t>
            </a:r>
          </a:p>
          <a:p>
            <a:pPr marL="228600" lvl="2" latinLnBrk="1">
              <a:spcBef>
                <a:spcPts val="1000"/>
              </a:spcBef>
              <a:buNone/>
            </a:pPr>
            <a:r>
              <a:rPr lang="en-US" altLang="ko-KR" sz="2400" dirty="0" smtClean="0"/>
              <a:t>              1) Quasi-cyclic LDPC codes</a:t>
            </a:r>
          </a:p>
          <a:p>
            <a:pPr marL="228600" lvl="2" latinLnBrk="1">
              <a:spcBef>
                <a:spcPts val="1000"/>
              </a:spcBef>
              <a:buNone/>
            </a:pPr>
            <a:r>
              <a:rPr lang="en-US" altLang="ko-KR" sz="2400" dirty="0" smtClean="0"/>
              <a:t>              2) Multiple-Edge LDPC codes</a:t>
            </a:r>
          </a:p>
          <a:p>
            <a:pPr marL="228600" lvl="2" latinLnBrk="1">
              <a:spcBef>
                <a:spcPts val="1000"/>
              </a:spcBef>
              <a:buNone/>
            </a:pPr>
            <a:r>
              <a:rPr lang="en-US" altLang="ko-KR" sz="2400" dirty="0" smtClean="0"/>
              <a:t>              3) Structured LDPC </a:t>
            </a:r>
            <a:r>
              <a:rPr lang="en-US" altLang="ko-KR" sz="2400" dirty="0" smtClean="0"/>
              <a:t>codes</a:t>
            </a:r>
            <a:endParaRPr lang="en-US" altLang="zh-CN" sz="1600" dirty="0" smtClean="0"/>
          </a:p>
          <a:p>
            <a:endParaRPr lang="en-US" altLang="zh-CN" sz="1600" dirty="0" smtClean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96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28674"/>
          </a:xfrm>
        </p:spPr>
        <p:txBody>
          <a:bodyPr/>
          <a:lstStyle/>
          <a:p>
            <a:pPr algn="ctr"/>
            <a:r>
              <a:rPr lang="en-US" sz="4000" b="1" dirty="0" smtClean="0">
                <a:latin typeface="+mn-lt"/>
              </a:rPr>
              <a:t>Proposal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74800"/>
            <a:ext cx="7886700" cy="4602163"/>
          </a:xfrm>
        </p:spPr>
        <p:txBody>
          <a:bodyPr/>
          <a:lstStyle/>
          <a:p>
            <a:pPr marL="228600" lvl="2" latinLnBrk="1">
              <a:spcBef>
                <a:spcPts val="1000"/>
              </a:spcBef>
            </a:pPr>
            <a:r>
              <a:rPr lang="en-US" altLang="ko-KR" sz="2400" dirty="0" smtClean="0"/>
              <a:t>It is proposed that Quasi-cyclic like LDPC codes  is defined as: </a:t>
            </a:r>
          </a:p>
          <a:p>
            <a:pPr marL="228600" lvl="2" latinLnBrk="1">
              <a:spcBef>
                <a:spcPts val="1000"/>
              </a:spcBef>
              <a:buNone/>
            </a:pPr>
            <a:r>
              <a:rPr lang="en-US" altLang="zh-CN" sz="2400" dirty="0" smtClean="0"/>
              <a:t>   </a:t>
            </a:r>
            <a:r>
              <a:rPr lang="en-US" altLang="zh-CN" sz="2400" dirty="0" smtClean="0"/>
              <a:t>The </a:t>
            </a:r>
            <a:r>
              <a:rPr lang="en-US" altLang="zh-CN" sz="2400" dirty="0" smtClean="0"/>
              <a:t>Parity check matrix of </a:t>
            </a:r>
            <a:r>
              <a:rPr lang="en-US" altLang="ko-KR" sz="2400" dirty="0" smtClean="0"/>
              <a:t>Quasi-cyclic like</a:t>
            </a:r>
            <a:r>
              <a:rPr lang="en-US" altLang="zh-CN" sz="2400" dirty="0" smtClean="0"/>
              <a:t> LDPC Codes is defined by a matrix H of size (</a:t>
            </a:r>
            <a:r>
              <a:rPr lang="en-US" altLang="zh-CN" sz="2400" dirty="0" err="1" smtClean="0"/>
              <a:t>mb</a:t>
            </a:r>
            <a:r>
              <a:rPr lang="zh-CN" altLang="zh-CN" sz="2400" dirty="0" smtClean="0"/>
              <a:t>×</a:t>
            </a:r>
            <a:r>
              <a:rPr lang="en-US" altLang="zh-CN" sz="2400" dirty="0" smtClean="0"/>
              <a:t>z)</a:t>
            </a:r>
            <a:r>
              <a:rPr lang="zh-CN" altLang="zh-CN" sz="2400" dirty="0" smtClean="0"/>
              <a:t>×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nb</a:t>
            </a:r>
            <a:r>
              <a:rPr lang="zh-CN" altLang="zh-CN" sz="2400" dirty="0" smtClean="0"/>
              <a:t>×</a:t>
            </a:r>
            <a:r>
              <a:rPr lang="en-US" altLang="zh-CN" sz="2400" dirty="0" smtClean="0"/>
              <a:t>z), which consists of sub-block matrices of size z</a:t>
            </a:r>
            <a:r>
              <a:rPr lang="zh-CN" altLang="zh-CN" sz="2400" dirty="0" smtClean="0"/>
              <a:t>×</a:t>
            </a:r>
            <a:r>
              <a:rPr lang="en-US" altLang="zh-CN" sz="2400" dirty="0" smtClean="0"/>
              <a:t>z,  where each sub-block matrix is composed by circularly shifted matrices or zero matrices. Wherein, </a:t>
            </a:r>
            <a:r>
              <a:rPr lang="en-US" altLang="zh-CN" sz="2400" dirty="0" err="1" smtClean="0"/>
              <a:t>mb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nb</a:t>
            </a:r>
            <a:r>
              <a:rPr lang="en-US" altLang="zh-CN" sz="2400" dirty="0" smtClean="0"/>
              <a:t> and z are integers larger than 1.</a:t>
            </a:r>
          </a:p>
          <a:p>
            <a:pPr marL="228600" lvl="2" latinLnBrk="1">
              <a:spcBef>
                <a:spcPts val="1000"/>
              </a:spcBef>
              <a:buNone/>
            </a:pPr>
            <a:r>
              <a:rPr lang="en-US" altLang="ko-KR" sz="2400" dirty="0" smtClean="0"/>
              <a:t>              -   The values of </a:t>
            </a:r>
            <a:r>
              <a:rPr lang="en-US" altLang="ko-KR" sz="2400" dirty="0" err="1" smtClean="0"/>
              <a:t>mb</a:t>
            </a:r>
            <a:r>
              <a:rPr lang="en-US" altLang="ko-KR" sz="2400" dirty="0" smtClean="0"/>
              <a:t>, </a:t>
            </a:r>
            <a:r>
              <a:rPr lang="en-US" altLang="ko-KR" sz="2400" dirty="0" err="1" smtClean="0"/>
              <a:t>nb</a:t>
            </a:r>
            <a:r>
              <a:rPr lang="en-US" altLang="ko-KR" sz="2400" dirty="0" smtClean="0"/>
              <a:t> and z  are FFS. </a:t>
            </a:r>
          </a:p>
          <a:p>
            <a:pPr marL="228600" lvl="2" latinLnBrk="1">
              <a:spcBef>
                <a:spcPts val="1000"/>
              </a:spcBef>
            </a:pPr>
            <a:r>
              <a:rPr lang="en-US" altLang="ko-KR" sz="2400" dirty="0" smtClean="0"/>
              <a:t>Multiple code rates and multiple code sizes should be </a:t>
            </a:r>
            <a:r>
              <a:rPr lang="en-US" altLang="ko-KR" sz="2400" dirty="0" smtClean="0"/>
              <a:t>supported. The </a:t>
            </a:r>
            <a:r>
              <a:rPr lang="en-US" altLang="ko-KR" sz="2400" dirty="0" smtClean="0"/>
              <a:t>granularity of  information block size and code rate is FFS.</a:t>
            </a:r>
          </a:p>
          <a:p>
            <a:pPr marL="228600" lvl="2" latinLnBrk="1">
              <a:spcBef>
                <a:spcPts val="1000"/>
              </a:spcBef>
            </a:pPr>
            <a:r>
              <a:rPr lang="en-US" altLang="ko-KR" sz="2400" dirty="0" smtClean="0"/>
              <a:t>How to support HARQ for LDPC is FFS</a:t>
            </a:r>
            <a:r>
              <a:rPr lang="en-US" altLang="ko-KR" sz="2400" dirty="0" smtClean="0"/>
              <a:t>.</a:t>
            </a:r>
            <a:endParaRPr lang="en-US" altLang="ko-KR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1878</TotalTime>
  <Words>215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Way Forward on LDPC Coding Schemes  for NR</vt:lpstr>
      <vt:lpstr>Observations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Coding Scheme for 5G New Radio</dc:title>
  <dc:creator>Younsun Kim</dc:creator>
  <cp:lastModifiedBy>ZTE</cp:lastModifiedBy>
  <cp:revision>243</cp:revision>
  <dcterms:created xsi:type="dcterms:W3CDTF">2016-04-08T06:00:47Z</dcterms:created>
  <dcterms:modified xsi:type="dcterms:W3CDTF">2016-05-24T07:19:09Z</dcterms:modified>
</cp:coreProperties>
</file>