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NR forward compatibility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R1-165628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Phase 1 and later phases of NR should be designed with the following principles to ensure forward compatibility and compatibility of different features:</a:t>
            </a:r>
            <a:endParaRPr lang="zh-CN" altLang="zh-CN" dirty="0" smtClean="0"/>
          </a:p>
          <a:p>
            <a:pPr lvl="1"/>
            <a:r>
              <a:rPr lang="en-US" altLang="zh-CN" sz="2000" dirty="0" smtClean="0"/>
              <a:t>Strive for</a:t>
            </a:r>
            <a:endParaRPr lang="zh-CN" altLang="zh-CN" dirty="0" smtClean="0"/>
          </a:p>
          <a:p>
            <a:pPr lvl="2"/>
            <a:r>
              <a:rPr lang="en-US" altLang="zh-CN" sz="1800" dirty="0" smtClean="0"/>
              <a:t>Maximizing the amount of time and freq. resources that can be flexibly utilized or that can be left blanked without causing backward compatibility issues in the future </a:t>
            </a:r>
            <a:endParaRPr lang="zh-CN" altLang="zh-CN" sz="1800" dirty="0" smtClean="0"/>
          </a:p>
          <a:p>
            <a:pPr lvl="3"/>
            <a:r>
              <a:rPr lang="en-US" altLang="zh-CN" sz="1800" dirty="0" smtClean="0"/>
              <a:t>Blank resources can be used for future use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Minimizing transmission of always-on signals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Confining signals and channels for physical layer functionalities (signals, channels, signaling) within a configurable/allocable time/freq. resource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Forward compatibility of NR shall ensure smooth introduction of future services and features with no impact on the access of earlier services and UEs</a:t>
            </a:r>
          </a:p>
          <a:p>
            <a:pPr lvl="1"/>
            <a:r>
              <a:rPr lang="en-US" altLang="zh-CN" sz="2000" dirty="0" smtClean="0"/>
              <a:t>Multiplexing different numerologies within a same NR </a:t>
            </a:r>
            <a:r>
              <a:rPr lang="en-US" altLang="zh-CN" sz="2000" dirty="0" smtClean="0"/>
              <a:t>carrier </a:t>
            </a:r>
            <a:r>
              <a:rPr lang="en-US" altLang="zh-CN" sz="2000" dirty="0" smtClean="0">
                <a:solidFill>
                  <a:srgbClr val="FF0000"/>
                </a:solidFill>
              </a:rPr>
              <a:t>bandwidth (from the network perspective)</a:t>
            </a:r>
            <a:r>
              <a:rPr lang="en-US" altLang="zh-CN" sz="2000" dirty="0" smtClean="0"/>
              <a:t> is </a:t>
            </a:r>
            <a:r>
              <a:rPr lang="en-US" altLang="zh-CN" sz="2000" dirty="0" smtClean="0"/>
              <a:t>supported</a:t>
            </a:r>
          </a:p>
          <a:p>
            <a:pPr lvl="1"/>
            <a:r>
              <a:rPr lang="en-US" altLang="zh-CN" sz="2000" dirty="0" smtClean="0"/>
              <a:t>Reference signal for synchronization </a:t>
            </a:r>
            <a:r>
              <a:rPr lang="en-US" altLang="zh-CN" sz="2000" dirty="0" smtClean="0"/>
              <a:t>and </a:t>
            </a:r>
            <a:r>
              <a:rPr lang="en-US" altLang="zh-CN" sz="2000" dirty="0" smtClean="0">
                <a:solidFill>
                  <a:srgbClr val="FF0000"/>
                </a:solidFill>
              </a:rPr>
              <a:t>transmission of MIB </a:t>
            </a:r>
            <a:r>
              <a:rPr lang="en-US" altLang="zh-CN" sz="2000" dirty="0" smtClean="0"/>
              <a:t>is </a:t>
            </a:r>
            <a:r>
              <a:rPr lang="en-US" altLang="zh-CN" sz="2000" dirty="0" smtClean="0"/>
              <a:t>not in a fixed frequency location within a </a:t>
            </a:r>
            <a:r>
              <a:rPr lang="en-US" altLang="zh-CN" sz="2000" dirty="0" smtClean="0"/>
              <a:t>NR carrier </a:t>
            </a:r>
            <a:r>
              <a:rPr lang="en-US" altLang="zh-CN" sz="2000" dirty="0" smtClean="0">
                <a:solidFill>
                  <a:srgbClr val="FF0000"/>
                </a:solidFill>
              </a:rPr>
              <a:t>bandwidth (from the network perspective)</a:t>
            </a:r>
            <a:r>
              <a:rPr lang="en-US" altLang="zh-CN" sz="2000" dirty="0" smtClean="0"/>
              <a:t>. </a:t>
            </a:r>
          </a:p>
          <a:p>
            <a:pPr lvl="2"/>
            <a:r>
              <a:rPr lang="en-US" altLang="zh-CN" sz="2000" dirty="0" smtClean="0">
                <a:solidFill>
                  <a:srgbClr val="FF0000"/>
                </a:solidFill>
              </a:rPr>
              <a:t>The frequency location of MIB is derived from the reference signal for synchronization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(e.g. the same frequency </a:t>
            </a:r>
            <a:r>
              <a:rPr lang="en-US" altLang="zh-CN" sz="2000" dirty="0" smtClean="0">
                <a:solidFill>
                  <a:srgbClr val="FF0000"/>
                </a:solidFill>
              </a:rPr>
              <a:t>location)</a:t>
            </a:r>
            <a:endParaRPr lang="en-US" altLang="zh-CN" sz="2000" dirty="0" smtClean="0"/>
          </a:p>
          <a:p>
            <a:pPr lvl="1"/>
            <a:r>
              <a:rPr lang="en-GB" altLang="zh-CN" sz="2000" dirty="0" smtClean="0"/>
              <a:t>Avoid </a:t>
            </a:r>
            <a:r>
              <a:rPr lang="en-GB" altLang="zh-CN" sz="2000" dirty="0" smtClean="0"/>
              <a:t>tying multiple parameters to a same parameter and rely more UE specific parameters as much as possible</a:t>
            </a:r>
          </a:p>
          <a:p>
            <a:pPr lvl="1"/>
            <a:r>
              <a:rPr lang="en-GB" altLang="zh-CN" sz="2000" dirty="0" smtClean="0"/>
              <a:t>Common design </a:t>
            </a:r>
            <a:r>
              <a:rPr lang="en-GB" altLang="zh-CN" sz="2000" dirty="0" smtClean="0"/>
              <a:t>should be aimed </a:t>
            </a:r>
            <a:r>
              <a:rPr lang="en-GB" altLang="zh-CN" sz="2000" dirty="0" smtClean="0"/>
              <a:t>for various link directions in NR, e.g. downlink, uplink,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, backhaul link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238</Words>
  <Application>Microsoft Office PowerPoint</Application>
  <PresentationFormat>全屏显示(4:3)</PresentationFormat>
  <Paragraphs>21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NR forward compatibility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Zukang Shen</cp:lastModifiedBy>
  <cp:revision>58</cp:revision>
  <dcterms:created xsi:type="dcterms:W3CDTF">2016-04-08T01:45:47Z</dcterms:created>
  <dcterms:modified xsi:type="dcterms:W3CDTF">2016-05-24T02:54:52Z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(3)pMy+TL3Mz22BLR0r7TQ6NZW0QAdBstatqf8aSnrJ8bQFzQN2a8ZjtvpD1/3a2ybgqTYKdm0D
eJarVCxXhD2WMi/ax+FBSAU2auGfu2MdNO4vA2xx3Uj5oBGbjrJ3TdBMaw4OO9qiEFep/LL8
l6avuhuIkYDCWZMY29HfiRDptl4dyymJ5vOHuIKUPCtta65q8z+a7n5VPYtlYtP1tq3It3f7
3FgVTqbLFCwSzU+sMS</vt:lpwstr>
  </property>
  <property fmtid="{D5CDD505-2E9C-101B-9397-08002B2CF9AE}" pid="3" name="_2015_ms_pID_7253431">
    <vt:lpwstr>wMTitjo7v9vqU+HmfUiWiYIsJbrzGJQsW043vAqwZqrIxyCfbO8hpu
K5V+ZLKJjwL+LDFxTuM+5JD5KF2FoMSlsjwtIZHP/WzW4V2Q3nL+H6ftf4afLslITDLTggZ8
rh91jZtwDgFKZFQbKBubFRKEMotagT5Ia2ejkAnG9AErUqldF4cooSPsPErUvm3WtdoTxlyW
OvTfXOifIxP+ykvCYkzCb7bb9G0kSQzDB1IL</vt:lpwstr>
  </property>
  <property fmtid="{D5CDD505-2E9C-101B-9397-08002B2CF9AE}" pid="4" name="_2015_ms_pID_7253432">
    <vt:lpwstr>FfGU8iKr5UDoSKU61R+pgvx++GNV1inWzUK8
DNi5BOjo6GUcxI+iThKGcXQmh9NiTofSZWPM8teUUK2rEDGdm9TPr5GainliDG7zBB2U6xXU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1464054923</vt:lpwstr>
  </property>
</Properties>
</file>