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2" r:id="rId4"/>
    <p:sldId id="286" r:id="rId5"/>
    <p:sldId id="28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system information and idle mode reception for </a:t>
            </a:r>
            <a:r>
              <a:rPr lang="en-US" altLang="zh-CN" dirty="0" err="1" smtClean="0"/>
              <a:t>eMBMS</a:t>
            </a:r>
            <a:r>
              <a:rPr lang="en-US" altLang="zh-CN" dirty="0" smtClean="0"/>
              <a:t> 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EBU, BBC, Ericsson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800" dirty="0"/>
              <a:t>R1-165615</a:t>
            </a:r>
            <a:endParaRPr lang="en-US" altLang="en-US" sz="1800" b="1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85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23rd – 27th May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/>
              <a:t>6.2.5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/>
          </a:bodyPr>
          <a:lstStyle/>
          <a:p>
            <a:pPr lvl="0"/>
            <a:r>
              <a:rPr lang="en-US" sz="2200" dirty="0" smtClean="0"/>
              <a:t>In RAN#71 a new work item named “</a:t>
            </a:r>
            <a:r>
              <a:rPr lang="en-US" sz="2200" dirty="0" err="1" smtClean="0"/>
              <a:t>eMBMS</a:t>
            </a:r>
            <a:r>
              <a:rPr lang="en-US" sz="2200" dirty="0" smtClean="0"/>
              <a:t> enhancements for LTE” was approved with the following features: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1800" dirty="0" smtClean="0"/>
              <a:t>Specify means of using a longer CP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1800" dirty="0" smtClean="0"/>
              <a:t>Specify means of using </a:t>
            </a:r>
            <a:r>
              <a:rPr lang="en-US" sz="1800" dirty="0" err="1" smtClean="0"/>
              <a:t>subframes</a:t>
            </a:r>
            <a:r>
              <a:rPr lang="en-US" sz="1800" dirty="0" smtClean="0"/>
              <a:t> 0, 4, 5, 9 (FS1) and 0, 1, 5, 6 (FS2) for MBSFN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1800" dirty="0" smtClean="0"/>
              <a:t>Specify means of configuring MBSFN </a:t>
            </a:r>
            <a:r>
              <a:rPr lang="en-US" sz="1800" dirty="0" err="1" smtClean="0"/>
              <a:t>subframes</a:t>
            </a:r>
            <a:r>
              <a:rPr lang="en-US" sz="1800" dirty="0" smtClean="0"/>
              <a:t> without a unicast control region and CRS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1800" dirty="0" smtClean="0"/>
              <a:t>Study support for standalone </a:t>
            </a:r>
            <a:r>
              <a:rPr lang="en-US" sz="1800" dirty="0" err="1" smtClean="0"/>
              <a:t>eMBMS</a:t>
            </a:r>
            <a:r>
              <a:rPr lang="en-US" sz="1800" dirty="0" smtClean="0"/>
              <a:t> carrier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1800" dirty="0" smtClean="0"/>
              <a:t>Study support of multi-carrier </a:t>
            </a:r>
            <a:r>
              <a:rPr lang="en-US" sz="1800" dirty="0" err="1" smtClean="0"/>
              <a:t>eMBMS</a:t>
            </a:r>
            <a:r>
              <a:rPr lang="en-US" sz="1800" dirty="0" smtClean="0"/>
              <a:t>/unicast from non-collocated and 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1800" dirty="0" smtClean="0"/>
              <a:t>Study solutions where a UE can receive TV transport without being authenticated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/>
          </a:bodyPr>
          <a:lstStyle/>
          <a:p>
            <a:pPr lvl="0"/>
            <a:r>
              <a:rPr lang="en-US" sz="2200" dirty="0" smtClean="0"/>
              <a:t>A UE can receive </a:t>
            </a:r>
            <a:r>
              <a:rPr lang="en-US" sz="2200" dirty="0" err="1" smtClean="0"/>
              <a:t>eMBMS</a:t>
            </a:r>
            <a:r>
              <a:rPr lang="en-US" sz="2200" dirty="0" smtClean="0"/>
              <a:t> service in </a:t>
            </a:r>
            <a:r>
              <a:rPr lang="en-US" sz="2200" dirty="0"/>
              <a:t>idle mode </a:t>
            </a:r>
            <a:r>
              <a:rPr lang="en-US" sz="2200" dirty="0" smtClean="0"/>
              <a:t>from a </a:t>
            </a:r>
            <a:r>
              <a:rPr lang="en-US" sz="2200" dirty="0"/>
              <a:t>cell with increased number of MBSFN </a:t>
            </a:r>
            <a:r>
              <a:rPr lang="en-US" sz="2200" dirty="0" err="1"/>
              <a:t>subframes</a:t>
            </a:r>
            <a:r>
              <a:rPr lang="en-US" sz="2200" dirty="0"/>
              <a:t> per radio frame</a:t>
            </a:r>
            <a:endParaRPr lang="en-US" sz="2200" dirty="0" smtClean="0"/>
          </a:p>
          <a:p>
            <a:pPr lvl="1"/>
            <a:r>
              <a:rPr lang="en-US" sz="1800" dirty="0" smtClean="0"/>
              <a:t>This is the same as legacy </a:t>
            </a:r>
            <a:r>
              <a:rPr lang="en-US" sz="1800" dirty="0" err="1" smtClean="0"/>
              <a:t>eMBMS</a:t>
            </a:r>
            <a:r>
              <a:rPr lang="en-US" sz="1800" dirty="0" smtClean="0"/>
              <a:t> operation.</a:t>
            </a:r>
          </a:p>
          <a:p>
            <a:pPr lvl="1"/>
            <a:r>
              <a:rPr lang="en-US" sz="1800" dirty="0" smtClean="0"/>
              <a:t>FFS modification of idle mode procedures (e.g. paging)</a:t>
            </a:r>
          </a:p>
          <a:p>
            <a:pPr lvl="0"/>
            <a:endParaRPr lang="en-US" sz="2200" dirty="0"/>
          </a:p>
          <a:p>
            <a:pPr lvl="0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08624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200" dirty="0"/>
              <a:t>The necessary SIBs to enable </a:t>
            </a:r>
            <a:r>
              <a:rPr lang="en-US" sz="2200" dirty="0" err="1"/>
              <a:t>eMBMS</a:t>
            </a:r>
            <a:r>
              <a:rPr lang="en-US" sz="2200" dirty="0"/>
              <a:t> reception are transmitted over the cell with increased number of MBSFN </a:t>
            </a:r>
            <a:r>
              <a:rPr lang="en-US" sz="2200" dirty="0" err="1"/>
              <a:t>subframes</a:t>
            </a:r>
            <a:r>
              <a:rPr lang="en-US" sz="2200" dirty="0"/>
              <a:t> per radio frame.</a:t>
            </a:r>
          </a:p>
          <a:p>
            <a:pPr lvl="0"/>
            <a:endParaRPr lang="en-US" sz="2200" dirty="0"/>
          </a:p>
          <a:p>
            <a:pPr lvl="0"/>
            <a:r>
              <a:rPr lang="en-US" sz="2200" dirty="0"/>
              <a:t>For the case where the </a:t>
            </a:r>
            <a:r>
              <a:rPr lang="en-US" sz="2200" dirty="0" err="1"/>
              <a:t>eMBMS</a:t>
            </a:r>
            <a:r>
              <a:rPr lang="en-US" sz="2200" dirty="0"/>
              <a:t> cell with increased number of MBSFN </a:t>
            </a:r>
            <a:r>
              <a:rPr lang="en-US" sz="2200" dirty="0" err="1"/>
              <a:t>subframes</a:t>
            </a:r>
            <a:r>
              <a:rPr lang="en-US" sz="2200" dirty="0"/>
              <a:t> per radio frame is accessed as an </a:t>
            </a:r>
            <a:r>
              <a:rPr lang="en-US" sz="2200" dirty="0" err="1"/>
              <a:t>SCell</a:t>
            </a:r>
            <a:r>
              <a:rPr lang="en-US" sz="2200" dirty="0"/>
              <a:t>, the UE </a:t>
            </a:r>
            <a:r>
              <a:rPr lang="en-US" sz="2200" dirty="0" smtClean="0"/>
              <a:t>obtains SIB1 </a:t>
            </a:r>
            <a:r>
              <a:rPr lang="en-US" sz="2200" dirty="0"/>
              <a:t>and SIB2 from higher layers, and SIB13 from the </a:t>
            </a:r>
            <a:r>
              <a:rPr lang="en-US" sz="2200" dirty="0" err="1"/>
              <a:t>Scell</a:t>
            </a:r>
            <a:endParaRPr lang="en-US" sz="2200" dirty="0"/>
          </a:p>
          <a:p>
            <a:pPr lvl="1"/>
            <a:r>
              <a:rPr lang="en-US" sz="1800" dirty="0"/>
              <a:t>This is the same as legacy </a:t>
            </a:r>
            <a:r>
              <a:rPr lang="en-US" sz="1800" dirty="0" err="1"/>
              <a:t>eMBMS</a:t>
            </a:r>
            <a:r>
              <a:rPr lang="en-US" sz="1800" dirty="0"/>
              <a:t> operation.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934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3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sz="2200" dirty="0" smtClean="0"/>
              <a:t>The synchronization and system information for a cell with increased number of MBSFN </a:t>
            </a:r>
            <a:r>
              <a:rPr lang="en-US" sz="2200" dirty="0" err="1" smtClean="0"/>
              <a:t>subframes</a:t>
            </a:r>
            <a:r>
              <a:rPr lang="en-US" sz="2200" dirty="0" smtClean="0"/>
              <a:t> per radio frame is transmitted over </a:t>
            </a:r>
            <a:r>
              <a:rPr lang="en-US" sz="2200" dirty="0" err="1" smtClean="0"/>
              <a:t>subframes</a:t>
            </a:r>
            <a:r>
              <a:rPr lang="en-US" sz="2200" dirty="0" smtClean="0"/>
              <a:t> with non-MBSFN numerology (15kHz)</a:t>
            </a:r>
          </a:p>
          <a:p>
            <a:pPr lvl="1"/>
            <a:r>
              <a:rPr lang="en-US" sz="2200" dirty="0" smtClean="0"/>
              <a:t>PSS and SSS follow legacy structure</a:t>
            </a:r>
          </a:p>
          <a:p>
            <a:pPr lvl="2"/>
            <a:r>
              <a:rPr lang="en-US" sz="1800" dirty="0" smtClean="0"/>
              <a:t>FFS possible changes to indicate non-backward compatible cell</a:t>
            </a:r>
          </a:p>
          <a:p>
            <a:pPr lvl="1"/>
            <a:r>
              <a:rPr lang="en-US" sz="2200" dirty="0" smtClean="0"/>
              <a:t>PBCH follows legacy structure</a:t>
            </a:r>
          </a:p>
          <a:p>
            <a:pPr lvl="2"/>
            <a:r>
              <a:rPr lang="en-US" sz="1800" dirty="0" smtClean="0"/>
              <a:t>FFS possible enhancements to overcome higher periodicity of PBCH</a:t>
            </a:r>
          </a:p>
          <a:p>
            <a:pPr lvl="2"/>
            <a:r>
              <a:rPr lang="en-US" sz="1800" dirty="0" smtClean="0"/>
              <a:t>FFS changes in payload or structure to indicate non-backward compatible cell</a:t>
            </a:r>
          </a:p>
          <a:p>
            <a:pPr lvl="1"/>
            <a:r>
              <a:rPr lang="en-US" sz="2200" dirty="0" smtClean="0"/>
              <a:t>SIBs are transmitted over PDSCH scheduled with PDCCH CSS</a:t>
            </a:r>
          </a:p>
          <a:p>
            <a:pPr lvl="2"/>
            <a:r>
              <a:rPr lang="en-US" sz="1800" dirty="0" smtClean="0"/>
              <a:t>FFS new predefined transmission instances for SIB1</a:t>
            </a:r>
          </a:p>
          <a:p>
            <a:pPr lvl="2"/>
            <a:r>
              <a:rPr lang="en-US" sz="1800" dirty="0" smtClean="0"/>
              <a:t>FFS enabling transmission of multiple SIBs over the same </a:t>
            </a:r>
            <a:r>
              <a:rPr lang="en-US" sz="1800" dirty="0" err="1" smtClean="0"/>
              <a:t>subframe</a:t>
            </a:r>
            <a:endParaRPr lang="en-US" sz="1800" dirty="0" smtClean="0"/>
          </a:p>
          <a:p>
            <a:pPr lvl="1"/>
            <a:endParaRPr lang="en-US" sz="2200" dirty="0"/>
          </a:p>
          <a:p>
            <a:pPr lvl="1"/>
            <a:endParaRPr lang="en-US" sz="2200" dirty="0" smtClean="0"/>
          </a:p>
          <a:p>
            <a:r>
              <a:rPr lang="en-US" sz="2600" dirty="0" smtClean="0"/>
              <a:t>The non-MBSFN </a:t>
            </a:r>
            <a:r>
              <a:rPr lang="en-US" sz="2600" dirty="0" err="1" smtClean="0"/>
              <a:t>subframes</a:t>
            </a:r>
            <a:r>
              <a:rPr lang="en-US" sz="2600" dirty="0" smtClean="0"/>
              <a:t> used for PSS/SSS/PBCH/SIBs are transmitted with a periodicity of X and a length of Y</a:t>
            </a:r>
          </a:p>
          <a:p>
            <a:pPr lvl="1"/>
            <a:r>
              <a:rPr lang="en-US" sz="2200" dirty="0" smtClean="0"/>
              <a:t>Similar design as </a:t>
            </a:r>
            <a:r>
              <a:rPr lang="en-US" sz="2200" dirty="0" err="1" smtClean="0"/>
              <a:t>Rel</a:t>
            </a:r>
            <a:r>
              <a:rPr lang="en-US" sz="2200" dirty="0" smtClean="0"/>
              <a:t> 13 DRS</a:t>
            </a:r>
          </a:p>
          <a:p>
            <a:pPr lvl="1"/>
            <a:r>
              <a:rPr lang="en-US" sz="2200" dirty="0" smtClean="0"/>
              <a:t>FFS values of X and Y</a:t>
            </a:r>
          </a:p>
          <a:p>
            <a:pPr lvl="1"/>
            <a:r>
              <a:rPr lang="en-US" sz="2200" dirty="0" smtClean="0"/>
              <a:t>Non-MBSFN </a:t>
            </a:r>
            <a:r>
              <a:rPr lang="en-US" sz="2200" dirty="0" err="1" smtClean="0"/>
              <a:t>subframes</a:t>
            </a:r>
            <a:r>
              <a:rPr lang="en-US" sz="2200" dirty="0" smtClean="0"/>
              <a:t> </a:t>
            </a:r>
            <a:r>
              <a:rPr lang="en-US" sz="2200" smtClean="0"/>
              <a:t>used for PSS/SSS/PBCH/SIBs </a:t>
            </a:r>
            <a:r>
              <a:rPr lang="en-US" sz="2200" dirty="0" smtClean="0"/>
              <a:t>have </a:t>
            </a:r>
            <a:r>
              <a:rPr lang="en-US" sz="2200" dirty="0"/>
              <a:t>a unicast control region and may carry PDCCH and PDSCH</a:t>
            </a:r>
          </a:p>
          <a:p>
            <a:pPr lvl="1"/>
            <a:r>
              <a:rPr lang="en-US" sz="2200" dirty="0" smtClean="0"/>
              <a:t>This does not preclude additional non-MBSFN </a:t>
            </a:r>
            <a:r>
              <a:rPr lang="en-US" sz="2200" dirty="0" err="1" smtClean="0"/>
              <a:t>subframes</a:t>
            </a:r>
            <a:r>
              <a:rPr lang="en-US" sz="2200" dirty="0" smtClean="0"/>
              <a:t> outside of this set of non-MBSFN </a:t>
            </a:r>
            <a:r>
              <a:rPr lang="en-US" sz="2200" dirty="0" err="1" smtClean="0"/>
              <a:t>subframes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7166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13366</TotalTime>
  <Words>399</Words>
  <Application>Microsoft Office PowerPoint</Application>
  <PresentationFormat>On-screen Show (4:3)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Unicode MS</vt:lpstr>
      <vt:lpstr>ＭＳ Ｐゴシック</vt:lpstr>
      <vt:lpstr>宋体</vt:lpstr>
      <vt:lpstr>Arial</vt:lpstr>
      <vt:lpstr>Calibri</vt:lpstr>
      <vt:lpstr>Office Theme</vt:lpstr>
      <vt:lpstr>WF on system information and idle mode reception for eMBMS enhancements</vt:lpstr>
      <vt:lpstr>Background</vt:lpstr>
      <vt:lpstr>Proposal 1</vt:lpstr>
      <vt:lpstr>Proposal 2</vt:lpstr>
      <vt:lpstr>Proposal 3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Rico Alvarino, Alberto</cp:lastModifiedBy>
  <cp:revision>1143</cp:revision>
  <dcterms:created xsi:type="dcterms:W3CDTF">2015-04-22T00:12:23Z</dcterms:created>
  <dcterms:modified xsi:type="dcterms:W3CDTF">2016-05-24T01:32:20Z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-1325038457</vt:i4>
  </property>
  <property fmtid="{D5CDD505-2E9C-101B-9397-08002B2CF9AE}" pid="15" name="_EmailSubject">
    <vt:lpwstr>WF on enhanced eMBMS modes and backward compatibility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-1607108102</vt:i4>
  </property>
</Properties>
</file>