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9" r:id="rId2"/>
    <p:sldId id="263" r:id="rId3"/>
    <p:sldId id="264" r:id="rId4"/>
    <p:sldId id="267" r:id="rId5"/>
    <p:sldId id="268" r:id="rId6"/>
    <p:sldId id="269" r:id="rId7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, Yuan Y" initials="ZYY" lastIdx="1" clrIdx="0">
    <p:extLst>
      <p:ext uri="{19B8F6BF-5375-455C-9EA6-DF929625EA0E}">
        <p15:presenceInfo xmlns:p15="http://schemas.microsoft.com/office/powerpoint/2012/main" userId="S-1-5-21-1757981266-725345543-1404487317-1024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8013" autoAdjust="0"/>
    <p:restoredTop sz="93343" autoAdjust="0"/>
  </p:normalViewPr>
  <p:slideViewPr>
    <p:cSldViewPr showGuides="1">
      <p:cViewPr varScale="1">
        <p:scale>
          <a:sx n="93" d="100"/>
          <a:sy n="93" d="100"/>
        </p:scale>
        <p:origin x="2082" y="84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2016/5/24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085402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4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322856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5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882064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6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055233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zh-CN" dirty="0" smtClean="0"/>
              <a:t>remaining details of antenna modeling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/>
          <a:lstStyle/>
          <a:p>
            <a:r>
              <a:rPr lang="en-US" altLang="ja-JP" dirty="0" smtClean="0"/>
              <a:t>Intel, </a:t>
            </a:r>
            <a:r>
              <a:rPr lang="en-US" altLang="ja-JP" smtClean="0"/>
              <a:t>NTT DoCoMo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zh-CN" sz="2000" dirty="0">
                <a:solidFill>
                  <a:srgbClr val="000000"/>
                </a:solidFill>
                <a:latin typeface="+mn-lt"/>
                <a:ea typeface="+mn-ea"/>
              </a:rPr>
              <a:t>165587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3424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85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 smtClean="0">
                <a:latin typeface="+mj-lt"/>
              </a:rPr>
              <a:t>Nanjing</a:t>
            </a:r>
            <a:r>
              <a:rPr lang="en-GB" altLang="zh-CN" sz="1800" dirty="0" smtClean="0">
                <a:latin typeface="+mj-lt"/>
              </a:rPr>
              <a:t>, China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May</a:t>
            </a:r>
            <a:r>
              <a:rPr lang="tr-TR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23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en-US" sz="1800" dirty="0" smtClean="0">
                <a:latin typeface="+mj-lt"/>
              </a:rPr>
              <a:t>27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7.1.</a:t>
            </a:r>
            <a:r>
              <a:rPr lang="en-US" altLang="zh-CN" sz="1800" dirty="0" smtClean="0">
                <a:latin typeface="+mj-lt"/>
              </a:rPr>
              <a:t>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588127"/>
          </a:xfrm>
        </p:spPr>
        <p:txBody>
          <a:bodyPr/>
          <a:lstStyle/>
          <a:p>
            <a:r>
              <a:rPr lang="en-US" altLang="zh-CN" dirty="0" smtClean="0"/>
              <a:t>In R1-163861, indoor hotspot, dense urban, urban macro and rural macro scenarios are agreed</a:t>
            </a:r>
          </a:p>
          <a:p>
            <a:r>
              <a:rPr lang="en-US" altLang="zh-CN" dirty="0" smtClean="0"/>
              <a:t>In R1-163885, antenna modelling for NR has been agreed</a:t>
            </a:r>
          </a:p>
          <a:p>
            <a:r>
              <a:rPr lang="en-US" altLang="zh-CN" dirty="0" smtClean="0"/>
              <a:t>This WF address the missing details of TRP antenna modelling for indoor hotspot scenario and micro layer of dense urban scenario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1505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Alternative 1 of TRP antenna modeling for indoor hotspot scenario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695048278"/>
                  </p:ext>
                </p:extLst>
              </p:nvPr>
            </p:nvGraphicFramePr>
            <p:xfrm>
              <a:off x="206930" y="2573905"/>
              <a:ext cx="8820150" cy="3618455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624230"/>
                    <a:gridCol w="6195920"/>
                  </a:tblGrid>
                  <a:tr h="1149575">
                    <a:tc>
                      <a:txBody>
                        <a:bodyPr/>
                        <a:lstStyle/>
                        <a:p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Antenna element radiation pattern in </a:t>
                          </a:r>
                          <a14:m>
                            <m:oMath xmlns:m="http://schemas.openxmlformats.org/officeDocument/2006/math">
                              <m:r>
                                <a:rPr kumimoji="1" lang="zh-CN" altLang="en-GB" sz="180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𝜃</m:t>
                              </m:r>
                              <m:r>
                                <a:rPr kumimoji="1" lang="en-US" altLang="zh-CN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"</m:t>
                              </m:r>
                            </m:oMath>
                          </a14:m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dim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"</m:t>
                                  </m:r>
                                </m:e>
                              </m:d>
                              <m: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  <m:sSup>
                                    <m:sSup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zh-CN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zh-CN" alt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  <m:t>𝜃</m:t>
                                              </m:r>
                                              <m: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"−</m:t>
                                              </m:r>
                                              <m:sSup>
                                                <m:sSup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90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  <a:ea typeface="Cambria Math" panose="02040503050406030204" pitchFamily="18" charset="0"/>
                                                    </a:rPr>
                                                    <m:t>°</m:t>
                                                  </m:r>
                                                </m:sup>
                                              </m:sSup>
                                            </m:num>
                                            <m:den>
                                              <m:sSub>
                                                <m:sSub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zh-CN" alt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𝜃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3</m:t>
                                                  </m:r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𝑑𝐵</m:t>
                                                  </m:r>
                                                </m:sub>
                                              </m:sSub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𝑆𝐿𝐴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b="0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𝑑𝐵</m:t>
                                  </m:r>
                                </m:sub>
                              </m:s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130</m:t>
                                  </m:r>
                                </m:e>
                                <m: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°</m:t>
                                  </m:r>
                                </m:sup>
                              </m:sSup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r>
                            <a:rPr lang="en-US" altLang="zh-CN" b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𝑆𝐿𝐴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dirty="0" smtClean="0"/>
                            <a:t>=25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14241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Antenna element radiation pattern in </a:t>
                          </a:r>
                          <a14:m>
                            <m:oMath xmlns:m="http://schemas.openxmlformats.org/officeDocument/2006/math">
                              <m:r>
                                <a:rPr kumimoji="1" lang="zh-CN" altLang="en-US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𝜙</m:t>
                              </m:r>
                              <m:r>
                                <a:rPr kumimoji="1" lang="en-US" altLang="zh-CN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"</m:t>
                              </m:r>
                            </m:oMath>
                          </a14:m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dim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𝐸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altLang="zh-CN" b="1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φ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=0</m:t>
                                </m:r>
                              </m:oMath>
                            </m:oMathPara>
                          </a14:m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Combining method for 3D antenna element pattern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i="1" smtClean="0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"</m:t>
                                </m:r>
                                <m:d>
                                  <m:dPr>
                                    <m:ctrlP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",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l-GR" altLang="zh-CN" b="1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φ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𝐸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 smtClean="0"/>
                            <a:t>Maximum directional gain of an antenna element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dirty="0" smtClean="0"/>
                            <a:t>[5dBi]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695048278"/>
                  </p:ext>
                </p:extLst>
              </p:nvPr>
            </p:nvGraphicFramePr>
            <p:xfrm>
              <a:off x="206930" y="2573905"/>
              <a:ext cx="8820150" cy="3618455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624230"/>
                    <a:gridCol w="6195920"/>
                  </a:tblGrid>
                  <a:tr h="11495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232" t="-2646" r="-236427" b="-2227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2646" r="-197" b="-222751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232" t="-129333" r="-236427" b="-18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129333" r="-197" b="-180667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Combining method for 3D antenna element pattern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229333" r="-197" b="-80667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 smtClean="0"/>
                            <a:t>Maximum directional gain of an antenna element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dirty="0" smtClean="0"/>
                            <a:t>[5dBi]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0" name="TextBox 9"/>
          <p:cNvSpPr txBox="1"/>
          <p:nvPr/>
        </p:nvSpPr>
        <p:spPr>
          <a:xfrm>
            <a:off x="341530" y="1673805"/>
            <a:ext cx="855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+mn-lt"/>
                <a:ea typeface="+mn-ea"/>
              </a:rPr>
              <a:t>Single sector </a:t>
            </a:r>
            <a:r>
              <a:rPr lang="en-US" altLang="zh-CN" dirty="0" err="1" smtClean="0">
                <a:latin typeface="+mn-lt"/>
                <a:ea typeface="+mn-ea"/>
              </a:rPr>
              <a:t>omni</a:t>
            </a:r>
            <a:r>
              <a:rPr lang="en-US" altLang="zh-CN" dirty="0" smtClean="0">
                <a:latin typeface="+mn-lt"/>
                <a:ea typeface="+mn-ea"/>
              </a:rPr>
              <a:t> in azimuth dimension and 130 degree 3dB </a:t>
            </a:r>
            <a:r>
              <a:rPr lang="en-US" altLang="zh-CN" dirty="0" err="1" smtClean="0">
                <a:latin typeface="+mn-lt"/>
                <a:ea typeface="+mn-ea"/>
              </a:rPr>
              <a:t>beamwidth</a:t>
            </a:r>
            <a:r>
              <a:rPr lang="en-US" altLang="zh-CN" dirty="0" smtClean="0">
                <a:latin typeface="+mn-lt"/>
                <a:ea typeface="+mn-ea"/>
              </a:rPr>
              <a:t> in zenith dimension. Detailed antenna element radiation pattern according to below table. Electrical tilting is FFS.</a:t>
            </a:r>
            <a:endParaRPr lang="zh-CN" altLang="en-US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88567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Alternative 2 of TRP antenna modeling for indoor hotspot scenario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703761047"/>
                  </p:ext>
                </p:extLst>
              </p:nvPr>
            </p:nvGraphicFramePr>
            <p:xfrm>
              <a:off x="206930" y="2798930"/>
              <a:ext cx="8820150" cy="3445066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624230"/>
                    <a:gridCol w="6195920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Antenna element radiation pattern in </a:t>
                          </a:r>
                          <a14:m>
                            <m:oMath xmlns:m="http://schemas.openxmlformats.org/officeDocument/2006/math">
                              <m:r>
                                <a:rPr kumimoji="1" lang="zh-CN" altLang="en-GB" sz="180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𝜃</m:t>
                              </m:r>
                              <m:r>
                                <a:rPr kumimoji="1" lang="en-US" altLang="zh-CN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"</m:t>
                              </m:r>
                            </m:oMath>
                          </a14:m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dim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"</m:t>
                                  </m:r>
                                </m:e>
                              </m:d>
                              <m: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  <m:sSup>
                                    <m:sSup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zh-CN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zh-CN" alt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  <m:t>𝜃</m:t>
                                              </m:r>
                                              <m: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"−</m:t>
                                              </m:r>
                                              <m:sSup>
                                                <m:sSup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90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  <a:ea typeface="Cambria Math" panose="02040503050406030204" pitchFamily="18" charset="0"/>
                                                    </a:rPr>
                                                    <m:t>°</m:t>
                                                  </m:r>
                                                </m:sup>
                                              </m:sSup>
                                            </m:num>
                                            <m:den>
                                              <m:sSub>
                                                <m:sSub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zh-CN" alt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𝜃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3</m:t>
                                                  </m:r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𝑑𝐵</m:t>
                                                  </m:r>
                                                </m:sub>
                                              </m:sSub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𝑆𝐿𝐴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b="0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𝑑𝐵</m:t>
                                  </m:r>
                                </m:sub>
                              </m:s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65</m:t>
                                  </m:r>
                                </m:e>
                                <m: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°</m:t>
                                  </m:r>
                                </m:sup>
                              </m:sSup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r>
                            <a:rPr lang="en-US" altLang="zh-CN" b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𝑆𝐿𝐴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dirty="0" smtClean="0"/>
                            <a:t>=25</a:t>
                          </a:r>
                          <a:endParaRPr lang="zh-CN" altLang="en-US" dirty="0"/>
                        </a:p>
                        <a:p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Antenna element radiation pattern in </a:t>
                          </a:r>
                          <a14:m>
                            <m:oMath xmlns:m="http://schemas.openxmlformats.org/officeDocument/2006/math">
                              <m:r>
                                <a:rPr kumimoji="1" lang="zh-CN" altLang="en-US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𝜙</m:t>
                              </m:r>
                              <m:r>
                                <a:rPr kumimoji="1" lang="en-US" altLang="zh-CN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"</m:t>
                              </m:r>
                            </m:oMath>
                          </a14:m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dim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altLang="zh-CN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φ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"</m:t>
                                  </m:r>
                                </m:e>
                              </m:d>
                              <m: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  <m:sSup>
                                    <m:sSup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zh-CN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l-GR" altLang="zh-CN" b="1" i="1" smtClean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φ</m:t>
                                              </m:r>
                                              <m: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"</m:t>
                                              </m:r>
                                            </m:num>
                                            <m:den>
                                              <m:sSub>
                                                <m:sSub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l-GR" altLang="zh-CN" b="1" i="1" smtClean="0">
                                                      <a:latin typeface="Cambria Math" panose="02040503050406030204" pitchFamily="18" charset="0"/>
                                                      <a:ea typeface="Cambria Math" panose="02040503050406030204" pitchFamily="18" charset="0"/>
                                                    </a:rPr>
                                                    <m:t>φ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3</m:t>
                                                  </m:r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𝑑𝐵</m:t>
                                                  </m:r>
                                                </m:sub>
                                              </m:sSub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altLang="zh-CN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φ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𝑑𝐵</m:t>
                                  </m:r>
                                </m:sub>
                              </m:s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65</m:t>
                                  </m:r>
                                </m:e>
                                <m: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°</m:t>
                                  </m:r>
                                </m:sup>
                              </m:sSup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r>
                            <a:rPr lang="en-US" altLang="zh-CN" b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dirty="0" smtClean="0"/>
                            <a:t>=25</a:t>
                          </a:r>
                          <a:endParaRPr lang="zh-CN" altLang="en-US" dirty="0"/>
                        </a:p>
                        <a:p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Combining method for 3D antenna element pattern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i="1" smtClean="0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"</m:t>
                                </m:r>
                                <m:d>
                                  <m:dPr>
                                    <m:ctrlP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",</m:t>
                                    </m:r>
                                    <m:r>
                                      <a:rPr lang="zh-CN" altLang="en-US" i="1" smtClean="0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=−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𝐸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𝑉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zh-CN" altLang="en-US" i="1" smtClean="0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"</m:t>
                                            </m:r>
                                          </m:e>
                                        </m:d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𝐸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𝐻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zh-CN" altLang="en-US" i="1" smtClean="0">
                                                <a:latin typeface="Cambria Math" panose="02040503050406030204" pitchFamily="18" charset="0"/>
                                              </a:rPr>
                                              <m:t>𝜙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"</m:t>
                                            </m:r>
                                          </m:e>
                                        </m:d>
                                      </m:e>
                                    </m:d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𝐴</m:t>
                                        </m:r>
                                      </m:e>
                                      <m:sub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 smtClean="0"/>
                            <a:t>Maximum directional gain of an antenna element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dirty="0" smtClean="0"/>
                            <a:t>[8dBi]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703761047"/>
                  </p:ext>
                </p:extLst>
              </p:nvPr>
            </p:nvGraphicFramePr>
            <p:xfrm>
              <a:off x="206930" y="2798930"/>
              <a:ext cx="8820150" cy="3445066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624230"/>
                    <a:gridCol w="6195920"/>
                  </a:tblGrid>
                  <a:tr h="97618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232" t="-3125" r="-236427" b="-2631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3125" r="-197" b="-263125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232" t="-109272" r="-236427" b="-1788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109272" r="-197" b="-178808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Combining method for 3D antenna element pattern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210667" r="-197" b="-80000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 smtClean="0"/>
                            <a:t>Maximum directional gain of an antenna element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dirty="0" smtClean="0"/>
                            <a:t>[8dBi]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0" name="TextBox 9"/>
          <p:cNvSpPr txBox="1"/>
          <p:nvPr/>
        </p:nvSpPr>
        <p:spPr>
          <a:xfrm>
            <a:off x="341530" y="1673805"/>
            <a:ext cx="855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+mn-lt"/>
                <a:ea typeface="+mn-ea"/>
              </a:rPr>
              <a:t>Three sectors and each sector has 65 degree 3dB beam width in both zenith and azimuth dimensions. </a:t>
            </a:r>
            <a:r>
              <a:rPr lang="en-US" altLang="zh-CN" dirty="0"/>
              <a:t>Detailed antenna element radiation pattern according to below </a:t>
            </a:r>
            <a:r>
              <a:rPr lang="en-US" altLang="zh-CN" dirty="0" smtClean="0"/>
              <a:t>table</a:t>
            </a:r>
            <a:r>
              <a:rPr lang="en-US" altLang="zh-CN" dirty="0"/>
              <a:t>.</a:t>
            </a:r>
            <a:r>
              <a:rPr lang="en-US" altLang="zh-CN" dirty="0" smtClean="0">
                <a:latin typeface="+mn-lt"/>
                <a:ea typeface="+mn-ea"/>
              </a:rPr>
              <a:t> </a:t>
            </a:r>
            <a:r>
              <a:rPr lang="en-US" altLang="zh-CN" dirty="0" smtClean="0">
                <a:latin typeface="+mn-lt"/>
                <a:ea typeface="+mn-ea"/>
              </a:rPr>
              <a:t>[110] </a:t>
            </a:r>
            <a:r>
              <a:rPr lang="en-US" altLang="zh-CN" dirty="0" smtClean="0">
                <a:latin typeface="+mn-lt"/>
                <a:ea typeface="+mn-ea"/>
              </a:rPr>
              <a:t>degree electrical tilting.</a:t>
            </a:r>
            <a:endParaRPr lang="zh-CN" altLang="en-US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97924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Alternative 3 of TRP antenna modeling for indoor hotspot scenario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063462896"/>
                  </p:ext>
                </p:extLst>
              </p:nvPr>
            </p:nvGraphicFramePr>
            <p:xfrm>
              <a:off x="180583" y="2663915"/>
              <a:ext cx="8820150" cy="338328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624230"/>
                    <a:gridCol w="6195920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Antenna element radiation pattern in </a:t>
                          </a:r>
                          <a14:m>
                            <m:oMath xmlns:m="http://schemas.openxmlformats.org/officeDocument/2006/math">
                              <m:r>
                                <a:rPr kumimoji="1" lang="zh-CN" altLang="en-GB" sz="180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𝜃</m:t>
                              </m:r>
                              <m:r>
                                <a:rPr kumimoji="1" lang="en-US" altLang="zh-CN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"</m:t>
                              </m:r>
                            </m:oMath>
                          </a14:m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dim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"</m:t>
                                  </m:r>
                                </m:e>
                              </m:d>
                              <m: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  <m:sSup>
                                    <m:sSup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zh-CN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zh-CN" alt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  <m:t>𝜃</m:t>
                                              </m:r>
                                              <m: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"−</m:t>
                                              </m:r>
                                              <m:sSup>
                                                <m:sSup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90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  <a:ea typeface="Cambria Math" panose="02040503050406030204" pitchFamily="18" charset="0"/>
                                                    </a:rPr>
                                                    <m:t>°</m:t>
                                                  </m:r>
                                                </m:sup>
                                              </m:sSup>
                                            </m:num>
                                            <m:den>
                                              <m:sSub>
                                                <m:sSub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zh-CN" alt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𝜃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3</m:t>
                                                  </m:r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𝑑𝐵</m:t>
                                                  </m:r>
                                                </m:sub>
                                              </m:sSub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𝑆𝐿𝐴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b="0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𝑑𝐵</m:t>
                                  </m:r>
                                </m:sub>
                              </m:s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90</m:t>
                                  </m:r>
                                </m:e>
                                <m: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°</m:t>
                                  </m:r>
                                </m:sup>
                              </m:sSup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r>
                            <a:rPr lang="en-US" altLang="zh-CN" b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𝑆𝐿𝐴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dirty="0" smtClean="0"/>
                            <a:t>=25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Antenna element radiation pattern in </a:t>
                          </a:r>
                          <a14:m>
                            <m:oMath xmlns:m="http://schemas.openxmlformats.org/officeDocument/2006/math">
                              <m:r>
                                <a:rPr kumimoji="1" lang="zh-CN" altLang="en-US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𝜙</m:t>
                              </m:r>
                              <m:r>
                                <a:rPr kumimoji="1" lang="en-US" altLang="zh-CN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"</m:t>
                              </m:r>
                            </m:oMath>
                          </a14:m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dim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altLang="zh-CN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φ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"</m:t>
                                  </m:r>
                                </m:e>
                              </m:d>
                              <m: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  <m:sSup>
                                    <m:sSup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zh-CN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l-GR" altLang="zh-CN" b="1" i="1" smtClean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φ</m:t>
                                              </m:r>
                                              <m: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"</m:t>
                                              </m:r>
                                            </m:num>
                                            <m:den>
                                              <m:sSub>
                                                <m:sSub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l-GR" altLang="zh-CN" b="1" i="1" smtClean="0">
                                                      <a:latin typeface="Cambria Math" panose="02040503050406030204" pitchFamily="18" charset="0"/>
                                                      <a:ea typeface="Cambria Math" panose="02040503050406030204" pitchFamily="18" charset="0"/>
                                                    </a:rPr>
                                                    <m:t>φ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3</m:t>
                                                  </m:r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𝑑𝐵</m:t>
                                                  </m:r>
                                                </m:sub>
                                              </m:sSub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altLang="zh-CN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φ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𝑑𝐵</m:t>
                                  </m:r>
                                </m:sub>
                              </m:s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90</m:t>
                                  </m:r>
                                </m:e>
                                <m: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°</m:t>
                                  </m:r>
                                </m:sup>
                              </m:sSup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r>
                            <a:rPr lang="en-US" altLang="zh-CN" b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dirty="0" smtClean="0"/>
                            <a:t>=25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Combining method for 3D antenna element pattern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i="1" smtClean="0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"</m:t>
                                </m:r>
                                <m:d>
                                  <m:dPr>
                                    <m:ctrlP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",</m:t>
                                    </m:r>
                                    <m:r>
                                      <a:rPr lang="zh-CN" altLang="en-US" i="1" smtClean="0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=−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𝐸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𝑉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zh-CN" altLang="en-US" i="1" smtClean="0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"</m:t>
                                            </m:r>
                                          </m:e>
                                        </m:d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𝐸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𝐻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zh-CN" altLang="en-US" i="1" smtClean="0">
                                                <a:latin typeface="Cambria Math" panose="02040503050406030204" pitchFamily="18" charset="0"/>
                                              </a:rPr>
                                              <m:t>𝜙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"</m:t>
                                            </m:r>
                                          </m:e>
                                        </m:d>
                                      </m:e>
                                    </m:d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𝐴</m:t>
                                        </m:r>
                                      </m:e>
                                      <m:sub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 smtClean="0"/>
                            <a:t>Maximum directional gain of an antenna element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dirty="0" smtClean="0"/>
                            <a:t>5dBi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063462896"/>
                  </p:ext>
                </p:extLst>
              </p:nvPr>
            </p:nvGraphicFramePr>
            <p:xfrm>
              <a:off x="180583" y="2663915"/>
              <a:ext cx="8820150" cy="338328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624230"/>
                    <a:gridCol w="6195920"/>
                  </a:tblGrid>
                  <a:tr h="9144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232" t="-3333" r="-236427" b="-28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3333" r="-197" b="-281333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232" t="-102649" r="-236427" b="-1794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102649" r="-197" b="-17947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Combining method for 3D antenna element pattern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204000" r="-197" b="-80667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 smtClean="0"/>
                            <a:t>Maximum directional gain of an antenna element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dirty="0" smtClean="0"/>
                            <a:t>5dBi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0" name="TextBox 9"/>
          <p:cNvSpPr txBox="1"/>
          <p:nvPr/>
        </p:nvSpPr>
        <p:spPr>
          <a:xfrm>
            <a:off x="341530" y="1673805"/>
            <a:ext cx="855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+mn-lt"/>
                <a:ea typeface="+mn-ea"/>
              </a:rPr>
              <a:t>TRP is placed on the wall.  Sector with 90 degree 3dB beam width in both zenith and azimuth dimensions. Antenna orientation is  opposite to the wall. </a:t>
            </a:r>
            <a:r>
              <a:rPr lang="en-US" altLang="zh-CN" smtClean="0">
                <a:latin typeface="+mn-lt"/>
                <a:ea typeface="+mn-ea"/>
              </a:rPr>
              <a:t>Electrical tilting is FFS.</a:t>
            </a:r>
            <a:endParaRPr lang="zh-CN" altLang="en-US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09337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Alternative </a:t>
            </a:r>
            <a:r>
              <a:rPr lang="en-US" altLang="zh-CN" dirty="0" smtClean="0"/>
              <a:t>4 </a:t>
            </a:r>
            <a:r>
              <a:rPr lang="en-US" altLang="zh-CN" dirty="0" smtClean="0"/>
              <a:t>of TRP antenna modeling for indoor hotspot scenario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554873836"/>
                  </p:ext>
                </p:extLst>
              </p:nvPr>
            </p:nvGraphicFramePr>
            <p:xfrm>
              <a:off x="180583" y="2663915"/>
              <a:ext cx="8820150" cy="338328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624230"/>
                    <a:gridCol w="6195920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Antenna element radiation pattern in </a:t>
                          </a:r>
                          <a14:m>
                            <m:oMath xmlns:m="http://schemas.openxmlformats.org/officeDocument/2006/math">
                              <m:r>
                                <a:rPr kumimoji="1" lang="zh-CN" altLang="en-GB" sz="180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𝜃</m:t>
                              </m:r>
                              <m:r>
                                <a:rPr kumimoji="1" lang="en-US" altLang="zh-CN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"</m:t>
                              </m:r>
                            </m:oMath>
                          </a14:m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dim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"</m:t>
                                  </m:r>
                                </m:e>
                              </m:d>
                              <m: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  <m:sSup>
                                    <m:sSup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zh-CN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zh-CN" alt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  <m:t>𝜃</m:t>
                                              </m:r>
                                              <m: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"−</m:t>
                                              </m:r>
                                              <m:sSup>
                                                <m:sSup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90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  <a:ea typeface="Cambria Math" panose="02040503050406030204" pitchFamily="18" charset="0"/>
                                                    </a:rPr>
                                                    <m:t>°</m:t>
                                                  </m:r>
                                                </m:sup>
                                              </m:sSup>
                                            </m:num>
                                            <m:den>
                                              <m:sSub>
                                                <m:sSub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zh-CN" altLang="en-US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𝜃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3</m:t>
                                                  </m:r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𝑑𝐵</m:t>
                                                  </m:r>
                                                </m:sub>
                                              </m:sSub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𝑆𝐿𝐴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b="0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𝑑𝐵</m:t>
                                  </m:r>
                                </m:sub>
                              </m:s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13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°</m:t>
                                  </m:r>
                                </m:sup>
                              </m:sSup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r>
                            <a:rPr lang="en-US" altLang="zh-CN" b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𝑆𝐿𝐴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dirty="0" smtClean="0"/>
                            <a:t>=25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Antenna element radiation pattern in </a:t>
                          </a:r>
                          <a14:m>
                            <m:oMath xmlns:m="http://schemas.openxmlformats.org/officeDocument/2006/math">
                              <m:r>
                                <a:rPr kumimoji="1" lang="zh-CN" altLang="en-US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𝜙</m:t>
                              </m:r>
                              <m:r>
                                <a:rPr kumimoji="1" lang="en-US" altLang="zh-CN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"</m:t>
                              </m:r>
                            </m:oMath>
                          </a14:m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dim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altLang="zh-CN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φ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"</m:t>
                                  </m:r>
                                </m:e>
                              </m:d>
                              <m: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  <m:sSup>
                                    <m:sSup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zh-CN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l-GR" altLang="zh-CN" b="1" i="1" smtClean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φ</m:t>
                                              </m:r>
                                              <m: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"</m:t>
                                              </m:r>
                                            </m:num>
                                            <m:den>
                                              <m:sSub>
                                                <m:sSubPr>
                                                  <m:ctrlP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l-GR" altLang="zh-CN" b="1" i="1" smtClean="0">
                                                      <a:latin typeface="Cambria Math" panose="02040503050406030204" pitchFamily="18" charset="0"/>
                                                      <a:ea typeface="Cambria Math" panose="02040503050406030204" pitchFamily="18" charset="0"/>
                                                    </a:rPr>
                                                    <m:t>φ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3</m:t>
                                                  </m:r>
                                                  <m:r>
                                                    <a:rPr lang="en-US" altLang="zh-CN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𝑑𝐵</m:t>
                                                  </m:r>
                                                </m:sub>
                                              </m:sSub>
                                            </m:den>
                                          </m:f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altLang="zh-CN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φ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𝑑𝐵</m:t>
                                  </m:r>
                                </m:sub>
                              </m:s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13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°</m:t>
                                  </m:r>
                                </m:sup>
                              </m:sSup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oMath>
                          </a14:m>
                          <a:r>
                            <a:rPr lang="en-US" altLang="zh-CN" b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dirty="0" smtClean="0"/>
                            <a:t>=25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Combining method for 3D antenna element pattern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i="1" smtClean="0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"</m:t>
                                </m:r>
                                <m:d>
                                  <m:dPr>
                                    <m:ctrlPr>
                                      <a:rPr lang="en-US" altLang="zh-CN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zh-CN" altLang="en-US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",</m:t>
                                    </m:r>
                                    <m:r>
                                      <a:rPr lang="zh-CN" altLang="en-US" i="1" smtClean="0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"</m:t>
                                    </m:r>
                                  </m:e>
                                </m:d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=−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𝐸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𝑉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zh-CN" altLang="en-US" i="1" smtClean="0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"</m:t>
                                            </m:r>
                                          </m:e>
                                        </m:d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𝐸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𝐻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zh-CN" altLang="en-US" i="1" smtClean="0">
                                                <a:latin typeface="Cambria Math" panose="02040503050406030204" pitchFamily="18" charset="0"/>
                                              </a:rPr>
                                              <m:t>𝜙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"</m:t>
                                            </m:r>
                                          </m:e>
                                        </m:d>
                                      </m:e>
                                    </m:d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𝐴</m:t>
                                        </m:r>
                                      </m:e>
                                      <m:sub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 smtClean="0"/>
                            <a:t>Maximum directional gain of an antenna element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dirty="0" smtClean="0"/>
                            <a:t>[5dBi]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554873836"/>
                  </p:ext>
                </p:extLst>
              </p:nvPr>
            </p:nvGraphicFramePr>
            <p:xfrm>
              <a:off x="180583" y="2663915"/>
              <a:ext cx="8820150" cy="338328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624230"/>
                    <a:gridCol w="6195920"/>
                  </a:tblGrid>
                  <a:tr h="9144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232" t="-3333" r="-236427" b="-28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3333" r="-197" b="-281333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232" t="-102649" r="-236427" b="-1794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102649" r="-197" b="-179470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GB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Combining method for 3D antenna element pattern (dB)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42478" t="-204000" r="-197" b="-80667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dirty="0" smtClean="0"/>
                            <a:t>Maximum directional gain of an antenna element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dirty="0" smtClean="0"/>
                            <a:t>[5dBi]</a:t>
                          </a:r>
                          <a:endParaRPr lang="zh-CN" altLang="en-US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0" name="TextBox 9"/>
          <p:cNvSpPr txBox="1"/>
          <p:nvPr/>
        </p:nvSpPr>
        <p:spPr>
          <a:xfrm>
            <a:off x="341530" y="1673805"/>
            <a:ext cx="855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+mn-lt"/>
                <a:ea typeface="+mn-ea"/>
              </a:rPr>
              <a:t>TRP is placed on the wall.  Sector with 90 degree 3dB beam width in both zenith and azimuth dimensions. Antenna orientation is  opposite to the wall. Electrical tilting is </a:t>
            </a:r>
            <a:r>
              <a:rPr lang="en-US" altLang="zh-CN" dirty="0" smtClean="0">
                <a:latin typeface="+mn-lt"/>
                <a:ea typeface="+mn-ea"/>
              </a:rPr>
              <a:t>[</a:t>
            </a:r>
            <a:r>
              <a:rPr lang="en-US" altLang="zh-CN" dirty="0" smtClean="0">
                <a:latin typeface="+mn-lt"/>
                <a:ea typeface="+mn-ea"/>
              </a:rPr>
              <a:t>180]</a:t>
            </a:r>
            <a:r>
              <a:rPr lang="en-US" altLang="zh-CN" dirty="0" smtClean="0">
                <a:latin typeface="+mn-lt"/>
                <a:ea typeface="+mn-ea"/>
              </a:rPr>
              <a:t>.</a:t>
            </a:r>
            <a:endParaRPr lang="zh-CN" altLang="en-US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92649363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10358</TotalTime>
  <Words>468</Words>
  <Application>Microsoft Office PowerPoint</Application>
  <PresentationFormat>On-screen Show (4:3)</PresentationFormat>
  <Paragraphs>54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Meiryo</vt:lpstr>
      <vt:lpstr>ＭＳ Ｐゴシック</vt:lpstr>
      <vt:lpstr>MS PMincho</vt:lpstr>
      <vt:lpstr>Arial</vt:lpstr>
      <vt:lpstr>Calibri</vt:lpstr>
      <vt:lpstr>Cambria Math</vt:lpstr>
      <vt:lpstr>Times New Roman</vt:lpstr>
      <vt:lpstr>Wingdings</vt:lpstr>
      <vt:lpstr>標準デザイン</vt:lpstr>
      <vt:lpstr>WF on remaining details of antenna modeling</vt:lpstr>
      <vt:lpstr>Background</vt:lpstr>
      <vt:lpstr>Alternative 1 of TRP antenna modeling for indoor hotspot scenario</vt:lpstr>
      <vt:lpstr>Alternative 2 of TRP antenna modeling for indoor hotspot scenario</vt:lpstr>
      <vt:lpstr>Alternative 3 of TRP antenna modeling for indoor hotspot scenario</vt:lpstr>
      <vt:lpstr>Alternative 4 of TRP antenna modeling for indoor hotspot scenario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851</cp:revision>
  <cp:lastPrinted>2016-02-02T02:05:25Z</cp:lastPrinted>
  <dcterms:created xsi:type="dcterms:W3CDTF">2008-05-20T02:15:22Z</dcterms:created>
  <dcterms:modified xsi:type="dcterms:W3CDTF">2016-05-24T01:17:26Z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a3e68544-2813-4d9d-961b-344143efa7f7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2016-05-24 01:17:25Z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CTP_IC</vt:lpwstr>
  </property>
</Properties>
</file>