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5" r:id="rId2"/>
    <p:sldId id="266" r:id="rId3"/>
    <p:sldId id="267" r:id="rId4"/>
    <p:sldId id="268" r:id="rId5"/>
    <p:sldId id="269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4761" autoAdjust="0"/>
  </p:normalViewPr>
  <p:slideViewPr>
    <p:cSldViewPr snapToGrid="0">
      <p:cViewPr varScale="1">
        <p:scale>
          <a:sx n="78" d="100"/>
          <a:sy n="78" d="100"/>
        </p:scale>
        <p:origin x="105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>
            <a:grpSpLocks noChangeAspect="1"/>
          </p:cNvGrpSpPr>
          <p:nvPr userDrawn="1"/>
        </p:nvGrpSpPr>
        <p:grpSpPr>
          <a:xfrm>
            <a:off x="10288860" y="6546300"/>
            <a:ext cx="961544" cy="157272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41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4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7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8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" name="TextBox 3"/>
          <p:cNvSpPr txBox="1"/>
          <p:nvPr userDrawn="1"/>
        </p:nvSpPr>
        <p:spPr>
          <a:xfrm>
            <a:off x="289980" y="6477716"/>
            <a:ext cx="2595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fld id="{AB307C75-CA2F-4BA6-858A-60F533452F31}" type="datetimeFigureOut">
              <a:rPr lang="en-US" sz="1000" kern="120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marR="0" indent="0" algn="l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t>5/24/2016</a:t>
            </a:fld>
            <a:endParaRPr lang="en-US" sz="1000" kern="12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 userDrawn="1"/>
        </p:nvSpPr>
        <p:spPr>
          <a:xfrm>
            <a:off x="4295671" y="6477716"/>
            <a:ext cx="36006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02619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package" Target="../embeddings/Microsoft_Excel_Worksheet4.xlsx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Excel_Worksheet2.xlsx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2.emf"/><Relationship Id="rId10" Type="http://schemas.openxmlformats.org/officeDocument/2006/relationships/package" Target="../embeddings/Microsoft_Excel_Worksheet3.xlsx"/><Relationship Id="rId4" Type="http://schemas.openxmlformats.org/officeDocument/2006/relationships/package" Target="../embeddings/Microsoft_Excel_Worksheet1.xlsx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Excel_Worksheet5.xls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Excel_Worksheet7.xls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6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1092354" y="1533826"/>
            <a:ext cx="10508673" cy="2387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Scalable Numerology Symbol Boundary Alignment</a:t>
            </a:r>
            <a:endParaRPr lang="en-US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440038" y="4471260"/>
            <a:ext cx="11501517" cy="178126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Qualcomm, ZTE, ETRI, </a:t>
            </a:r>
            <a:r>
              <a:rPr lang="en-US" altLang="ja-JP" dirty="0"/>
              <a:t>NEC, </a:t>
            </a:r>
            <a:r>
              <a:rPr lang="en-US" altLang="ja-JP" dirty="0" smtClean="0"/>
              <a:t>OPPO , Panasonic, DoCoMo, Deutsch </a:t>
            </a:r>
            <a:r>
              <a:rPr lang="en-US" altLang="ja-JP" dirty="0"/>
              <a:t>T</a:t>
            </a:r>
            <a:r>
              <a:rPr lang="en-US" altLang="ja-JP" dirty="0" smtClean="0"/>
              <a:t>elecom, </a:t>
            </a:r>
            <a:r>
              <a:rPr lang="en-US" altLang="ja-JP" dirty="0" err="1" smtClean="0"/>
              <a:t>Convida</a:t>
            </a:r>
            <a:r>
              <a:rPr lang="en-US" altLang="ja-JP" smtClean="0"/>
              <a:t> Wireless, [MTK</a:t>
            </a:r>
            <a:r>
              <a:rPr lang="en-US" altLang="ja-JP" dirty="0"/>
              <a:t>]</a:t>
            </a:r>
            <a:r>
              <a:rPr lang="en-US" altLang="ja-JP" dirty="0" smtClean="0"/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[SPRINT], [Interdigital</a:t>
            </a:r>
            <a:r>
              <a:rPr lang="en-US" altLang="ja-JP" dirty="0" smtClean="0"/>
              <a:t>]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44753" y="50800"/>
            <a:ext cx="119277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#85				   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165583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 eaLnBrk="0" hangingPunct="0"/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3038" y="1340559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Agenda </a:t>
            </a:r>
            <a:r>
              <a:rPr lang="en-US" altLang="ko-KR" smtClean="0"/>
              <a:t>item:7.1.4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14192" y="567848"/>
            <a:ext cx="11573009" cy="5429191"/>
          </a:xfrm>
        </p:spPr>
        <p:txBody>
          <a:bodyPr>
            <a:normAutofit fontScale="92500" lnSpcReduction="10000"/>
          </a:bodyPr>
          <a:lstStyle/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f1 = 2 * f0</a:t>
            </a:r>
          </a:p>
          <a:p>
            <a:endParaRPr lang="en-US" dirty="0" smtClean="0"/>
          </a:p>
          <a:p>
            <a:r>
              <a:rPr lang="en-US" dirty="0" smtClean="0"/>
              <a:t>Alt 1, every two symbols of f1 numerology is aligned with </a:t>
            </a:r>
            <a:r>
              <a:rPr lang="en-US" dirty="0"/>
              <a:t>symbol </a:t>
            </a:r>
            <a:r>
              <a:rPr lang="en-US" dirty="0" smtClean="0"/>
              <a:t>boundary of f0 numerology</a:t>
            </a:r>
          </a:p>
          <a:p>
            <a:endParaRPr lang="en-US" dirty="0" smtClean="0"/>
          </a:p>
          <a:p>
            <a:r>
              <a:rPr lang="en-US" dirty="0" smtClean="0"/>
              <a:t>Alt 2, </a:t>
            </a:r>
            <a:r>
              <a:rPr lang="en-US" dirty="0"/>
              <a:t>every two symbols of f1 numerology is </a:t>
            </a:r>
            <a:r>
              <a:rPr lang="en-US" i="1" dirty="0" smtClean="0">
                <a:solidFill>
                  <a:srgbClr val="FF0000"/>
                </a:solidFill>
              </a:rPr>
              <a:t>NOT</a:t>
            </a:r>
            <a:r>
              <a:rPr lang="en-US" dirty="0" smtClean="0"/>
              <a:t> aligned </a:t>
            </a:r>
            <a:r>
              <a:rPr lang="en-US" dirty="0"/>
              <a:t>with symbol boundary of f0 </a:t>
            </a:r>
            <a:r>
              <a:rPr lang="en-US" dirty="0" smtClean="0"/>
              <a:t>numerology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923885"/>
              </p:ext>
            </p:extLst>
          </p:nvPr>
        </p:nvGraphicFramePr>
        <p:xfrm>
          <a:off x="2736186" y="2437637"/>
          <a:ext cx="891966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2" name="Worksheet" r:id="rId4" imgW="5495999" imgH="200025" progId="Excel.Sheet.12">
                  <p:embed/>
                </p:oleObj>
              </mc:Choice>
              <mc:Fallback>
                <p:oleObj name="Worksheet" r:id="rId4" imgW="5495999" imgH="20002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6186" y="2437637"/>
                        <a:ext cx="891966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1064" y="0"/>
            <a:ext cx="11432977" cy="567848"/>
          </a:xfrm>
        </p:spPr>
        <p:txBody>
          <a:bodyPr/>
          <a:lstStyle/>
          <a:p>
            <a:r>
              <a:rPr lang="en-US" dirty="0" smtClean="0"/>
              <a:t>Scaled numerology have alignment with long symbol boundary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31064" y="889488"/>
            <a:ext cx="22791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f0 numerology</a:t>
            </a:r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/>
              <a:t>f1 numerology w/ symbol </a:t>
            </a:r>
          </a:p>
          <a:p>
            <a:r>
              <a:rPr lang="en-US" sz="1400" dirty="0"/>
              <a:t>boundary alignment</a:t>
            </a:r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f1 numerology </a:t>
            </a:r>
            <a:r>
              <a:rPr lang="en-US" sz="1400" dirty="0" smtClean="0"/>
              <a:t>w/o </a:t>
            </a:r>
            <a:r>
              <a:rPr lang="en-US" sz="1400" dirty="0"/>
              <a:t>symbol </a:t>
            </a:r>
          </a:p>
          <a:p>
            <a:r>
              <a:rPr lang="en-US" sz="1400" dirty="0"/>
              <a:t>boundary alignment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2609186" y="924071"/>
          <a:ext cx="9179053" cy="334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3" name="Worksheet" r:id="rId7" imgW="5495841" imgH="199935" progId="Excel.Sheet.12">
                  <p:embed/>
                </p:oleObj>
              </mc:Choice>
              <mc:Fallback>
                <p:oleObj name="Worksheet" r:id="rId7" imgW="5495841" imgH="1999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09186" y="924071"/>
                        <a:ext cx="9179053" cy="3340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880845"/>
              </p:ext>
            </p:extLst>
          </p:nvPr>
        </p:nvGraphicFramePr>
        <p:xfrm>
          <a:off x="2609850" y="2437637"/>
          <a:ext cx="533554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" name="Worksheet" r:id="rId10" imgW="2695514" imgH="200025" progId="Excel.Sheet.12">
                  <p:embed/>
                </p:oleObj>
              </mc:Choice>
              <mc:Fallback>
                <p:oleObj name="Worksheet" r:id="rId10" imgW="2695514" imgH="20002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09850" y="2437637"/>
                        <a:ext cx="533554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241464"/>
              </p:ext>
            </p:extLst>
          </p:nvPr>
        </p:nvGraphicFramePr>
        <p:xfrm>
          <a:off x="2609850" y="1680409"/>
          <a:ext cx="917733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" name="Worksheet" r:id="rId13" imgW="5495999" imgH="200025" progId="Excel.Sheet.12">
                  <p:embed/>
                </p:oleObj>
              </mc:Choice>
              <mc:Fallback>
                <p:oleObj name="Worksheet" r:id="rId13" imgW="5495999" imgH="20002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09850" y="1680409"/>
                        <a:ext cx="917733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539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1064" y="-91303"/>
            <a:ext cx="11432977" cy="56784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75975" y="603545"/>
            <a:ext cx="11573009" cy="4102176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For scaled numerology Fs </a:t>
            </a:r>
            <a:r>
              <a:rPr lang="en-US" sz="2400" dirty="0"/>
              <a:t>= F0*M, (where Base numerology contains N symbols per </a:t>
            </a:r>
            <a:r>
              <a:rPr lang="en-US" sz="2400" dirty="0" err="1" smtClean="0"/>
              <a:t>ms</a:t>
            </a:r>
            <a:r>
              <a:rPr lang="en-US" sz="2400" dirty="0" smtClean="0"/>
              <a:t> and </a:t>
            </a:r>
            <a:r>
              <a:rPr lang="en-US" sz="2400" dirty="0"/>
              <a:t>scaled numerology contains N*M symbols per </a:t>
            </a:r>
            <a:r>
              <a:rPr lang="en-US" sz="2400" dirty="0" err="1" smtClean="0"/>
              <a:t>ms</a:t>
            </a:r>
            <a:r>
              <a:rPr lang="en-US" sz="2400" dirty="0" smtClean="0"/>
              <a:t>)</a:t>
            </a:r>
            <a:endParaRPr lang="en-US" sz="2400" dirty="0"/>
          </a:p>
          <a:p>
            <a:pPr lvl="1"/>
            <a:r>
              <a:rPr lang="en-US" sz="2000" dirty="0" smtClean="0"/>
              <a:t>Each </a:t>
            </a:r>
            <a:r>
              <a:rPr lang="en-US" sz="2000" dirty="0"/>
              <a:t>symbol length (including CP) of base numerology (w/ SCS = F0) equals the sum of the corresponding M symbols of scaled numerology (w/ SCS = Fs</a:t>
            </a:r>
            <a:r>
              <a:rPr lang="en-US" sz="2000" dirty="0" smtClean="0"/>
              <a:t>)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Each symbol may not necessarily be of the same length (e.g. in LTE numerology, symbol0 is long than symbol 1, 2, … 6)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 smtClean="0"/>
              <a:t>Multiple CP durations per each numerology is not precluded:</a:t>
            </a:r>
          </a:p>
          <a:p>
            <a:pPr lvl="2"/>
            <a:r>
              <a:rPr lang="en-US" sz="1600" dirty="0"/>
              <a:t>F</a:t>
            </a:r>
            <a:r>
              <a:rPr lang="en-US" sz="1600" dirty="0" smtClean="0"/>
              <a:t>or each CP family (NCP or ECP), each </a:t>
            </a:r>
            <a:r>
              <a:rPr lang="en-US" sz="1600" dirty="0"/>
              <a:t>symbol length (including CP) of base numerology (w/ SCS = F0) equals the sum of the corresponding M symbols of scaled numerology (w/ SCS = Fs</a:t>
            </a:r>
            <a:r>
              <a:rPr lang="en-US" sz="1600" dirty="0" smtClean="0"/>
              <a:t>)</a:t>
            </a:r>
          </a:p>
          <a:p>
            <a:endParaRPr lang="en-US" dirty="0" smtClean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47305"/>
              </p:ext>
            </p:extLst>
          </p:nvPr>
        </p:nvGraphicFramePr>
        <p:xfrm>
          <a:off x="445990" y="4910106"/>
          <a:ext cx="11432977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1" name="Worksheet" r:id="rId4" imgW="10048878" imgH="581154" progId="Excel.Sheet.12">
                  <p:embed/>
                </p:oleObj>
              </mc:Choice>
              <mc:Fallback>
                <p:oleObj name="Worksheet" r:id="rId4" imgW="10048878" imgH="58115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5990" y="4910106"/>
                        <a:ext cx="11432977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>
          <a:xfrm>
            <a:off x="445990" y="4264873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Example: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51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37227" y="2097902"/>
            <a:ext cx="11573009" cy="3904735"/>
          </a:xfrm>
        </p:spPr>
        <p:txBody>
          <a:bodyPr>
            <a:normAutofit/>
          </a:bodyPr>
          <a:lstStyle/>
          <a:p>
            <a:pPr lvl="0" algn="ctr"/>
            <a:r>
              <a:rPr lang="en-US" sz="4000" dirty="0" smtClean="0"/>
              <a:t>Background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1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1064" y="0"/>
            <a:ext cx="11432977" cy="567848"/>
          </a:xfrm>
        </p:spPr>
        <p:txBody>
          <a:bodyPr/>
          <a:lstStyle/>
          <a:p>
            <a:r>
              <a:rPr lang="en-US" dirty="0" smtClean="0"/>
              <a:t>Benefits of symbol boundary alignment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14192" y="567848"/>
            <a:ext cx="11573009" cy="603066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Benefits:</a:t>
            </a:r>
          </a:p>
          <a:p>
            <a:pPr lvl="1"/>
            <a:r>
              <a:rPr lang="en-US" dirty="0" smtClean="0"/>
              <a:t>Low latency TDM numerology multiplexing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Better interference management</a:t>
            </a:r>
          </a:p>
          <a:p>
            <a:pPr lvl="2"/>
            <a:r>
              <a:rPr lang="en-US" dirty="0" smtClean="0"/>
              <a:t>Interference from short symbol numerology to long symbol numerology is contained in one symbol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Less implementation complexity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No obvious reason not to 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10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789" y="-249299"/>
            <a:ext cx="12851027" cy="1066446"/>
          </a:xfrm>
        </p:spPr>
        <p:txBody>
          <a:bodyPr/>
          <a:lstStyle/>
          <a:p>
            <a:r>
              <a:rPr lang="en-US" dirty="0" smtClean="0"/>
              <a:t>Symbol boundary alignment for low latency numerology multiplexing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14192" y="1075038"/>
            <a:ext cx="11573009" cy="5523470"/>
          </a:xfrm>
        </p:spPr>
        <p:txBody>
          <a:bodyPr>
            <a:normAutofit/>
          </a:bodyPr>
          <a:lstStyle/>
          <a:p>
            <a:r>
              <a:rPr lang="en-US" dirty="0" smtClean="0"/>
              <a:t>FDM-</a:t>
            </a:r>
            <a:r>
              <a:rPr lang="en-US" dirty="0" err="1" smtClean="0"/>
              <a:t>ing</a:t>
            </a:r>
            <a:r>
              <a:rPr lang="en-US" dirty="0" smtClean="0"/>
              <a:t> UEs of different numerology: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TDM-</a:t>
            </a:r>
            <a:r>
              <a:rPr lang="en-US" dirty="0" err="1" smtClean="0"/>
              <a:t>ing</a:t>
            </a:r>
            <a:r>
              <a:rPr lang="en-US" dirty="0" smtClean="0"/>
              <a:t> UEs of different numerology:</a:t>
            </a:r>
          </a:p>
          <a:p>
            <a:pPr lvl="1"/>
            <a:r>
              <a:rPr lang="en-US" dirty="0" smtClean="0"/>
              <a:t>Symbol-boundary alignment </a:t>
            </a:r>
            <a:r>
              <a:rPr lang="en-US" sz="2000" dirty="0" smtClean="0"/>
              <a:t>(at the smallest SCS symbol level)</a:t>
            </a:r>
            <a:r>
              <a:rPr lang="en-US" dirty="0" smtClean="0"/>
              <a:t> enables symbol-level numerology multiplexing: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Low latency could be achieved by TDM compared with FDM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-111211" y="1678459"/>
          <a:ext cx="12204453" cy="709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6" name="Worksheet" r:id="rId4" imgW="13458757" imgH="580935" progId="Excel.Sheet.12">
                  <p:embed/>
                </p:oleObj>
              </mc:Choice>
              <mc:Fallback>
                <p:oleObj name="Worksheet" r:id="rId4" imgW="13458757" imgH="5809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11211" y="1678459"/>
                        <a:ext cx="12204453" cy="7099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0" y="4112305"/>
          <a:ext cx="12204456" cy="478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7" name="Worksheet" r:id="rId7" imgW="13458757" imgH="390615" progId="Excel.Sheet.12">
                  <p:embed/>
                </p:oleObj>
              </mc:Choice>
              <mc:Fallback>
                <p:oleObj name="Worksheet" r:id="rId7" imgW="13458757" imgH="39061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4112305"/>
                        <a:ext cx="12204456" cy="4786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810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340</Words>
  <Application>Microsoft Office PowerPoint</Application>
  <PresentationFormat>Widescreen</PresentationFormat>
  <Paragraphs>63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맑은 고딕</vt:lpstr>
      <vt:lpstr>ＭＳ Ｐゴシック</vt:lpstr>
      <vt:lpstr>ＭＳ Ｐゴシック</vt:lpstr>
      <vt:lpstr>Arial</vt:lpstr>
      <vt:lpstr>Calibre Regular</vt:lpstr>
      <vt:lpstr>Calibri</vt:lpstr>
      <vt:lpstr>Calibri Light</vt:lpstr>
      <vt:lpstr>Qualcomm Office Regular</vt:lpstr>
      <vt:lpstr>Qualcomm Regular</vt:lpstr>
      <vt:lpstr>Times New Roman</vt:lpstr>
      <vt:lpstr>Office Theme</vt:lpstr>
      <vt:lpstr>Worksheet</vt:lpstr>
      <vt:lpstr>WF on Scalable Numerology Symbol Boundary Alignment</vt:lpstr>
      <vt:lpstr>Scaled numerology have alignment with long symbol boundary</vt:lpstr>
      <vt:lpstr>Proposal</vt:lpstr>
      <vt:lpstr>PowerPoint Presentation</vt:lpstr>
      <vt:lpstr>Benefits of symbol boundary alignment</vt:lpstr>
      <vt:lpstr>Symbol boundary alignment for low latency numerology multiplexing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Jiang, Jing</cp:lastModifiedBy>
  <cp:revision>499</cp:revision>
  <dcterms:created xsi:type="dcterms:W3CDTF">2016-04-12T08:45:03Z</dcterms:created>
  <dcterms:modified xsi:type="dcterms:W3CDTF">2016-05-24T08:02:13Z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-271620777</vt:i4>
  </property>
  <property fmtid="{D5CDD505-2E9C-101B-9397-08002B2CF9AE}" pid="3" name="_NewReviewCycle">
    <vt:lpwstr/>
  </property>
  <property fmtid="{D5CDD505-2E9C-101B-9397-08002B2CF9AE}" pid="4" name="_EmailSubject">
    <vt:lpwstr/>
  </property>
  <property fmtid="{D5CDD505-2E9C-101B-9397-08002B2CF9AE}" pid="5" name="_AuthorEmail">
    <vt:lpwstr>jingj@qti.qualcomm.com</vt:lpwstr>
  </property>
  <property fmtid="{D5CDD505-2E9C-101B-9397-08002B2CF9AE}" pid="6" name="_AuthorEmailDisplayName">
    <vt:lpwstr>Jiang, Jing</vt:lpwstr>
  </property>
  <property fmtid="{D5CDD505-2E9C-101B-9397-08002B2CF9AE}" pid="7" name="_PreviousAdHocReviewCycleID">
    <vt:i4>598254674</vt:i4>
  </property>
</Properties>
</file>