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63" r:id="rId3"/>
    <p:sldId id="261" r:id="rId4"/>
    <p:sldId id="260" r:id="rId5"/>
    <p:sldId id="264" r:id="rId6"/>
    <p:sldId id="262" r:id="rId7"/>
    <p:sldId id="258"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8683" autoAdjust="0"/>
  </p:normalViewPr>
  <p:slideViewPr>
    <p:cSldViewPr>
      <p:cViewPr>
        <p:scale>
          <a:sx n="75" d="100"/>
          <a:sy n="75" d="100"/>
        </p:scale>
        <p:origin x="-115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350DB3-3F9F-4B4B-898B-2FA9F81D5A70}" type="datetimeFigureOut">
              <a:rPr lang="zh-CN" altLang="en-US" smtClean="0"/>
              <a:pPr/>
              <a:t>2016/5/24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210C5F-63C5-4FA1-BAAC-14848FC2293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D210C5F-63C5-4FA1-BAAC-14848FC22937}" type="slidenum">
              <a:rPr lang="zh-CN" altLang="en-US" smtClean="0"/>
              <a:pPr/>
              <a:t>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D210C5F-63C5-4FA1-BAAC-14848FC22937}" type="slidenum">
              <a:rPr lang="zh-CN" altLang="en-US" smtClean="0"/>
              <a:pPr/>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D210C5F-63C5-4FA1-BAAC-14848FC22937}" type="slidenum">
              <a:rPr lang="zh-CN" altLang="en-US" smtClean="0"/>
              <a:pPr/>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D210C5F-63C5-4FA1-BAAC-14848FC22937}" type="slidenum">
              <a:rPr lang="zh-CN" altLang="en-US" smtClean="0"/>
              <a:pPr/>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736C902-AD77-40C2-A123-383E43642E68}" type="datetimeFigureOut">
              <a:rPr lang="zh-CN" altLang="en-US" smtClean="0"/>
              <a:pPr/>
              <a:t>2016/5/24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60B2C-9519-45E3-B925-5DD0D178A0E0}"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736C902-AD77-40C2-A123-383E43642E68}" type="datetimeFigureOut">
              <a:rPr lang="zh-CN" altLang="en-US" smtClean="0"/>
              <a:pPr/>
              <a:t>2016/5/24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60B2C-9519-45E3-B925-5DD0D178A0E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736C902-AD77-40C2-A123-383E43642E68}" type="datetimeFigureOut">
              <a:rPr lang="zh-CN" altLang="en-US" smtClean="0"/>
              <a:pPr/>
              <a:t>2016/5/24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60B2C-9519-45E3-B925-5DD0D178A0E0}"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736C902-AD77-40C2-A123-383E43642E68}" type="datetimeFigureOut">
              <a:rPr lang="zh-CN" altLang="en-US" smtClean="0"/>
              <a:pPr/>
              <a:t>2016/5/24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60B2C-9519-45E3-B925-5DD0D178A0E0}"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736C902-AD77-40C2-A123-383E43642E68}" type="datetimeFigureOut">
              <a:rPr lang="zh-CN" altLang="en-US" smtClean="0"/>
              <a:pPr/>
              <a:t>2016/5/24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60B2C-9519-45E3-B925-5DD0D178A0E0}"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736C902-AD77-40C2-A123-383E43642E68}" type="datetimeFigureOut">
              <a:rPr lang="zh-CN" altLang="en-US" smtClean="0"/>
              <a:pPr/>
              <a:t>2016/5/24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60B2C-9519-45E3-B925-5DD0D178A0E0}"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736C902-AD77-40C2-A123-383E43642E68}" type="datetimeFigureOut">
              <a:rPr lang="zh-CN" altLang="en-US" smtClean="0"/>
              <a:pPr/>
              <a:t>2016/5/24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8A60B2C-9519-45E3-B925-5DD0D178A0E0}"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736C902-AD77-40C2-A123-383E43642E68}" type="datetimeFigureOut">
              <a:rPr lang="zh-CN" altLang="en-US" smtClean="0"/>
              <a:pPr/>
              <a:t>2016/5/24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A60B2C-9519-45E3-B925-5DD0D178A0E0}"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736C902-AD77-40C2-A123-383E43642E68}" type="datetimeFigureOut">
              <a:rPr lang="zh-CN" altLang="en-US" smtClean="0"/>
              <a:pPr/>
              <a:t>2016/5/24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60B2C-9519-45E3-B925-5DD0D178A0E0}"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736C902-AD77-40C2-A123-383E43642E68}" type="datetimeFigureOut">
              <a:rPr lang="zh-CN" altLang="en-US" smtClean="0"/>
              <a:pPr/>
              <a:t>2016/5/24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60B2C-9519-45E3-B925-5DD0D178A0E0}"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736C902-AD77-40C2-A123-383E43642E68}" type="datetimeFigureOut">
              <a:rPr lang="zh-CN" altLang="en-US" smtClean="0"/>
              <a:pPr/>
              <a:t>2016/5/24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60B2C-9519-45E3-B925-5DD0D178A0E0}"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36C902-AD77-40C2-A123-383E43642E68}" type="datetimeFigureOut">
              <a:rPr lang="zh-CN" altLang="en-US" smtClean="0"/>
              <a:pPr/>
              <a:t>2016/5/24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60B2C-9519-45E3-B925-5DD0D178A0E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WF on </a:t>
            </a:r>
            <a:r>
              <a:rPr lang="en-US" altLang="zh-CN" dirty="0" err="1" smtClean="0"/>
              <a:t>evaluaton</a:t>
            </a:r>
            <a:r>
              <a:rPr lang="en-US" altLang="zh-CN" dirty="0" smtClean="0"/>
              <a:t> assumptions for high speed train scenario</a:t>
            </a:r>
            <a:endParaRPr lang="zh-CN" altLang="en-US" dirty="0"/>
          </a:p>
        </p:txBody>
      </p:sp>
      <p:sp>
        <p:nvSpPr>
          <p:cNvPr id="3" name="副标题 2"/>
          <p:cNvSpPr>
            <a:spLocks noGrp="1"/>
          </p:cNvSpPr>
          <p:nvPr>
            <p:ph type="subTitle" idx="1"/>
          </p:nvPr>
        </p:nvSpPr>
        <p:spPr/>
        <p:txBody>
          <a:bodyPr/>
          <a:lstStyle/>
          <a:p>
            <a:r>
              <a:rPr lang="en-US" altLang="zh-CN" dirty="0" smtClean="0">
                <a:solidFill>
                  <a:schemeClr val="tx1"/>
                </a:solidFill>
              </a:rPr>
              <a:t>CMCC,  CATT, </a:t>
            </a:r>
            <a:r>
              <a:rPr lang="en-US" altLang="zh-CN" dirty="0" err="1" smtClean="0">
                <a:solidFill>
                  <a:schemeClr val="tx1"/>
                </a:solidFill>
              </a:rPr>
              <a:t>Huawei</a:t>
            </a:r>
            <a:r>
              <a:rPr lang="en-US" altLang="zh-CN" dirty="0" smtClean="0">
                <a:solidFill>
                  <a:schemeClr val="tx1"/>
                </a:solidFill>
              </a:rPr>
              <a:t>, CATR, </a:t>
            </a:r>
            <a:r>
              <a:rPr lang="en-US" altLang="zh-CN" dirty="0" smtClean="0">
                <a:solidFill>
                  <a:schemeClr val="tx1"/>
                </a:solidFill>
              </a:rPr>
              <a:t>China Unicom</a:t>
            </a:r>
            <a:r>
              <a:rPr lang="en-US" altLang="zh-CN" smtClean="0">
                <a:solidFill>
                  <a:schemeClr val="tx1"/>
                </a:solidFill>
              </a:rPr>
              <a:t>, ZTE,</a:t>
            </a:r>
            <a:endParaRPr lang="zh-CN" altLang="en-US" dirty="0">
              <a:solidFill>
                <a:schemeClr val="tx1"/>
              </a:solidFill>
            </a:endParaRPr>
          </a:p>
        </p:txBody>
      </p:sp>
      <p:sp>
        <p:nvSpPr>
          <p:cNvPr id="4" name="Rectangle 3"/>
          <p:cNvSpPr/>
          <p:nvPr/>
        </p:nvSpPr>
        <p:spPr>
          <a:xfrm>
            <a:off x="457200" y="381000"/>
            <a:ext cx="8305800" cy="1200329"/>
          </a:xfrm>
          <a:prstGeom prst="rect">
            <a:avLst/>
          </a:prstGeom>
        </p:spPr>
        <p:txBody>
          <a:bodyPr wrap="square">
            <a:spAutoFit/>
          </a:bodyPr>
          <a:lstStyle/>
          <a:p>
            <a:r>
              <a:rPr lang="en-GB" sz="2400" b="1" dirty="0"/>
              <a:t>3GPP TSG RAN WG1 Meeting #</a:t>
            </a:r>
            <a:r>
              <a:rPr lang="en-GB" sz="2400" b="1" dirty="0" smtClean="0"/>
              <a:t>85</a:t>
            </a:r>
            <a:r>
              <a:rPr lang="en-GB" sz="2400" b="1" dirty="0"/>
              <a:t>	</a:t>
            </a:r>
            <a:r>
              <a:rPr lang="en-GB" sz="2400" b="1" dirty="0" smtClean="0"/>
              <a:t>		</a:t>
            </a:r>
            <a:r>
              <a:rPr lang="en-GB" sz="2400" b="1" dirty="0" smtClean="0"/>
              <a:t>R1-165576 </a:t>
            </a:r>
            <a:r>
              <a:rPr lang="en-US" sz="2400" b="1" dirty="0" smtClean="0"/>
              <a:t>Nanjing, China, 23</a:t>
            </a:r>
            <a:r>
              <a:rPr lang="en-US" sz="2400" b="1" baseline="30000" dirty="0" smtClean="0"/>
              <a:t>th</a:t>
            </a:r>
            <a:r>
              <a:rPr lang="en-US" sz="2400" b="1" dirty="0" smtClean="0"/>
              <a:t> </a:t>
            </a:r>
            <a:r>
              <a:rPr lang="en-US" sz="2400" b="1" dirty="0"/>
              <a:t>- </a:t>
            </a:r>
            <a:r>
              <a:rPr lang="en-US" sz="2400" b="1" dirty="0" smtClean="0"/>
              <a:t>27</a:t>
            </a:r>
            <a:r>
              <a:rPr lang="en-US" sz="2400" b="1" baseline="30000" dirty="0" smtClean="0"/>
              <a:t>th</a:t>
            </a:r>
            <a:r>
              <a:rPr lang="en-US" sz="2400" b="1" dirty="0" smtClean="0"/>
              <a:t> May 2016</a:t>
            </a:r>
          </a:p>
          <a:p>
            <a:r>
              <a:rPr kumimoji="1" lang="en-US" altLang="ja-JP" sz="2400" b="1" dirty="0"/>
              <a:t>Agenda item: </a:t>
            </a:r>
            <a:r>
              <a:rPr kumimoji="1" lang="en-US" altLang="ja-JP" sz="2400" b="1" dirty="0" smtClean="0"/>
              <a:t>7.1.2</a:t>
            </a:r>
            <a:endParaRPr kumimoji="1" lang="ja-JP" altLang="en-US"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a:xfrm>
            <a:off x="457200" y="1600200"/>
            <a:ext cx="8435280" cy="4525963"/>
          </a:xfrm>
        </p:spPr>
        <p:txBody>
          <a:bodyPr>
            <a:normAutofit/>
          </a:bodyPr>
          <a:lstStyle/>
          <a:p>
            <a:r>
              <a:rPr lang="en-US" altLang="zh-CN" dirty="0" smtClean="0"/>
              <a:t>In R1-163887, some </a:t>
            </a:r>
            <a:r>
              <a:rPr lang="en-US" altLang="zh-CN" dirty="0"/>
              <a:t>evaluation assumptions </a:t>
            </a:r>
            <a:r>
              <a:rPr lang="en-US" altLang="zh-CN" dirty="0" smtClean="0"/>
              <a:t>for the </a:t>
            </a:r>
            <a:r>
              <a:rPr lang="en-US" altLang="zh-CN" dirty="0"/>
              <a:t>high speed train </a:t>
            </a:r>
            <a:r>
              <a:rPr lang="en-US" altLang="zh-CN" dirty="0" smtClean="0"/>
              <a:t>scenario</a:t>
            </a:r>
            <a:r>
              <a:rPr lang="en-US" altLang="zh-CN" dirty="0"/>
              <a:t> </a:t>
            </a:r>
            <a:r>
              <a:rPr lang="en-US" altLang="zh-CN" dirty="0" smtClean="0"/>
              <a:t>were agreed, </a:t>
            </a:r>
            <a:r>
              <a:rPr lang="en-US" altLang="zh-CN" dirty="0"/>
              <a:t>some bracket parts and FFS parts </a:t>
            </a:r>
            <a:r>
              <a:rPr lang="en-US" altLang="zh-CN" dirty="0" smtClean="0"/>
              <a:t>need </a:t>
            </a:r>
            <a:r>
              <a:rPr lang="en-US" altLang="zh-CN" dirty="0"/>
              <a:t>further discussion and decision</a:t>
            </a:r>
            <a:r>
              <a:rPr lang="en-US" altLang="zh-CN" dirty="0" smtClean="0"/>
              <a:t>. More clarifications and detailed </a:t>
            </a:r>
            <a:r>
              <a:rPr lang="en-US" altLang="zh-CN" dirty="0"/>
              <a:t>evaluation parameters </a:t>
            </a:r>
            <a:r>
              <a:rPr lang="en-US" altLang="zh-CN" dirty="0" smtClean="0"/>
              <a:t>are needed. </a:t>
            </a:r>
            <a:endParaRPr lang="zh-CN" altLang="zh-CN" dirty="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a:t>
            </a:r>
            <a:endParaRPr lang="zh-CN" altLang="en-US" dirty="0"/>
          </a:p>
        </p:txBody>
      </p:sp>
      <p:sp>
        <p:nvSpPr>
          <p:cNvPr id="3" name="内容占位符 2"/>
          <p:cNvSpPr>
            <a:spLocks noGrp="1"/>
          </p:cNvSpPr>
          <p:nvPr>
            <p:ph idx="1"/>
          </p:nvPr>
        </p:nvSpPr>
        <p:spPr/>
        <p:txBody>
          <a:bodyPr>
            <a:normAutofit/>
          </a:bodyPr>
          <a:lstStyle/>
          <a:p>
            <a:r>
              <a:rPr lang="en-US" altLang="zh-CN" dirty="0" smtClean="0"/>
              <a:t>Linear BS placement along the rail track</a:t>
            </a:r>
          </a:p>
          <a:p>
            <a:r>
              <a:rPr lang="en-US" altLang="zh-CN" dirty="0" smtClean="0"/>
              <a:t>Macro only layout is prioritized for evaluation</a:t>
            </a:r>
          </a:p>
          <a:p>
            <a:r>
              <a:rPr lang="en-US" altLang="zh-CN" dirty="0" smtClean="0"/>
              <a:t>Carrier frequency: 4GHz</a:t>
            </a:r>
          </a:p>
          <a:p>
            <a:pPr lvl="1"/>
            <a:r>
              <a:rPr lang="en-US" altLang="zh-CN" dirty="0" smtClean="0"/>
              <a:t>Other lower frequency options such as around 2GHz are not precluded if required.</a:t>
            </a:r>
          </a:p>
          <a:p>
            <a:r>
              <a:rPr lang="en-US" altLang="zh-CN" dirty="0"/>
              <a:t>Both SFN scenario and non-SFN scenario are considered</a:t>
            </a:r>
            <a:r>
              <a:rPr lang="en-US" altLang="zh-CN" dirty="0" smtClean="0"/>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a:t>
            </a:r>
            <a:endParaRPr lang="zh-CN" altLang="en-US" dirty="0"/>
          </a:p>
        </p:txBody>
      </p:sp>
      <p:sp>
        <p:nvSpPr>
          <p:cNvPr id="6" name="内容占位符 2"/>
          <p:cNvSpPr txBox="1">
            <a:spLocks/>
          </p:cNvSpPr>
          <p:nvPr/>
        </p:nvSpPr>
        <p:spPr>
          <a:xfrm>
            <a:off x="457200" y="1600200"/>
            <a:ext cx="8229600" cy="52578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SFN</a:t>
            </a:r>
            <a:r>
              <a:rPr kumimoji="0" lang="en-US" altLang="zh-CN" sz="3200" b="0" i="0" u="none" strike="noStrike" kern="1200" cap="none" spc="0" normalizeH="0" noProof="0" dirty="0" smtClean="0">
                <a:ln>
                  <a:noFill/>
                </a:ln>
                <a:solidFill>
                  <a:schemeClr val="tx1"/>
                </a:solidFill>
                <a:effectLst/>
                <a:uLnTx/>
                <a:uFillTx/>
                <a:latin typeface="+mn-lt"/>
                <a:ea typeface="+mn-ea"/>
                <a:cs typeface="+mn-cs"/>
              </a:rPr>
              <a:t> scenario parameters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lang="en-US" altLang="zh-CN" sz="3200" baseline="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altLang="zh-CN" sz="3200" b="0"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lang="en-US" altLang="zh-CN" sz="3200" baseline="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altLang="zh-CN" sz="1200" b="0"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CN" sz="3200" b="0" i="0" u="none" strike="noStrike" kern="1200" cap="none" spc="0" normalizeH="0" noProof="0" dirty="0" smtClean="0">
                <a:ln>
                  <a:noFill/>
                </a:ln>
                <a:solidFill>
                  <a:schemeClr val="tx1"/>
                </a:solidFill>
                <a:effectLst/>
                <a:uLnTx/>
                <a:uFillTx/>
                <a:latin typeface="+mn-lt"/>
                <a:ea typeface="+mn-ea"/>
                <a:cs typeface="+mn-cs"/>
              </a:rPr>
              <a:t>Non-SFN scenario </a:t>
            </a:r>
            <a:r>
              <a:rPr lang="en-US" altLang="zh-CN" sz="3200" dirty="0" smtClean="0"/>
              <a:t>parameters</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p:txBody>
      </p:sp>
      <p:graphicFrame>
        <p:nvGraphicFramePr>
          <p:cNvPr id="7" name="表格 6"/>
          <p:cNvGraphicFramePr>
            <a:graphicFrameLocks noGrp="1"/>
          </p:cNvGraphicFramePr>
          <p:nvPr/>
        </p:nvGraphicFramePr>
        <p:xfrm>
          <a:off x="683568" y="2124050"/>
          <a:ext cx="8208912" cy="1684020"/>
        </p:xfrm>
        <a:graphic>
          <a:graphicData uri="http://schemas.openxmlformats.org/drawingml/2006/table">
            <a:tbl>
              <a:tblPr/>
              <a:tblGrid>
                <a:gridCol w="4104456"/>
                <a:gridCol w="4104456"/>
              </a:tblGrid>
              <a:tr h="71120">
                <a:tc>
                  <a:txBody>
                    <a:bodyPr/>
                    <a:lstStyle/>
                    <a:p>
                      <a:pPr algn="ctr" fontAlgn="base"/>
                      <a:r>
                        <a:rPr lang="en-US" sz="1800" b="1" kern="1200" dirty="0">
                          <a:solidFill>
                            <a:srgbClr val="000000"/>
                          </a:solidFill>
                          <a:latin typeface="Arial"/>
                          <a:cs typeface="宋体"/>
                        </a:rPr>
                        <a:t>Parameter</a:t>
                      </a:r>
                      <a:endParaRPr lang="zh-CN" sz="1800" dirty="0">
                        <a:latin typeface="Times New Roman"/>
                        <a:cs typeface="宋体"/>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r>
                        <a:rPr lang="en-US" sz="1800" b="1" kern="1200" dirty="0">
                          <a:solidFill>
                            <a:srgbClr val="000000"/>
                          </a:solidFill>
                          <a:latin typeface="Arial"/>
                          <a:cs typeface="宋体"/>
                        </a:rPr>
                        <a:t>Value</a:t>
                      </a:r>
                      <a:endParaRPr lang="zh-CN" sz="1800" dirty="0">
                        <a:latin typeface="Times New Roman"/>
                        <a:cs typeface="宋体"/>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fontAlgn="base"/>
                      <a:r>
                        <a:rPr lang="en-US" sz="1800" kern="1200" dirty="0">
                          <a:solidFill>
                            <a:schemeClr val="tx1"/>
                          </a:solidFill>
                          <a:latin typeface="Arial"/>
                          <a:cs typeface="宋体"/>
                        </a:rPr>
                        <a:t>Distance between RRH and Railway track</a:t>
                      </a:r>
                      <a:endParaRPr lang="zh-CN" sz="1800" dirty="0">
                        <a:solidFill>
                          <a:schemeClr val="tx1"/>
                        </a:solidFill>
                        <a:latin typeface="Times New Roman"/>
                        <a:cs typeface="宋体"/>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r>
                        <a:rPr lang="en-US" sz="1800" kern="1200" dirty="0">
                          <a:solidFill>
                            <a:schemeClr val="tx1"/>
                          </a:solidFill>
                          <a:latin typeface="Arial"/>
                          <a:cs typeface="宋体"/>
                        </a:rPr>
                        <a:t>100m</a:t>
                      </a:r>
                      <a:endParaRPr lang="zh-CN" sz="1800" dirty="0">
                        <a:solidFill>
                          <a:schemeClr val="tx1"/>
                        </a:solidFill>
                        <a:latin typeface="Times New Roman"/>
                        <a:cs typeface="宋体"/>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439">
                <a:tc>
                  <a:txBody>
                    <a:bodyPr/>
                    <a:lstStyle/>
                    <a:p>
                      <a:pPr algn="ctr" fontAlgn="base"/>
                      <a:r>
                        <a:rPr lang="en-US" sz="1800" kern="1200" dirty="0">
                          <a:solidFill>
                            <a:srgbClr val="000000"/>
                          </a:solidFill>
                          <a:latin typeface="Arial"/>
                          <a:cs typeface="宋体"/>
                        </a:rPr>
                        <a:t>Distance between </a:t>
                      </a:r>
                      <a:r>
                        <a:rPr lang="en-US" sz="1800" kern="1200" dirty="0" smtClean="0">
                          <a:solidFill>
                            <a:srgbClr val="000000"/>
                          </a:solidFill>
                          <a:latin typeface="Arial"/>
                          <a:cs typeface="宋体"/>
                        </a:rPr>
                        <a:t>sites(2RRHs</a:t>
                      </a:r>
                      <a:r>
                        <a:rPr lang="en-US" sz="1800" kern="1200" baseline="0" dirty="0" smtClean="0">
                          <a:solidFill>
                            <a:srgbClr val="000000"/>
                          </a:solidFill>
                          <a:latin typeface="Arial"/>
                          <a:cs typeface="宋体"/>
                        </a:rPr>
                        <a:t> on 1 site</a:t>
                      </a:r>
                      <a:r>
                        <a:rPr lang="en-US" sz="1800" kern="1200" dirty="0" smtClean="0">
                          <a:solidFill>
                            <a:srgbClr val="000000"/>
                          </a:solidFill>
                          <a:latin typeface="Arial"/>
                          <a:cs typeface="宋体"/>
                        </a:rPr>
                        <a:t>)</a:t>
                      </a:r>
                      <a:endParaRPr lang="zh-CN" sz="1800" dirty="0">
                        <a:latin typeface="Times New Roman"/>
                        <a:cs typeface="宋体"/>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r>
                        <a:rPr lang="en-US" sz="1800" kern="1200" dirty="0">
                          <a:solidFill>
                            <a:srgbClr val="000000"/>
                          </a:solidFill>
                          <a:latin typeface="Arial"/>
                          <a:cs typeface="宋体"/>
                        </a:rPr>
                        <a:t>1732m</a:t>
                      </a:r>
                      <a:endParaRPr lang="zh-CN" sz="1800" dirty="0">
                        <a:latin typeface="Times New Roman"/>
                        <a:cs typeface="宋体"/>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85">
                <a:tc>
                  <a:txBody>
                    <a:bodyPr/>
                    <a:lstStyle/>
                    <a:p>
                      <a:pPr algn="ctr" fontAlgn="base"/>
                      <a:r>
                        <a:rPr lang="en-US" sz="1800" kern="1200" dirty="0">
                          <a:solidFill>
                            <a:srgbClr val="000000"/>
                          </a:solidFill>
                          <a:latin typeface="Arial"/>
                          <a:cs typeface="宋体"/>
                        </a:rPr>
                        <a:t>Num of RRHs connected to one BBU</a:t>
                      </a:r>
                      <a:endParaRPr lang="zh-CN" sz="1800" dirty="0">
                        <a:latin typeface="Times New Roman"/>
                        <a:cs typeface="宋体"/>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r>
                        <a:rPr lang="en-US" sz="1800" kern="1200" dirty="0">
                          <a:solidFill>
                            <a:srgbClr val="000000"/>
                          </a:solidFill>
                          <a:latin typeface="Arial"/>
                          <a:cs typeface="宋体"/>
                        </a:rPr>
                        <a:t>6</a:t>
                      </a:r>
                      <a:endParaRPr lang="zh-CN" sz="1800" dirty="0">
                        <a:latin typeface="Times New Roman"/>
                        <a:cs typeface="宋体"/>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683568" y="4797152"/>
          <a:ext cx="8208912" cy="1684020"/>
        </p:xfrm>
        <a:graphic>
          <a:graphicData uri="http://schemas.openxmlformats.org/drawingml/2006/table">
            <a:tbl>
              <a:tblPr/>
              <a:tblGrid>
                <a:gridCol w="4104456"/>
                <a:gridCol w="4104456"/>
              </a:tblGrid>
              <a:tr h="71120">
                <a:tc>
                  <a:txBody>
                    <a:bodyPr/>
                    <a:lstStyle/>
                    <a:p>
                      <a:pPr algn="ctr" fontAlgn="base"/>
                      <a:r>
                        <a:rPr lang="en-US" sz="1800" b="1" kern="1200" dirty="0">
                          <a:solidFill>
                            <a:srgbClr val="000000"/>
                          </a:solidFill>
                          <a:latin typeface="Arial"/>
                          <a:cs typeface="宋体"/>
                        </a:rPr>
                        <a:t>Parameter</a:t>
                      </a:r>
                      <a:endParaRPr lang="zh-CN" sz="1800" dirty="0">
                        <a:latin typeface="Times New Roman"/>
                        <a:cs typeface="宋体"/>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r>
                        <a:rPr lang="en-US" sz="1800" b="1" kern="1200">
                          <a:solidFill>
                            <a:srgbClr val="000000"/>
                          </a:solidFill>
                          <a:latin typeface="Arial"/>
                          <a:cs typeface="宋体"/>
                        </a:rPr>
                        <a:t>Value</a:t>
                      </a:r>
                      <a:endParaRPr lang="zh-CN" sz="1800">
                        <a:latin typeface="Times New Roman"/>
                        <a:cs typeface="宋体"/>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fontAlgn="base"/>
                      <a:r>
                        <a:rPr lang="en-US" sz="1800" kern="1200" dirty="0">
                          <a:solidFill>
                            <a:schemeClr val="tx1"/>
                          </a:solidFill>
                          <a:latin typeface="Arial"/>
                          <a:cs typeface="宋体"/>
                        </a:rPr>
                        <a:t>Distance between RRH and Railway track</a:t>
                      </a:r>
                      <a:endParaRPr lang="zh-CN" sz="1800" dirty="0">
                        <a:solidFill>
                          <a:schemeClr val="tx1"/>
                        </a:solidFill>
                        <a:latin typeface="Times New Roman"/>
                        <a:cs typeface="宋体"/>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r>
                        <a:rPr lang="en-US" sz="1800" kern="1200" dirty="0">
                          <a:solidFill>
                            <a:schemeClr val="tx1"/>
                          </a:solidFill>
                          <a:latin typeface="Arial"/>
                          <a:cs typeface="宋体"/>
                        </a:rPr>
                        <a:t>100m</a:t>
                      </a:r>
                      <a:endParaRPr lang="zh-CN" sz="1800" dirty="0">
                        <a:solidFill>
                          <a:schemeClr val="tx1"/>
                        </a:solidFill>
                        <a:latin typeface="Times New Roman"/>
                        <a:cs typeface="宋体"/>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439">
                <a:tc>
                  <a:txBody>
                    <a:bodyPr/>
                    <a:lstStyle/>
                    <a:p>
                      <a:pPr algn="ctr" fontAlgn="base"/>
                      <a:r>
                        <a:rPr lang="en-US" sz="1800" kern="1200" dirty="0">
                          <a:solidFill>
                            <a:srgbClr val="000000"/>
                          </a:solidFill>
                          <a:latin typeface="Arial"/>
                          <a:cs typeface="宋体"/>
                        </a:rPr>
                        <a:t>Distance between </a:t>
                      </a:r>
                      <a:r>
                        <a:rPr lang="en-US" sz="1800" kern="1200" dirty="0" smtClean="0">
                          <a:solidFill>
                            <a:srgbClr val="000000"/>
                          </a:solidFill>
                          <a:latin typeface="Arial"/>
                          <a:cs typeface="宋体"/>
                        </a:rPr>
                        <a:t>sites(2RRHs on</a:t>
                      </a:r>
                      <a:r>
                        <a:rPr lang="en-US" sz="1800" kern="1200" baseline="0" dirty="0" smtClean="0">
                          <a:solidFill>
                            <a:srgbClr val="000000"/>
                          </a:solidFill>
                          <a:latin typeface="Arial"/>
                          <a:cs typeface="宋体"/>
                        </a:rPr>
                        <a:t> 1 site</a:t>
                      </a:r>
                      <a:r>
                        <a:rPr lang="en-US" sz="1800" kern="1200" dirty="0" smtClean="0">
                          <a:solidFill>
                            <a:srgbClr val="000000"/>
                          </a:solidFill>
                          <a:latin typeface="Arial"/>
                          <a:cs typeface="宋体"/>
                        </a:rPr>
                        <a:t>)</a:t>
                      </a:r>
                      <a:endParaRPr lang="zh-CN" sz="1800" dirty="0">
                        <a:latin typeface="Times New Roman"/>
                        <a:cs typeface="宋体"/>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r>
                        <a:rPr lang="en-US" sz="1800" kern="1200" dirty="0">
                          <a:solidFill>
                            <a:srgbClr val="000000"/>
                          </a:solidFill>
                          <a:latin typeface="Arial"/>
                          <a:cs typeface="宋体"/>
                        </a:rPr>
                        <a:t>1732m</a:t>
                      </a:r>
                      <a:endParaRPr lang="zh-CN" sz="1800" dirty="0">
                        <a:latin typeface="Times New Roman"/>
                        <a:cs typeface="宋体"/>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85">
                <a:tc>
                  <a:txBody>
                    <a:bodyPr/>
                    <a:lstStyle/>
                    <a:p>
                      <a:pPr algn="ctr" fontAlgn="base"/>
                      <a:r>
                        <a:rPr lang="en-US" sz="1800" kern="1200" dirty="0">
                          <a:solidFill>
                            <a:srgbClr val="000000"/>
                          </a:solidFill>
                          <a:latin typeface="Arial"/>
                          <a:cs typeface="宋体"/>
                        </a:rPr>
                        <a:t>Num of RRHs connected to one BBU</a:t>
                      </a:r>
                      <a:endParaRPr lang="zh-CN" sz="1800" dirty="0">
                        <a:latin typeface="Times New Roman"/>
                        <a:cs typeface="宋体"/>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r>
                        <a:rPr lang="en-US" sz="1800" kern="1200" dirty="0" smtClean="0">
                          <a:solidFill>
                            <a:srgbClr val="000000"/>
                          </a:solidFill>
                          <a:latin typeface="Arial"/>
                          <a:cs typeface="宋体"/>
                        </a:rPr>
                        <a:t>2</a:t>
                      </a:r>
                      <a:endParaRPr lang="zh-CN" sz="1800" dirty="0">
                        <a:latin typeface="Times New Roman"/>
                        <a:cs typeface="宋体"/>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a:t>
            </a:r>
            <a:endParaRPr lang="zh-CN" altLang="en-US" dirty="0"/>
          </a:p>
        </p:txBody>
      </p:sp>
      <p:sp>
        <p:nvSpPr>
          <p:cNvPr id="3" name="内容占位符 2"/>
          <p:cNvSpPr>
            <a:spLocks noGrp="1"/>
          </p:cNvSpPr>
          <p:nvPr>
            <p:ph idx="1"/>
          </p:nvPr>
        </p:nvSpPr>
        <p:spPr>
          <a:xfrm>
            <a:off x="457200" y="1196752"/>
            <a:ext cx="8229600" cy="4929411"/>
          </a:xfrm>
        </p:spPr>
        <p:txBody>
          <a:bodyPr/>
          <a:lstStyle/>
          <a:p>
            <a:r>
              <a:rPr lang="en-US" altLang="zh-CN" dirty="0" smtClean="0"/>
              <a:t>SFN model: First priority</a:t>
            </a:r>
          </a:p>
          <a:p>
            <a:endParaRPr lang="en-US" altLang="zh-CN" dirty="0" smtClean="0"/>
          </a:p>
          <a:p>
            <a:endParaRPr lang="en-US" altLang="zh-CN" dirty="0" smtClean="0"/>
          </a:p>
          <a:p>
            <a:endParaRPr lang="en-US" altLang="zh-CN" dirty="0" smtClean="0"/>
          </a:p>
          <a:p>
            <a:endParaRPr lang="en-US" altLang="zh-CN" dirty="0" smtClean="0"/>
          </a:p>
          <a:p>
            <a:r>
              <a:rPr lang="en-US" altLang="zh-CN" dirty="0" smtClean="0"/>
              <a:t>Non-SFN model</a:t>
            </a:r>
          </a:p>
        </p:txBody>
      </p:sp>
      <p:pic>
        <p:nvPicPr>
          <p:cNvPr id="1029" name="Picture 5"/>
          <p:cNvPicPr>
            <a:picLocks noChangeAspect="1" noChangeArrowheads="1"/>
          </p:cNvPicPr>
          <p:nvPr/>
        </p:nvPicPr>
        <p:blipFill>
          <a:blip r:embed="rId2" cstate="print"/>
          <a:srcRect/>
          <a:stretch>
            <a:fillRect/>
          </a:stretch>
        </p:blipFill>
        <p:spPr bwMode="auto">
          <a:xfrm>
            <a:off x="1187624" y="1700808"/>
            <a:ext cx="6864449" cy="2454479"/>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a:stretch>
            <a:fillRect/>
          </a:stretch>
        </p:blipFill>
        <p:spPr bwMode="auto">
          <a:xfrm>
            <a:off x="1259632" y="4581128"/>
            <a:ext cx="6846779" cy="2220398"/>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a:t>
            </a:r>
            <a:endParaRPr lang="zh-CN" altLang="en-US" dirty="0"/>
          </a:p>
        </p:txBody>
      </p:sp>
      <p:sp>
        <p:nvSpPr>
          <p:cNvPr id="3" name="内容占位符 2"/>
          <p:cNvSpPr>
            <a:spLocks noGrp="1"/>
          </p:cNvSpPr>
          <p:nvPr>
            <p:ph idx="1"/>
          </p:nvPr>
        </p:nvSpPr>
        <p:spPr>
          <a:xfrm>
            <a:off x="457200" y="991269"/>
            <a:ext cx="8229600" cy="637531"/>
          </a:xfrm>
        </p:spPr>
        <p:txBody>
          <a:bodyPr/>
          <a:lstStyle/>
          <a:p>
            <a:r>
              <a:rPr lang="en-US" altLang="zh-CN" dirty="0" smtClean="0"/>
              <a:t>Other evaluation parameters</a:t>
            </a:r>
            <a:endParaRPr lang="zh-CN" altLang="en-US" dirty="0"/>
          </a:p>
        </p:txBody>
      </p:sp>
      <p:graphicFrame>
        <p:nvGraphicFramePr>
          <p:cNvPr id="4" name="内容占位符 4"/>
          <p:cNvGraphicFramePr>
            <a:graphicFrameLocks/>
          </p:cNvGraphicFramePr>
          <p:nvPr/>
        </p:nvGraphicFramePr>
        <p:xfrm>
          <a:off x="683568" y="1628800"/>
          <a:ext cx="8229600" cy="3600401"/>
        </p:xfrm>
        <a:graphic>
          <a:graphicData uri="http://schemas.openxmlformats.org/drawingml/2006/table">
            <a:tbl>
              <a:tblPr firstRow="1" bandRow="1">
                <a:tableStyleId>{5C22544A-7EE6-4342-B048-85BDC9FD1C3A}</a:tableStyleId>
              </a:tblPr>
              <a:tblGrid>
                <a:gridCol w="4114800"/>
                <a:gridCol w="4114800"/>
              </a:tblGrid>
              <a:tr h="357645">
                <a:tc>
                  <a:txBody>
                    <a:bodyPr/>
                    <a:lstStyle/>
                    <a:p>
                      <a:pPr algn="ctr" fontAlgn="base"/>
                      <a:r>
                        <a:rPr lang="en-US" sz="1800" b="1" kern="1200" dirty="0">
                          <a:solidFill>
                            <a:srgbClr val="000000"/>
                          </a:solidFill>
                          <a:latin typeface="Arial"/>
                          <a:cs typeface="宋体"/>
                        </a:rPr>
                        <a:t>Parameter</a:t>
                      </a:r>
                      <a:endParaRPr lang="zh-CN" sz="1800" dirty="0">
                        <a:latin typeface="Times New Roman"/>
                        <a:cs typeface="宋体"/>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ase"/>
                      <a:r>
                        <a:rPr lang="en-US" sz="1800" b="1" kern="1200" dirty="0">
                          <a:solidFill>
                            <a:srgbClr val="000000"/>
                          </a:solidFill>
                          <a:latin typeface="Arial"/>
                          <a:cs typeface="宋体"/>
                        </a:rPr>
                        <a:t>Value</a:t>
                      </a:r>
                      <a:endParaRPr lang="zh-CN" sz="1800" dirty="0">
                        <a:latin typeface="Times New Roman"/>
                        <a:cs typeface="宋体"/>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7645">
                <a:tc>
                  <a:txBody>
                    <a:bodyPr/>
                    <a:lstStyle/>
                    <a:p>
                      <a:pPr algn="ctr" fontAlgn="base"/>
                      <a:r>
                        <a:rPr lang="en-US" sz="1800" kern="1200" dirty="0">
                          <a:solidFill>
                            <a:srgbClr val="000000"/>
                          </a:solidFill>
                          <a:latin typeface="Arial"/>
                          <a:cs typeface="宋体"/>
                        </a:rPr>
                        <a:t>Train length</a:t>
                      </a:r>
                      <a:endParaRPr lang="zh-CN" sz="1800" dirty="0">
                        <a:latin typeface="Times New Roman"/>
                        <a:cs typeface="宋体"/>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ase"/>
                      <a:r>
                        <a:rPr lang="en-US" sz="1800" kern="1200" dirty="0">
                          <a:solidFill>
                            <a:srgbClr val="000000"/>
                          </a:solidFill>
                          <a:latin typeface="Arial"/>
                          <a:cs typeface="宋体"/>
                        </a:rPr>
                        <a:t>400m</a:t>
                      </a:r>
                      <a:endParaRPr lang="zh-CN" sz="1800" dirty="0">
                        <a:latin typeface="Times New Roman"/>
                        <a:cs typeface="宋体"/>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7645">
                <a:tc>
                  <a:txBody>
                    <a:bodyPr/>
                    <a:lstStyle/>
                    <a:p>
                      <a:pPr algn="ctr" fontAlgn="base"/>
                      <a:r>
                        <a:rPr lang="en-US" sz="1800" kern="1200" dirty="0">
                          <a:solidFill>
                            <a:srgbClr val="000000"/>
                          </a:solidFill>
                          <a:latin typeface="Arial"/>
                          <a:cs typeface="宋体"/>
                        </a:rPr>
                        <a:t>Num of users per train</a:t>
                      </a:r>
                      <a:endParaRPr lang="zh-CN" sz="1800" dirty="0">
                        <a:latin typeface="Times New Roman"/>
                        <a:cs typeface="宋体"/>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ase"/>
                      <a:r>
                        <a:rPr lang="en-US" sz="1800" kern="1200">
                          <a:solidFill>
                            <a:srgbClr val="000000"/>
                          </a:solidFill>
                          <a:latin typeface="Arial"/>
                          <a:cs typeface="宋体"/>
                        </a:rPr>
                        <a:t>1000</a:t>
                      </a:r>
                      <a:endParaRPr lang="zh-CN" sz="1800">
                        <a:latin typeface="Times New Roman"/>
                        <a:cs typeface="宋体"/>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7645">
                <a:tc>
                  <a:txBody>
                    <a:bodyPr/>
                    <a:lstStyle/>
                    <a:p>
                      <a:pPr algn="ctr" fontAlgn="base"/>
                      <a:r>
                        <a:rPr lang="en-US" sz="1800" kern="1200" dirty="0">
                          <a:solidFill>
                            <a:srgbClr val="000000"/>
                          </a:solidFill>
                          <a:latin typeface="Arial"/>
                          <a:cs typeface="宋体"/>
                        </a:rPr>
                        <a:t>UE </a:t>
                      </a:r>
                      <a:r>
                        <a:rPr lang="en-US" sz="1800" kern="1200" dirty="0" smtClean="0">
                          <a:solidFill>
                            <a:srgbClr val="000000"/>
                          </a:solidFill>
                          <a:latin typeface="Arial"/>
                          <a:cs typeface="宋体"/>
                        </a:rPr>
                        <a:t>dropping</a:t>
                      </a:r>
                      <a:endParaRPr lang="zh-CN" sz="1800" dirty="0">
                        <a:latin typeface="Times New Roman"/>
                        <a:cs typeface="宋体"/>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ase"/>
                      <a:r>
                        <a:rPr lang="en-US" sz="1800" kern="1200" dirty="0">
                          <a:solidFill>
                            <a:srgbClr val="000000"/>
                          </a:solidFill>
                          <a:latin typeface="Arial"/>
                          <a:cs typeface="宋体"/>
                        </a:rPr>
                        <a:t>Uniform in train</a:t>
                      </a:r>
                      <a:endParaRPr lang="zh-CN" sz="1800" dirty="0">
                        <a:latin typeface="Times New Roman"/>
                        <a:cs typeface="宋体"/>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7645">
                <a:tc>
                  <a:txBody>
                    <a:bodyPr/>
                    <a:lstStyle/>
                    <a:p>
                      <a:pPr algn="ctr" fontAlgn="base"/>
                      <a:r>
                        <a:rPr lang="en-US" sz="1800" kern="1200" dirty="0">
                          <a:solidFill>
                            <a:srgbClr val="000000"/>
                          </a:solidFill>
                          <a:latin typeface="Arial"/>
                          <a:cs typeface="宋体"/>
                        </a:rPr>
                        <a:t>UE height (compared to railway track)</a:t>
                      </a:r>
                      <a:r>
                        <a:rPr lang="en-US" sz="1800" kern="1200" baseline="30000" dirty="0">
                          <a:solidFill>
                            <a:srgbClr val="000000"/>
                          </a:solidFill>
                          <a:latin typeface="Arial"/>
                          <a:cs typeface="宋体"/>
                        </a:rPr>
                        <a:t>1)</a:t>
                      </a:r>
                      <a:endParaRPr lang="zh-CN" sz="1800" dirty="0">
                        <a:latin typeface="Times New Roman"/>
                        <a:cs typeface="宋体"/>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ase"/>
                      <a:r>
                        <a:rPr lang="en-US" sz="1800" kern="1200" dirty="0">
                          <a:solidFill>
                            <a:srgbClr val="000000"/>
                          </a:solidFill>
                          <a:latin typeface="Arial"/>
                          <a:cs typeface="宋体"/>
                        </a:rPr>
                        <a:t>2m</a:t>
                      </a:r>
                      <a:endParaRPr lang="zh-CN" sz="1800" dirty="0">
                        <a:latin typeface="Times New Roman"/>
                        <a:cs typeface="宋体"/>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06088">
                <a:tc>
                  <a:txBody>
                    <a:bodyPr/>
                    <a:lstStyle/>
                    <a:p>
                      <a:pPr algn="ctr"/>
                      <a:r>
                        <a:rPr lang="en-US" altLang="zh-CN" sz="1800" dirty="0" smtClean="0"/>
                        <a:t>UE distribution</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ase"/>
                      <a:r>
                        <a:rPr lang="en-US" altLang="zh-CN" sz="1800" dirty="0" smtClean="0"/>
                        <a:t>300 for non-full buffer (1000 users with 30% activity rate); </a:t>
                      </a:r>
                    </a:p>
                    <a:p>
                      <a:pPr algn="ctr" fontAlgn="base"/>
                      <a:r>
                        <a:rPr lang="en-US" altLang="zh-CN" sz="1800" dirty="0" smtClean="0">
                          <a:solidFill>
                            <a:schemeClr val="tx1"/>
                          </a:solidFill>
                        </a:rPr>
                        <a:t>20</a:t>
                      </a:r>
                      <a:r>
                        <a:rPr lang="en-US" altLang="zh-CN" sz="1800" dirty="0" smtClean="0"/>
                        <a:t> for full buffer</a:t>
                      </a:r>
                      <a:endParaRPr lang="zh-CN" sz="1800" dirty="0">
                        <a:latin typeface="Times New Roman"/>
                        <a:cs typeface="宋体"/>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06088">
                <a:tc>
                  <a:txBody>
                    <a:bodyPr/>
                    <a:lstStyle/>
                    <a:p>
                      <a:pPr marL="0" lvl="1" algn="ctr" defTabSz="914400" rtl="0" eaLnBrk="1" fontAlgn="base" latinLnBrk="0" hangingPunct="1"/>
                      <a:r>
                        <a:rPr lang="en-US" altLang="zh-CN" sz="1800" kern="1200" dirty="0" smtClean="0">
                          <a:solidFill>
                            <a:schemeClr val="dk1"/>
                          </a:solidFill>
                          <a:latin typeface="+mn-lt"/>
                          <a:ea typeface="+mn-ea"/>
                          <a:cs typeface="+mn-cs"/>
                        </a:rPr>
                        <a:t>Channel model</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lvl="1" algn="ctr" defTabSz="914400" rtl="0" eaLnBrk="1" fontAlgn="base" latinLnBrk="0" hangingPunct="1"/>
                      <a:r>
                        <a:rPr lang="en-US" altLang="zh-CN" sz="1800" kern="1200" dirty="0" smtClean="0">
                          <a:solidFill>
                            <a:schemeClr val="dk1"/>
                          </a:solidFill>
                          <a:latin typeface="+mn-lt"/>
                          <a:ea typeface="+mn-ea"/>
                          <a:cs typeface="+mn-cs"/>
                        </a:rPr>
                        <a:t>ITU rural as starting point</a:t>
                      </a:r>
                    </a:p>
                    <a:p>
                      <a:pPr marL="0" lvl="2" algn="ctr" defTabSz="914400" rtl="0" eaLnBrk="1" fontAlgn="base" latinLnBrk="0" hangingPunct="1"/>
                      <a:r>
                        <a:rPr lang="en-US" altLang="zh-CN" sz="1800" kern="1200" dirty="0" smtClean="0">
                          <a:solidFill>
                            <a:schemeClr val="dk1"/>
                          </a:solidFill>
                          <a:latin typeface="+mn-lt"/>
                          <a:ea typeface="+mn-ea"/>
                          <a:cs typeface="+mn-cs"/>
                        </a:rPr>
                        <a:t>Note</a:t>
                      </a:r>
                      <a:r>
                        <a:rPr lang="zh-CN" altLang="en-US" sz="1800" kern="1200" dirty="0" smtClean="0">
                          <a:solidFill>
                            <a:schemeClr val="dk1"/>
                          </a:solidFill>
                          <a:latin typeface="+mn-lt"/>
                          <a:ea typeface="+mn-ea"/>
                          <a:cs typeface="+mn-cs"/>
                        </a:rPr>
                        <a:t> </a:t>
                      </a:r>
                      <a:r>
                        <a:rPr lang="en-US" altLang="zh-CN" sz="1800" kern="1200" dirty="0" smtClean="0">
                          <a:solidFill>
                            <a:schemeClr val="dk1"/>
                          </a:solidFill>
                          <a:latin typeface="+mn-lt"/>
                          <a:ea typeface="+mn-ea"/>
                          <a:cs typeface="+mn-cs"/>
                        </a:rPr>
                        <a:t>: when 5G CM is available, 5GCM can be used </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TextBox 4"/>
          <p:cNvSpPr txBox="1"/>
          <p:nvPr/>
        </p:nvSpPr>
        <p:spPr>
          <a:xfrm>
            <a:off x="467544" y="6093296"/>
            <a:ext cx="8640960" cy="523220"/>
          </a:xfrm>
          <a:prstGeom prst="rect">
            <a:avLst/>
          </a:prstGeom>
          <a:noFill/>
        </p:spPr>
        <p:txBody>
          <a:bodyPr wrap="square" rtlCol="0">
            <a:spAutoFit/>
          </a:bodyPr>
          <a:lstStyle/>
          <a:p>
            <a:r>
              <a:rPr lang="en-US" altLang="zh-CN" sz="1400" dirty="0" smtClean="0"/>
              <a:t>Note 1: UE height refers to the vertical distance between the UE and the railway track, which is the sum of train floor height over the track (roughly 1.3m) and the UE height over the train floor (roughly 0.7m) assuming users are sitting.</a:t>
            </a:r>
            <a:endParaRPr lang="zh-CN" altLang="en-US" sz="1400" dirty="0"/>
          </a:p>
        </p:txBody>
      </p:sp>
      <p:sp>
        <p:nvSpPr>
          <p:cNvPr id="6" name="内容占位符 2"/>
          <p:cNvSpPr txBox="1">
            <a:spLocks/>
          </p:cNvSpPr>
          <p:nvPr/>
        </p:nvSpPr>
        <p:spPr>
          <a:xfrm>
            <a:off x="467544" y="5229200"/>
            <a:ext cx="8229600" cy="637531"/>
          </a:xfrm>
          <a:prstGeom prst="rect">
            <a:avLst/>
          </a:prstGeom>
        </p:spPr>
        <p:txBody>
          <a:bodyPr vert="horz" lIns="91440" tIns="45720" rIns="91440" bIns="45720" rtlCol="0">
            <a:normAutofit fontScale="70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The azimuth direction of the main beam</a:t>
            </a:r>
            <a:r>
              <a:rPr kumimoji="0" lang="en-US" altLang="zh-CN" sz="3200" b="0" i="0" u="none" strike="noStrike" kern="1200" cap="none" spc="0" normalizeH="0" noProof="0" dirty="0" smtClean="0">
                <a:ln>
                  <a:noFill/>
                </a:ln>
                <a:solidFill>
                  <a:schemeClr val="tx1"/>
                </a:solidFill>
                <a:effectLst/>
                <a:uLnTx/>
                <a:uFillTx/>
                <a:latin typeface="+mn-lt"/>
                <a:ea typeface="+mn-ea"/>
                <a:cs typeface="+mn-cs"/>
              </a:rPr>
              <a:t> peak </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is to be determined by</a:t>
            </a:r>
            <a:r>
              <a:rPr kumimoji="0" lang="en-US" altLang="zh-CN" sz="3200" b="0" i="0" u="none" strike="noStrike" kern="1200" cap="none" spc="0" normalizeH="0" noProof="0" dirty="0" smtClean="0">
                <a:ln>
                  <a:noFill/>
                </a:ln>
                <a:solidFill>
                  <a:schemeClr val="tx1"/>
                </a:solidFill>
                <a:effectLst/>
                <a:uLnTx/>
                <a:uFillTx/>
                <a:latin typeface="+mn-lt"/>
                <a:ea typeface="+mn-ea"/>
                <a:cs typeface="+mn-cs"/>
              </a:rPr>
              <a:t> choosing the direction that provides optimal geometry.  </a:t>
            </a: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a:t>
            </a:r>
            <a:endParaRPr lang="zh-CN" altLang="en-US" dirty="0"/>
          </a:p>
        </p:txBody>
      </p:sp>
      <p:sp>
        <p:nvSpPr>
          <p:cNvPr id="3" name="内容占位符 2"/>
          <p:cNvSpPr>
            <a:spLocks noGrp="1"/>
          </p:cNvSpPr>
          <p:nvPr>
            <p:ph idx="1"/>
          </p:nvPr>
        </p:nvSpPr>
        <p:spPr>
          <a:xfrm>
            <a:off x="457200" y="1135285"/>
            <a:ext cx="8229600" cy="5246043"/>
          </a:xfrm>
        </p:spPr>
        <p:txBody>
          <a:bodyPr>
            <a:normAutofit fontScale="92500"/>
          </a:bodyPr>
          <a:lstStyle/>
          <a:p>
            <a:pPr>
              <a:spcBef>
                <a:spcPts val="0"/>
              </a:spcBef>
            </a:pPr>
            <a:r>
              <a:rPr lang="en-US" altLang="zh-CN" dirty="0" smtClean="0"/>
              <a:t>KPI</a:t>
            </a:r>
          </a:p>
          <a:p>
            <a:pPr lvl="1">
              <a:spcBef>
                <a:spcPts val="0"/>
              </a:spcBef>
            </a:pPr>
            <a:r>
              <a:rPr lang="en-US" altLang="zh-CN" dirty="0" smtClean="0"/>
              <a:t>Spectrum efficiency, </a:t>
            </a:r>
            <a:r>
              <a:rPr lang="zh-CN" altLang="zh-CN" dirty="0" smtClean="0"/>
              <a:t>area traffic capacity</a:t>
            </a:r>
            <a:r>
              <a:rPr lang="en-US" altLang="zh-CN" dirty="0" smtClean="0"/>
              <a:t>, user experienced data rate,  system handover capability</a:t>
            </a:r>
          </a:p>
          <a:p>
            <a:pPr>
              <a:spcBef>
                <a:spcPts val="0"/>
              </a:spcBef>
            </a:pPr>
            <a:endParaRPr lang="en-US" altLang="zh-CN" dirty="0" smtClean="0"/>
          </a:p>
          <a:p>
            <a:pPr>
              <a:spcBef>
                <a:spcPts val="0"/>
              </a:spcBef>
            </a:pPr>
            <a:r>
              <a:rPr lang="en-US" altLang="zh-CN" dirty="0" smtClean="0"/>
              <a:t>System level and link level evaluation are needed</a:t>
            </a:r>
          </a:p>
          <a:p>
            <a:pPr lvl="1">
              <a:spcBef>
                <a:spcPts val="0"/>
              </a:spcBef>
            </a:pPr>
            <a:r>
              <a:rPr lang="en-US" altLang="zh-CN" sz="2600" dirty="0" smtClean="0"/>
              <a:t>9 site(3BBU) wrap-around model for SFN  as in page 5</a:t>
            </a:r>
          </a:p>
          <a:p>
            <a:pPr lvl="1">
              <a:spcBef>
                <a:spcPts val="0"/>
              </a:spcBef>
            </a:pPr>
            <a:r>
              <a:rPr lang="en-US" altLang="zh-CN" sz="2600" dirty="0" smtClean="0"/>
              <a:t>9 site(9BBU) wrap-around model for non-SFN as in page 5</a:t>
            </a:r>
          </a:p>
          <a:p>
            <a:pPr>
              <a:spcBef>
                <a:spcPts val="0"/>
              </a:spcBef>
              <a:buNone/>
            </a:pPr>
            <a:endParaRPr lang="en-US" altLang="zh-CN" dirty="0" smtClean="0"/>
          </a:p>
          <a:p>
            <a:pPr>
              <a:spcBef>
                <a:spcPts val="0"/>
              </a:spcBef>
            </a:pPr>
            <a:r>
              <a:rPr lang="en-US" altLang="zh-CN" dirty="0" smtClean="0"/>
              <a:t>NR RAN1 technologies that need to consider high speed impact</a:t>
            </a:r>
          </a:p>
          <a:p>
            <a:pPr lvl="1">
              <a:spcBef>
                <a:spcPts val="0"/>
              </a:spcBef>
            </a:pPr>
            <a:r>
              <a:rPr lang="en-US" altLang="zh-CN" dirty="0" smtClean="0"/>
              <a:t> Numerology, MA, MIMO</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958</TotalTime>
  <Words>378</Words>
  <Application>Microsoft Office PowerPoint</Application>
  <PresentationFormat>全屏显示(4:3)</PresentationFormat>
  <Paragraphs>76</Paragraphs>
  <Slides>7</Slides>
  <Notes>4</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Office 主题</vt:lpstr>
      <vt:lpstr>WF on evaluaton assumptions for high speed train scenario</vt:lpstr>
      <vt:lpstr>Background</vt:lpstr>
      <vt:lpstr>Proposal</vt:lpstr>
      <vt:lpstr>Proposal</vt:lpstr>
      <vt:lpstr>Proposal</vt:lpstr>
      <vt:lpstr>Proposal</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wudan</dc:creator>
  <cp:lastModifiedBy>wudan</cp:lastModifiedBy>
  <cp:revision>249</cp:revision>
  <dcterms:created xsi:type="dcterms:W3CDTF">2016-05-19T06:44:40Z</dcterms:created>
  <dcterms:modified xsi:type="dcterms:W3CDTF">2016-05-24T00:42:54Z</dcterms:modified>
</cp:coreProperties>
</file>