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6"/>
  </p:sldMasterIdLst>
  <p:notesMasterIdLst>
    <p:notesMasterId r:id="rId21"/>
  </p:notesMasterIdLst>
  <p:handoutMasterIdLst>
    <p:handoutMasterId r:id="rId22"/>
  </p:handoutMasterIdLst>
  <p:sldIdLst>
    <p:sldId id="442" r:id="rId7"/>
    <p:sldId id="443" r:id="rId8"/>
    <p:sldId id="456" r:id="rId9"/>
    <p:sldId id="458" r:id="rId10"/>
    <p:sldId id="459" r:id="rId11"/>
    <p:sldId id="449" r:id="rId12"/>
    <p:sldId id="460" r:id="rId13"/>
    <p:sldId id="448" r:id="rId14"/>
    <p:sldId id="454" r:id="rId15"/>
    <p:sldId id="450" r:id="rId16"/>
    <p:sldId id="451" r:id="rId17"/>
    <p:sldId id="452" r:id="rId18"/>
    <p:sldId id="453" r:id="rId19"/>
    <p:sldId id="455" r:id="rId20"/>
  </p:sldIdLst>
  <p:sldSz cx="12192000" cy="6858000"/>
  <p:notesSz cx="6794500" cy="9906000"/>
  <p:embeddedFontLst>
    <p:embeddedFont>
      <p:font typeface="Ericsson Capital TT" panose="02000503000000020004" pitchFamily="2" charset="0"/>
      <p:regular r:id="rId23"/>
    </p:embeddedFont>
    <p:embeddedFont>
      <p:font typeface="MS Mincho" panose="02020609040205080304" pitchFamily="49" charset="-128"/>
      <p:regular r:id="rId2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1pPr>
    <a:lvl2pPr marL="50324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2pPr>
    <a:lvl3pPr marL="100648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3pPr>
    <a:lvl4pPr marL="150972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4pPr>
    <a:lvl5pPr marL="201296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5pPr>
    <a:lvl6pPr marL="251620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6pPr>
    <a:lvl7pPr marL="301944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7pPr>
    <a:lvl8pPr marL="352268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8pPr>
    <a:lvl9pPr marL="402592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442"/>
            <p14:sldId id="443"/>
            <p14:sldId id="456"/>
            <p14:sldId id="458"/>
            <p14:sldId id="459"/>
            <p14:sldId id="449"/>
            <p14:sldId id="460"/>
            <p14:sldId id="448"/>
            <p14:sldId id="454"/>
            <p14:sldId id="450"/>
            <p14:sldId id="451"/>
            <p14:sldId id="452"/>
            <p14:sldId id="453"/>
            <p14:sldId id="45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ven Petersson" initials="SP1_" lastIdx="6" clrIdx="0"/>
  <p:cmAuthor id="1" name="Eleftherios Karipidis" initials="EK" lastIdx="5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0066FF"/>
    <a:srgbClr val="66FF33"/>
    <a:srgbClr val="66FF66"/>
    <a:srgbClr val="9FB7D3"/>
    <a:srgbClr val="8BC5FF"/>
    <a:srgbClr val="99CCFF"/>
    <a:srgbClr val="6A8FBF"/>
    <a:srgbClr val="00A9D4"/>
    <a:srgbClr val="007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005" autoAdjust="0"/>
  </p:normalViewPr>
  <p:slideViewPr>
    <p:cSldViewPr snapToGrid="0" snapToObjects="1">
      <p:cViewPr varScale="1">
        <p:scale>
          <a:sx n="67" d="100"/>
          <a:sy n="67" d="100"/>
        </p:scale>
        <p:origin x="-354" y="-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6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outlineViewPr>
    <p:cViewPr>
      <p:scale>
        <a:sx n="33" d="100"/>
        <a:sy n="33" d="100"/>
      </p:scale>
      <p:origin x="48" y="86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"/>
    </p:cViewPr>
  </p:sorterViewPr>
  <p:notesViewPr>
    <p:cSldViewPr snapToGrid="0" snapToObjects="1">
      <p:cViewPr varScale="1">
        <p:scale>
          <a:sx n="64" d="100"/>
          <a:sy n="64" d="100"/>
        </p:scale>
        <p:origin x="-3396" y="-120"/>
      </p:cViewPr>
      <p:guideLst>
        <p:guide orient="horz" pos="3120"/>
        <p:guide pos="213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font" Target="fonts/font2.fntdata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font" Target="fonts/font1.fntdata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handoutMaster" Target="handoutMasters/handoutMaster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0898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0898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49224" y="1"/>
            <a:ext cx="2943709" cy="496006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r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49224" y="9408424"/>
            <a:ext cx="2943709" cy="496006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3710" cy="496006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776" tIns="44888" rIns="89776" bIns="44888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424"/>
            <a:ext cx="2943710" cy="496006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79920" y="4705781"/>
            <a:ext cx="5434660" cy="4457779"/>
          </a:xfrm>
          <a:prstGeom prst="rect">
            <a:avLst/>
          </a:prstGeom>
        </p:spPr>
        <p:txBody>
          <a:bodyPr vert="horz" lIns="89776" tIns="44888" rIns="89776" bIns="4488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1pPr>
    <a:lvl2pPr marL="50324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2pPr>
    <a:lvl3pPr marL="100648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3pPr>
    <a:lvl4pPr marL="150972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4pPr>
    <a:lvl5pPr marL="201296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5pPr>
    <a:lvl6pPr marL="251620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1944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2268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2592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6EFB4C-4AC3-4355-A222-DCB10C133D34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5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F9FA61-FA1C-4E10-BFE6-D9AC4837E4D4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55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F9FA61-FA1C-4E10-BFE6-D9AC4837E4D4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55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33B1F2-0C41-4BFB-9B16-DD0359892BE8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080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33B1F2-0C41-4BFB-9B16-DD0359892BE8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080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33B1F2-0C41-4BFB-9B16-DD0359892BE8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08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33B1F2-0C41-4BFB-9B16-DD0359892BE8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080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224F86-C2D5-406C-95C0-E5A262F0B251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453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8" y="2828876"/>
            <a:ext cx="1968500" cy="370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648" tIns="50324" rIns="100648" bIns="50324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3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9FB7D3"/>
                </a:solidFill>
              </a:rPr>
              <a:t>CAPITALS</a:t>
            </a:r>
            <a:endParaRPr lang="en-US" sz="13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FFFFFF"/>
                </a:solidFill>
              </a:rPr>
              <a:t>Slide </a:t>
            </a:r>
            <a:r>
              <a:rPr lang="en-US" sz="13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3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3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3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3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6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70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5" y="4010026"/>
            <a:ext cx="1114001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795465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6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6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5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6"/>
            <a:ext cx="1114001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5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8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8" y="1795465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4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2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5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2" y="4022726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6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2" y="1804990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90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2"/>
            <a:ext cx="11135786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8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4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6" y="239715"/>
            <a:ext cx="9992782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5139266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8" y="239715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3545842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2" y="1797526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688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0648" tIns="50324" rIns="100648" bIns="50324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6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6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6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5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3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9250" tIns="50324" rIns="79250" bIns="50324"/>
          <a:lstStyle/>
          <a:p>
            <a:pPr algn="l"/>
            <a:r>
              <a:rPr lang="en-US" sz="900" b="0" i="0" u="none" smtClean="0">
                <a:solidFill>
                  <a:srgbClr val="87888A"/>
                </a:solidFill>
              </a:rPr>
              <a:t>Page </a:t>
            </a:r>
            <a:fld id="{84118398-6ACF-40D5-8351-B37ABF61D562}" type="slidenum">
              <a:rPr lang="en-US" sz="900" b="0" i="0" u="none" smtClean="0">
                <a:solidFill>
                  <a:srgbClr val="87888A"/>
                </a:solidFill>
              </a:rPr>
              <a:t>‹#›</a:t>
            </a:fld>
            <a:endParaRPr lang="en-US" sz="9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2"/>
            <a:ext cx="111357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250" tIns="0" rIns="7925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5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250" tIns="0" rIns="7925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5pPr>
      <a:lvl6pPr marL="50324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6pPr>
      <a:lvl7pPr marL="100648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7pPr>
      <a:lvl8pPr marL="150972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8pPr>
      <a:lvl9pPr marL="201296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9pPr>
    </p:titleStyle>
    <p:bodyStyle>
      <a:lvl1pPr marL="193958" indent="-193958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587113" indent="-195704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200">
          <a:solidFill>
            <a:schemeClr val="tx1"/>
          </a:solidFill>
          <a:latin typeface="+mn-lt"/>
        </a:defRPr>
      </a:lvl2pPr>
      <a:lvl3pPr marL="982017" indent="-197452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3pPr>
      <a:lvl4pPr marL="1378669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200">
          <a:solidFill>
            <a:schemeClr val="tx1"/>
          </a:solidFill>
          <a:latin typeface="+mn-lt"/>
        </a:defRPr>
      </a:lvl4pPr>
      <a:lvl5pPr marL="177706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5pPr>
      <a:lvl6pPr marL="228030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6pPr>
      <a:lvl7pPr marL="278354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7pPr>
      <a:lvl8pPr marL="328678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8pPr>
      <a:lvl9pPr marL="379002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24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648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972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296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620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1944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268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592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WF on frequency correlation</a:t>
            </a:r>
            <a:endParaRPr lang="en-US" sz="4000" dirty="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91860" y="127676"/>
            <a:ext cx="1063809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200" b="1" dirty="0"/>
              <a:t>TSG-RAN WG1 #85							</a:t>
            </a:r>
            <a:r>
              <a:rPr lang="en-US" sz="1200" b="1"/>
              <a:t>	</a:t>
            </a:r>
            <a:r>
              <a:rPr lang="en-US" sz="1200" b="1" smtClean="0"/>
              <a:t>R1-165481</a:t>
            </a:r>
            <a:endParaRPr lang="en-US" sz="1200" b="1" dirty="0"/>
          </a:p>
          <a:p>
            <a:pPr>
              <a:spcBef>
                <a:spcPts val="0"/>
              </a:spcBef>
            </a:pPr>
            <a:r>
              <a:rPr lang="en-US" sz="1200" b="1" dirty="0"/>
              <a:t>Nanjing, China, May 23 – 27, 2016</a:t>
            </a:r>
          </a:p>
          <a:p>
            <a:pPr>
              <a:spcBef>
                <a:spcPts val="0"/>
              </a:spcBef>
            </a:pPr>
            <a:r>
              <a:rPr lang="en-US" sz="1200" b="1"/>
              <a:t/>
            </a:r>
            <a:br>
              <a:rPr lang="en-US" sz="1200" b="1"/>
            </a:br>
            <a:r>
              <a:rPr lang="en-US" sz="1200" b="1"/>
              <a:t>Source: 	</a:t>
            </a:r>
            <a:r>
              <a:rPr lang="en-US" sz="1200" b="1" smtClean="0"/>
              <a:t>	Ericsson</a:t>
            </a:r>
            <a:r>
              <a:rPr lang="en-US" sz="1200" b="1"/>
              <a:t>, </a:t>
            </a:r>
            <a:r>
              <a:rPr lang="en-US" sz="1200" b="1" smtClean="0"/>
              <a:t>ETRI, </a:t>
            </a:r>
            <a:r>
              <a:rPr lang="en-US" sz="1200" b="1" smtClean="0"/>
              <a:t>Telstra</a:t>
            </a:r>
            <a:endParaRPr lang="en-US" sz="1200" b="1"/>
          </a:p>
          <a:p>
            <a:pPr>
              <a:spcBef>
                <a:spcPts val="0"/>
              </a:spcBef>
            </a:pPr>
            <a:r>
              <a:rPr lang="en-US" sz="1200" b="1" smtClean="0"/>
              <a:t>Agenda </a:t>
            </a:r>
            <a:r>
              <a:rPr lang="en-US" sz="1200" b="1" dirty="0"/>
              <a:t>Item:</a:t>
            </a:r>
            <a:r>
              <a:rPr lang="en-US" sz="1200" b="1"/>
              <a:t>	</a:t>
            </a:r>
            <a:r>
              <a:rPr lang="en-US" sz="1200" b="1" smtClean="0"/>
              <a:t>7.2.1</a:t>
            </a:r>
            <a:endParaRPr lang="en-US" sz="1200" b="1" dirty="0"/>
          </a:p>
          <a:p>
            <a:pPr>
              <a:spcBef>
                <a:spcPts val="0"/>
              </a:spcBef>
            </a:pPr>
            <a:r>
              <a:rPr lang="en-US" sz="1200" b="1" dirty="0"/>
              <a:t>Document for:	Discussion, Decision</a:t>
            </a:r>
          </a:p>
        </p:txBody>
      </p:sp>
    </p:spTree>
    <p:extLst>
      <p:ext uri="{BB962C8B-B14F-4D97-AF65-F5344CB8AC3E}">
        <p14:creationId xmlns:p14="http://schemas.microsoft.com/office/powerpoint/2010/main" val="374222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2"/>
            <a:ext cx="5585883" cy="3852000"/>
          </a:xfrm>
        </p:spPr>
        <p:txBody>
          <a:bodyPr/>
          <a:lstStyle/>
          <a:p>
            <a:r>
              <a:rPr lang="en-US" smtClean="0"/>
              <a:t>First, second, and third cluster at same delay for all frequency bands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smtClean="0"/>
              <a:t>T. Jämsä, V. Hovinen, A. Karjalainen, J. Iinatti, “Frequency dependency of delay spread and path loss in indoor ultra-wideband channels”, in Proc. of IET UWBSTA, 2006</a:t>
            </a:r>
            <a:endParaRPr lang="en-US" sz="28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7" y="1588257"/>
            <a:ext cx="5710238" cy="456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672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2"/>
            <a:ext cx="4538133" cy="3852000"/>
          </a:xfrm>
        </p:spPr>
        <p:txBody>
          <a:bodyPr/>
          <a:lstStyle/>
          <a:p>
            <a:r>
              <a:rPr lang="en-US" smtClean="0"/>
              <a:t>All clusters have same delays at both frequency bands</a:t>
            </a:r>
          </a:p>
          <a:p>
            <a:pPr lvl="1"/>
            <a:r>
              <a:rPr lang="en-US" smtClean="0"/>
              <a:t>Cluster powers may be frequency-dependent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smtClean="0"/>
              <a:t>R. Müller, S. Häfner, D. Dupleich, et al., “Simultaneous multi-band channel sounding at mm-wave frequencies”, in Proc. EuCAP 2015</a:t>
            </a:r>
            <a:endParaRPr lang="en-US" sz="24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763" y="1325086"/>
            <a:ext cx="55721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 bwMode="auto">
          <a:xfrm>
            <a:off x="6529388" y="1000125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>
            <a:off x="6867526" y="1176226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7034212" y="1928477"/>
            <a:ext cx="0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7329486" y="1966690"/>
            <a:ext cx="1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>
            <a:off x="6748464" y="2128503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7172326" y="2275694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28673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2"/>
            <a:ext cx="2173569" cy="3852000"/>
          </a:xfrm>
        </p:spPr>
        <p:txBody>
          <a:bodyPr/>
          <a:lstStyle/>
          <a:p>
            <a:r>
              <a:rPr lang="en-US" sz="1800" smtClean="0"/>
              <a:t>Prominent clusters at identical delays</a:t>
            </a:r>
          </a:p>
          <a:p>
            <a:pPr lvl="1"/>
            <a:r>
              <a:rPr lang="en-US" sz="1600" smtClean="0"/>
              <a:t>Cluster powers may  be frequency-dependent</a:t>
            </a:r>
            <a:endParaRPr lang="en-US" sz="160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smtClean="0"/>
              <a:t>Weiler, “Simultaneous millimeter-wave multi-band channel sounding in an urban access scenario”, in Proc. EuCAP 2015</a:t>
            </a:r>
            <a:endParaRPr lang="en-US" sz="2800"/>
          </a:p>
        </p:txBody>
      </p:sp>
      <p:grpSp>
        <p:nvGrpSpPr>
          <p:cNvPr id="4" name="Group 3"/>
          <p:cNvGrpSpPr/>
          <p:nvPr/>
        </p:nvGrpSpPr>
        <p:grpSpPr>
          <a:xfrm>
            <a:off x="2702736" y="1466840"/>
            <a:ext cx="9282113" cy="4387123"/>
            <a:chOff x="2202656" y="1466840"/>
            <a:chExt cx="9282113" cy="4387123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2656" y="1800002"/>
              <a:ext cx="9282113" cy="4053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Straight Arrow Connector 5"/>
            <p:cNvCxnSpPr/>
            <p:nvPr/>
          </p:nvCxnSpPr>
          <p:spPr bwMode="auto">
            <a:xfrm>
              <a:off x="2957513" y="1600200"/>
              <a:ext cx="14287" cy="79987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 bwMode="auto">
            <a:xfrm>
              <a:off x="3081338" y="2000138"/>
              <a:ext cx="14287" cy="79987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>
              <a:off x="3595688" y="2504740"/>
              <a:ext cx="14287" cy="79987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" name="Straight Arrow Connector 8"/>
            <p:cNvCxnSpPr/>
            <p:nvPr/>
          </p:nvCxnSpPr>
          <p:spPr bwMode="auto">
            <a:xfrm>
              <a:off x="3810001" y="2871228"/>
              <a:ext cx="14287" cy="79987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" name="Straight Arrow Connector 9"/>
            <p:cNvCxnSpPr/>
            <p:nvPr/>
          </p:nvCxnSpPr>
          <p:spPr bwMode="auto">
            <a:xfrm>
              <a:off x="7624921" y="1466840"/>
              <a:ext cx="14287" cy="79987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" name="Straight Arrow Connector 10"/>
            <p:cNvCxnSpPr/>
            <p:nvPr/>
          </p:nvCxnSpPr>
          <p:spPr bwMode="auto">
            <a:xfrm>
              <a:off x="7748746" y="2138250"/>
              <a:ext cx="14287" cy="79987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" name="Straight Arrow Connector 11"/>
            <p:cNvCxnSpPr/>
            <p:nvPr/>
          </p:nvCxnSpPr>
          <p:spPr bwMode="auto">
            <a:xfrm>
              <a:off x="8263096" y="2771444"/>
              <a:ext cx="14287" cy="79987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" name="Straight Arrow Connector 12"/>
            <p:cNvCxnSpPr/>
            <p:nvPr/>
          </p:nvCxnSpPr>
          <p:spPr bwMode="auto">
            <a:xfrm>
              <a:off x="8477409" y="3095068"/>
              <a:ext cx="14287" cy="79987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8935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5416550"/>
            <a:ext cx="11135786" cy="727075"/>
          </a:xfrm>
        </p:spPr>
        <p:txBody>
          <a:bodyPr>
            <a:normAutofit fontScale="92500" lnSpcReduction="20000"/>
          </a:bodyPr>
          <a:lstStyle/>
          <a:p>
            <a:r>
              <a:rPr lang="en-US" smtClean="0"/>
              <a:t>Very similar cluster DoAs in azimuth, zenith, and delay</a:t>
            </a:r>
          </a:p>
          <a:p>
            <a:r>
              <a:rPr lang="en-US" smtClean="0"/>
              <a:t>In some cases, cluster powers are frequency-dependent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R1-163254 “On </a:t>
            </a:r>
            <a:r>
              <a:rPr lang="en-US" sz="3600"/>
              <a:t>the frequency dependence of </a:t>
            </a:r>
            <a:r>
              <a:rPr lang="en-US" sz="3600" smtClean="0"/>
              <a:t>LSPs”, Ericsson, Busan, April 2016</a:t>
            </a:r>
            <a:endParaRPr lang="en-US" sz="3600"/>
          </a:p>
        </p:txBody>
      </p:sp>
      <p:grpSp>
        <p:nvGrpSpPr>
          <p:cNvPr id="4" name="Canvas 69"/>
          <p:cNvGrpSpPr/>
          <p:nvPr/>
        </p:nvGrpSpPr>
        <p:grpSpPr>
          <a:xfrm>
            <a:off x="947737" y="1441450"/>
            <a:ext cx="10296525" cy="3975100"/>
            <a:chOff x="0" y="0"/>
            <a:chExt cx="10296525" cy="397510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10296525" cy="3975100"/>
            </a:xfrm>
            <a:prstGeom prst="rect">
              <a:avLst/>
            </a:prstGeom>
            <a:noFill/>
            <a:ln>
              <a:noFill/>
            </a:ln>
          </p:spPr>
        </p:sp>
        <p:pic>
          <p:nvPicPr>
            <p:cNvPr id="6" name="Picture 5"/>
            <p:cNvPicPr preferRelativeResize="0"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420"/>
            <a:stretch/>
          </p:blipFill>
          <p:spPr>
            <a:xfrm>
              <a:off x="89221" y="83126"/>
              <a:ext cx="3830400" cy="1713618"/>
            </a:xfrm>
            <a:prstGeom prst="rect">
              <a:avLst/>
            </a:prstGeom>
          </p:spPr>
        </p:pic>
        <p:pic>
          <p:nvPicPr>
            <p:cNvPr id="7" name="Picture 6"/>
            <p:cNvPicPr preferRelativeResize="0"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40" t="8949"/>
            <a:stretch/>
          </p:blipFill>
          <p:spPr>
            <a:xfrm>
              <a:off x="3260337" y="76217"/>
              <a:ext cx="3499200" cy="1720527"/>
            </a:xfrm>
            <a:prstGeom prst="rect">
              <a:avLst/>
            </a:prstGeom>
          </p:spPr>
        </p:pic>
        <p:pic>
          <p:nvPicPr>
            <p:cNvPr id="8" name="Picture 7"/>
            <p:cNvPicPr preferRelativeResize="0"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45" t="8949"/>
            <a:stretch/>
          </p:blipFill>
          <p:spPr>
            <a:xfrm>
              <a:off x="6144230" y="83126"/>
              <a:ext cx="3484800" cy="1721052"/>
            </a:xfrm>
            <a:prstGeom prst="rect">
              <a:avLst/>
            </a:prstGeom>
          </p:spPr>
        </p:pic>
        <p:sp>
          <p:nvSpPr>
            <p:cNvPr id="9" name="Text Box 199"/>
            <p:cNvSpPr txBox="1">
              <a:spLocks noChangeArrowheads="1"/>
            </p:cNvSpPr>
            <p:nvPr/>
          </p:nvSpPr>
          <p:spPr bwMode="auto">
            <a:xfrm>
              <a:off x="445274" y="3601297"/>
              <a:ext cx="6572992" cy="1319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800">
                  <a:effectLst/>
                  <a:latin typeface="Times New Roman"/>
                  <a:ea typeface="Times New Roman"/>
                </a:rPr>
                <a:t>Fig. 2.  Measured </a:t>
              </a:r>
              <a:r>
                <a:rPr lang="en-GB" sz="800">
                  <a:effectLst/>
                  <a:latin typeface="Times New Roman"/>
                  <a:ea typeface="Times New Roman"/>
                </a:rPr>
                <a:t>directional power spectra. Here, zero degrees in azimuth correspond to the negative x direction in Fig. 1.</a:t>
              </a:r>
              <a:endParaRPr lang="en-US" sz="1200">
                <a:effectLst/>
                <a:latin typeface="Times New Roman"/>
                <a:ea typeface="Times New Roman"/>
              </a:endParaRPr>
            </a:p>
            <a:p>
              <a:pPr indent="128270" algn="ctr">
                <a:spcAft>
                  <a:spcPts val="0"/>
                </a:spcAft>
              </a:pPr>
              <a:r>
                <a:rPr lang="en-US" sz="850">
                  <a:effectLst/>
                  <a:latin typeface="Times New Roman"/>
                  <a:ea typeface="Times New Roman"/>
                </a:rPr>
                <a:t> 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" name="TextBox 46"/>
            <p:cNvSpPr txBox="1"/>
            <p:nvPr/>
          </p:nvSpPr>
          <p:spPr>
            <a:xfrm>
              <a:off x="565870" y="1224831"/>
              <a:ext cx="865363" cy="17081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en-US" sz="1000" b="1" kern="1200">
                  <a:solidFill>
                    <a:srgbClr val="FFFFFF"/>
                  </a:solidFill>
                  <a:effectLst/>
                  <a:latin typeface="Arial"/>
                  <a:ea typeface="MS Mincho"/>
                </a:rPr>
                <a:t>LOS 5.8 GHz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" name="TextBox 46"/>
            <p:cNvSpPr txBox="1"/>
            <p:nvPr/>
          </p:nvSpPr>
          <p:spPr>
            <a:xfrm>
              <a:off x="3403762" y="1247748"/>
              <a:ext cx="940105" cy="17081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en-US" sz="1000" b="1" kern="1200">
                  <a:solidFill>
                    <a:srgbClr val="FFFFFF"/>
                  </a:solidFill>
                  <a:effectLst/>
                  <a:latin typeface="Arial"/>
                  <a:ea typeface="MS Mincho"/>
                </a:rPr>
                <a:t>LOS 14.8 GHz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6250672" y="1225238"/>
              <a:ext cx="879672" cy="17081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en-US" sz="1000" b="1" kern="1200">
                  <a:solidFill>
                    <a:srgbClr val="FFFFFF"/>
                  </a:solidFill>
                  <a:effectLst/>
                  <a:latin typeface="Arial"/>
                  <a:ea typeface="MS Mincho"/>
                </a:rPr>
                <a:t>LOS 58.7 GHz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" name="TextBox 46"/>
            <p:cNvSpPr txBox="1"/>
            <p:nvPr/>
          </p:nvSpPr>
          <p:spPr>
            <a:xfrm rot="5400000">
              <a:off x="9013153" y="576821"/>
              <a:ext cx="1403082" cy="49657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en-US" sz="1000" kern="1200">
                  <a:effectLst/>
                  <a:latin typeface="Arial"/>
                  <a:ea typeface="MS Mincho"/>
                </a:rPr>
                <a:t>Power relative to free space at 1.5 m [dB]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pic>
          <p:nvPicPr>
            <p:cNvPr id="14" name="Picture 13"/>
            <p:cNvPicPr preferRelativeResize="0"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49"/>
            <a:stretch/>
          </p:blipFill>
          <p:spPr>
            <a:xfrm>
              <a:off x="89228" y="2201137"/>
              <a:ext cx="3826800" cy="1720909"/>
            </a:xfrm>
            <a:prstGeom prst="rect">
              <a:avLst/>
            </a:prstGeom>
          </p:spPr>
        </p:pic>
        <p:pic>
          <p:nvPicPr>
            <p:cNvPr id="15" name="Picture 14"/>
            <p:cNvPicPr preferRelativeResize="0"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30" t="8354"/>
            <a:stretch/>
          </p:blipFill>
          <p:spPr>
            <a:xfrm>
              <a:off x="3256702" y="2185242"/>
              <a:ext cx="3502800" cy="1731461"/>
            </a:xfrm>
            <a:prstGeom prst="rect">
              <a:avLst/>
            </a:prstGeom>
          </p:spPr>
        </p:pic>
        <p:sp>
          <p:nvSpPr>
            <p:cNvPr id="16" name="TextBox 46"/>
            <p:cNvSpPr txBox="1"/>
            <p:nvPr/>
          </p:nvSpPr>
          <p:spPr>
            <a:xfrm rot="5400000">
              <a:off x="6219514" y="2731412"/>
              <a:ext cx="1219231" cy="37828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en-US" sz="1000" kern="1200">
                  <a:effectLst/>
                  <a:latin typeface="Arial"/>
                  <a:ea typeface="MS Mincho"/>
                </a:rPr>
                <a:t>Power relative to free space at 14 m [dB]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7" name="TextBox 46"/>
            <p:cNvSpPr txBox="1"/>
            <p:nvPr/>
          </p:nvSpPr>
          <p:spPr>
            <a:xfrm>
              <a:off x="565871" y="3318259"/>
              <a:ext cx="976682" cy="21147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en-US" sz="1000" b="1" kern="1200">
                  <a:solidFill>
                    <a:srgbClr val="FFFFFF"/>
                  </a:solidFill>
                  <a:effectLst/>
                  <a:latin typeface="Arial"/>
                  <a:ea typeface="MS Mincho"/>
                </a:rPr>
                <a:t>NLOS 5.8 GHz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8" name="TextBox 46"/>
            <p:cNvSpPr txBox="1"/>
            <p:nvPr/>
          </p:nvSpPr>
          <p:spPr>
            <a:xfrm>
              <a:off x="3457912" y="3318664"/>
              <a:ext cx="939800" cy="17081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en-US" sz="1000" b="1" kern="1200">
                  <a:solidFill>
                    <a:srgbClr val="FFFFFF"/>
                  </a:solidFill>
                  <a:effectLst/>
                  <a:latin typeface="Arial"/>
                  <a:ea typeface="MS Mincho"/>
                </a:rPr>
                <a:t>NLOS 14.8 GHz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</p:grpSp>
      <p:pic>
        <p:nvPicPr>
          <p:cNvPr id="19" name="Picture 18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25" r="6" b="3"/>
          <a:stretch/>
        </p:blipFill>
        <p:spPr>
          <a:xfrm>
            <a:off x="8559113" y="3899552"/>
            <a:ext cx="3359322" cy="1353589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 bwMode="auto">
          <a:xfrm>
            <a:off x="9311249" y="3499613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>
            <a:off x="9871422" y="3499612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10607258" y="3723830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0804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2"/>
            <a:ext cx="2617687" cy="3852000"/>
          </a:xfrm>
        </p:spPr>
        <p:txBody>
          <a:bodyPr/>
          <a:lstStyle/>
          <a:p>
            <a:r>
              <a:rPr lang="en-US" sz="1800"/>
              <a:t>Prominent clusters at </a:t>
            </a:r>
            <a:r>
              <a:rPr lang="en-US" sz="1800" smtClean="0"/>
              <a:t>same delays</a:t>
            </a:r>
            <a:endParaRPr lang="en-US" sz="1800"/>
          </a:p>
          <a:p>
            <a:pPr lvl="1"/>
            <a:r>
              <a:rPr lang="en-US" sz="1600"/>
              <a:t>Cluster powers may  be frequency-dependent</a:t>
            </a:r>
          </a:p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smtClean="0"/>
              <a:t>J. </a:t>
            </a:r>
            <a:r>
              <a:rPr lang="en-US" sz="2400"/>
              <a:t>Vehmas, </a:t>
            </a:r>
            <a:r>
              <a:rPr lang="en-US" sz="2400" smtClean="0"/>
              <a:t>J. Järveläinen</a:t>
            </a:r>
            <a:r>
              <a:rPr lang="en-US" sz="2400"/>
              <a:t>, </a:t>
            </a:r>
            <a:r>
              <a:rPr lang="en-US" sz="2400" smtClean="0"/>
              <a:t>S. </a:t>
            </a:r>
            <a:r>
              <a:rPr lang="en-US" sz="2400"/>
              <a:t>Nguyen, </a:t>
            </a:r>
            <a:r>
              <a:rPr lang="en-US" sz="2400" smtClean="0"/>
              <a:t>R. </a:t>
            </a:r>
            <a:r>
              <a:rPr lang="en-US" sz="2400"/>
              <a:t>Naderpour, and </a:t>
            </a:r>
            <a:r>
              <a:rPr lang="en-US" sz="2400" smtClean="0"/>
              <a:t>K. </a:t>
            </a:r>
            <a:r>
              <a:rPr lang="en-US" sz="2400"/>
              <a:t>Haneda</a:t>
            </a:r>
            <a:r>
              <a:rPr lang="en-US" sz="2400" smtClean="0"/>
              <a:t>, </a:t>
            </a:r>
            <a:r>
              <a:rPr lang="en-US" sz="2400"/>
              <a:t>"Millimeter-Wave Channel Characterization at Helsinki Airport in the 15, 28, and 60 GHz", submitted to VTC-Fall 2016.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" b="1206"/>
          <a:stretch/>
        </p:blipFill>
        <p:spPr bwMode="auto">
          <a:xfrm>
            <a:off x="3418702" y="1498081"/>
            <a:ext cx="8773297" cy="480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 bwMode="auto">
          <a:xfrm>
            <a:off x="6732806" y="1178515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>
            <a:off x="6946990" y="1800002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7793750" y="1800002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>
            <a:off x="7954388" y="2018306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>
            <a:off x="8065598" y="2063611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8926452" y="2199940"/>
            <a:ext cx="14287" cy="7998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5" y="4295373"/>
            <a:ext cx="3055399" cy="156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1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 support simulations with multiple sites, base stations, UEs, and frequencies, some clarification of how these links are correlated is needed</a:t>
            </a:r>
          </a:p>
          <a:p>
            <a:r>
              <a:rPr lang="en-US" smtClean="0"/>
              <a:t>Some new procedures may be needed to support new model features</a:t>
            </a:r>
          </a:p>
          <a:p>
            <a:pPr lvl="1"/>
            <a:r>
              <a:rPr lang="en-US" smtClean="0"/>
              <a:t>Frequency consistency (multi-band simulations)</a:t>
            </a:r>
          </a:p>
          <a:p>
            <a:pPr lvl="1"/>
            <a:r>
              <a:rPr lang="en-US" smtClean="0"/>
              <a:t>Spatial consistency (additional parameters may be correlated)</a:t>
            </a:r>
          </a:p>
          <a:p>
            <a:r>
              <a:rPr lang="en-US"/>
              <a:t>No procedure defined in 36.873 or </a:t>
            </a:r>
            <a:r>
              <a:rPr lang="en-US" smtClean="0"/>
              <a:t>38.900 for correlations between links involving the same BS and UT at different frequencies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3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 38.913 v0.3.0, scenario descriptions for NR evaluations are provided</a:t>
            </a:r>
          </a:p>
          <a:p>
            <a:r>
              <a:rPr lang="en-US" smtClean="0"/>
              <a:t>For Dense Urban:</a:t>
            </a:r>
          </a:p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109209"/>
              </p:ext>
            </p:extLst>
          </p:nvPr>
        </p:nvGraphicFramePr>
        <p:xfrm>
          <a:off x="1940402" y="3085782"/>
          <a:ext cx="8203724" cy="1829118"/>
        </p:xfrm>
        <a:graphic>
          <a:graphicData uri="http://schemas.openxmlformats.org/drawingml/2006/table">
            <a:tbl>
              <a:tblPr firstRow="1" firstCol="1" bandRow="1"/>
              <a:tblGrid>
                <a:gridCol w="1633555"/>
                <a:gridCol w="6570169"/>
              </a:tblGrid>
              <a:tr h="18291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Layout</a:t>
                      </a:r>
                      <a:endParaRPr lang="en-US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Two layers:</a:t>
                      </a:r>
                      <a:endParaRPr lang="en-US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 Macro layer: Hex. Grid</a:t>
                      </a:r>
                      <a:endParaRPr lang="en-US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 Micro layer: Random drop</a:t>
                      </a:r>
                      <a:endParaRPr lang="en-US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Step 1 NOTE3: Around 4GHz in Macro layer</a:t>
                      </a:r>
                      <a:endParaRPr lang="en-US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Step 2 NOTE3: </a:t>
                      </a:r>
                      <a:r>
                        <a:rPr lang="en-GB" sz="1600" b="1" u="sng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Both Around 4GHz &amp; Around 30GHz may be available in Macro &amp; Micro layers (including 1 macro layer, macro cell only)</a:t>
                      </a:r>
                      <a:endParaRPr lang="en-US" sz="1600" b="1" u="sng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10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2"/>
            <a:ext cx="7400396" cy="3852000"/>
          </a:xfrm>
        </p:spPr>
        <p:txBody>
          <a:bodyPr>
            <a:normAutofit fontScale="77500" lnSpcReduction="20000"/>
          </a:bodyPr>
          <a:lstStyle/>
          <a:p>
            <a:r>
              <a:rPr lang="en-US" smtClean="0"/>
              <a:t>UE indoor/outdoor state and LOS/NLOS state should be the same</a:t>
            </a:r>
          </a:p>
          <a:p>
            <a:r>
              <a:rPr lang="en-US" smtClean="0"/>
              <a:t>Position of UE and of blockers should be the same</a:t>
            </a:r>
          </a:p>
          <a:p>
            <a:r>
              <a:rPr lang="en-US" smtClean="0"/>
              <a:t>Path loss is different</a:t>
            </a:r>
          </a:p>
          <a:p>
            <a:r>
              <a:rPr lang="en-US" smtClean="0"/>
              <a:t>Antenna configurations may be different</a:t>
            </a:r>
          </a:p>
          <a:p>
            <a:endParaRPr lang="en-US"/>
          </a:p>
          <a:p>
            <a:r>
              <a:rPr lang="en-US" smtClean="0"/>
              <a:t>Proposal 1: Step 1 is identical for all frequencies, except:</a:t>
            </a:r>
          </a:p>
          <a:p>
            <a:pPr lvl="1"/>
            <a:r>
              <a:rPr lang="en-US" smtClean="0"/>
              <a:t>1d Antenna patterns and array geometries</a:t>
            </a:r>
          </a:p>
          <a:p>
            <a:pPr lvl="1"/>
            <a:r>
              <a:rPr lang="en-US" smtClean="0"/>
              <a:t>1g System centre frequency and bandwidth</a:t>
            </a:r>
          </a:p>
          <a:p>
            <a:r>
              <a:rPr lang="en-US" smtClean="0"/>
              <a:t>Proposal 2: Step 2 is identical for all frequencies</a:t>
            </a:r>
          </a:p>
          <a:p>
            <a:r>
              <a:rPr lang="en-US" smtClean="0"/>
              <a:t>Proposal 3: If blocking is modeled, the positions of blockers are the same for all frequencies</a:t>
            </a:r>
          </a:p>
          <a:p>
            <a:pPr lvl="1"/>
            <a:r>
              <a:rPr lang="en-US" smtClean="0"/>
              <a:t>Note: The blocking loss may be different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/>
              <a:t>Correlation between links </a:t>
            </a:r>
            <a:r>
              <a:rPr lang="en-US" sz="3200" smtClean="0"/>
              <a:t>at different frequencies</a:t>
            </a:r>
            <a:br>
              <a:rPr lang="en-US" sz="3200" smtClean="0"/>
            </a:br>
            <a:r>
              <a:rPr lang="en-US" sz="3200" smtClean="0"/>
              <a:t>Steps 1,2</a:t>
            </a:r>
            <a:endParaRPr lang="en-US" sz="3200"/>
          </a:p>
        </p:txBody>
      </p:sp>
      <p:grpSp>
        <p:nvGrpSpPr>
          <p:cNvPr id="5" name="Group 4"/>
          <p:cNvGrpSpPr/>
          <p:nvPr/>
        </p:nvGrpSpPr>
        <p:grpSpPr>
          <a:xfrm>
            <a:off x="10525070" y="1958395"/>
            <a:ext cx="1210618" cy="2383577"/>
            <a:chOff x="8731696" y="1904914"/>
            <a:chExt cx="1210618" cy="2383577"/>
          </a:xfrm>
        </p:grpSpPr>
        <p:sp>
          <p:nvSpPr>
            <p:cNvPr id="10" name="TextBox 9"/>
            <p:cNvSpPr txBox="1"/>
            <p:nvPr/>
          </p:nvSpPr>
          <p:spPr>
            <a:xfrm>
              <a:off x="9029716" y="1904914"/>
              <a:ext cx="5597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BS</a:t>
              </a:r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029716" y="3857604"/>
              <a:ext cx="73289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UE2</a:t>
              </a:r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>
              <a:off x="9166726" y="2335800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" name="Straight Arrow Connector 15"/>
            <p:cNvCxnSpPr/>
            <p:nvPr/>
          </p:nvCxnSpPr>
          <p:spPr bwMode="auto">
            <a:xfrm>
              <a:off x="9451389" y="2335799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" name="TextBox 3"/>
            <p:cNvSpPr txBox="1"/>
            <p:nvPr/>
          </p:nvSpPr>
          <p:spPr>
            <a:xfrm>
              <a:off x="8731696" y="2758582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 smtClean="0"/>
                <a:t>1</a:t>
              </a:r>
              <a:endParaRPr lang="en-US" i="1" baseline="-250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574906" y="2758581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/>
                <a:t>2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884096" y="2057314"/>
            <a:ext cx="1210618" cy="2383577"/>
            <a:chOff x="8731696" y="1904914"/>
            <a:chExt cx="1210618" cy="2383577"/>
          </a:xfrm>
        </p:grpSpPr>
        <p:sp>
          <p:nvSpPr>
            <p:cNvPr id="14" name="TextBox 13"/>
            <p:cNvSpPr txBox="1"/>
            <p:nvPr/>
          </p:nvSpPr>
          <p:spPr>
            <a:xfrm>
              <a:off x="9029716" y="1904914"/>
              <a:ext cx="5597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BS</a:t>
              </a:r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029716" y="3857604"/>
              <a:ext cx="73289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UE1</a:t>
              </a:r>
              <a:endParaRPr lang="en-US"/>
            </a:p>
          </p:txBody>
        </p:sp>
        <p:cxnSp>
          <p:nvCxnSpPr>
            <p:cNvPr id="18" name="Straight Arrow Connector 17"/>
            <p:cNvCxnSpPr/>
            <p:nvPr/>
          </p:nvCxnSpPr>
          <p:spPr bwMode="auto">
            <a:xfrm>
              <a:off x="9166726" y="2335800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" name="Straight Arrow Connector 18"/>
            <p:cNvCxnSpPr/>
            <p:nvPr/>
          </p:nvCxnSpPr>
          <p:spPr bwMode="auto">
            <a:xfrm>
              <a:off x="9451389" y="2335799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0" name="TextBox 19"/>
            <p:cNvSpPr txBox="1"/>
            <p:nvPr/>
          </p:nvSpPr>
          <p:spPr>
            <a:xfrm>
              <a:off x="8731696" y="2758582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 smtClean="0"/>
                <a:t>1</a:t>
              </a:r>
              <a:endParaRPr lang="en-US" i="1" baseline="-2500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574906" y="2758581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/>
                <a:t>2</a:t>
              </a:r>
            </a:p>
          </p:txBody>
        </p:sp>
      </p:grpSp>
      <p:sp>
        <p:nvSpPr>
          <p:cNvPr id="6" name="Rectangle 5"/>
          <p:cNvSpPr/>
          <p:nvPr/>
        </p:nvSpPr>
        <p:spPr bwMode="auto">
          <a:xfrm>
            <a:off x="10708774" y="3543300"/>
            <a:ext cx="1026914" cy="110013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9251504" y="3543300"/>
            <a:ext cx="663505" cy="4571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15009" y="3373575"/>
            <a:ext cx="9344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mtClean="0"/>
              <a:t>Blocking object</a:t>
            </a:r>
            <a:endParaRPr lang="en-US" sz="1100"/>
          </a:p>
        </p:txBody>
      </p:sp>
      <p:sp>
        <p:nvSpPr>
          <p:cNvPr id="22" name="TextBox 21"/>
          <p:cNvSpPr txBox="1"/>
          <p:nvPr/>
        </p:nvSpPr>
        <p:spPr>
          <a:xfrm>
            <a:off x="10751511" y="4639748"/>
            <a:ext cx="9344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mtClean="0"/>
              <a:t>Building</a:t>
            </a:r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37258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2"/>
            <a:ext cx="7400396" cy="3852000"/>
          </a:xfrm>
        </p:spPr>
        <p:txBody>
          <a:bodyPr>
            <a:normAutofit fontScale="92500" lnSpcReduction="20000"/>
          </a:bodyPr>
          <a:lstStyle/>
          <a:p>
            <a:r>
              <a:rPr lang="en-US" smtClean="0"/>
              <a:t>Shadow fading, angular spread, and delay spread are determined partially by environment and partially by possibly frequency-dependent propagation such as transmission, reflection, diffraction</a:t>
            </a:r>
          </a:p>
          <a:p>
            <a:pPr lvl="1"/>
            <a:r>
              <a:rPr lang="en-US" smtClean="0"/>
              <a:t>A fairly large degree of correlation over frequency can be expected</a:t>
            </a:r>
          </a:p>
          <a:p>
            <a:pPr lvl="1"/>
            <a:endParaRPr lang="en-US"/>
          </a:p>
          <a:p>
            <a:r>
              <a:rPr lang="en-US" smtClean="0"/>
              <a:t>Proposal 4: Step 4 is identical for all frequencies, except for possibly frequency-dependent scaling of e.g. delay spread and angular spreads according to the LSP tables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/>
              <a:t>Correlation between links </a:t>
            </a:r>
            <a:r>
              <a:rPr lang="en-US" sz="3200" smtClean="0"/>
              <a:t>at different frequencies</a:t>
            </a:r>
            <a:br>
              <a:rPr lang="en-US" sz="3200" smtClean="0"/>
            </a:br>
            <a:r>
              <a:rPr lang="en-US" sz="3200" smtClean="0"/>
              <a:t>Step 4</a:t>
            </a:r>
            <a:endParaRPr lang="en-US" sz="3200"/>
          </a:p>
        </p:txBody>
      </p:sp>
      <p:grpSp>
        <p:nvGrpSpPr>
          <p:cNvPr id="23" name="Group 22"/>
          <p:cNvGrpSpPr/>
          <p:nvPr/>
        </p:nvGrpSpPr>
        <p:grpSpPr>
          <a:xfrm>
            <a:off x="9758610" y="2120357"/>
            <a:ext cx="1210618" cy="2383577"/>
            <a:chOff x="8731696" y="1904914"/>
            <a:chExt cx="1210618" cy="2383577"/>
          </a:xfrm>
        </p:grpSpPr>
        <p:sp>
          <p:nvSpPr>
            <p:cNvPr id="24" name="TextBox 23"/>
            <p:cNvSpPr txBox="1"/>
            <p:nvPr/>
          </p:nvSpPr>
          <p:spPr>
            <a:xfrm>
              <a:off x="9029716" y="1904914"/>
              <a:ext cx="5597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BS</a:t>
              </a:r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029716" y="3857604"/>
              <a:ext cx="5757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UE</a:t>
              </a:r>
              <a:endParaRPr lang="en-US"/>
            </a:p>
          </p:txBody>
        </p:sp>
        <p:cxnSp>
          <p:nvCxnSpPr>
            <p:cNvPr id="26" name="Straight Arrow Connector 25"/>
            <p:cNvCxnSpPr/>
            <p:nvPr/>
          </p:nvCxnSpPr>
          <p:spPr bwMode="auto">
            <a:xfrm>
              <a:off x="9166726" y="2335800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7" name="Straight Arrow Connector 26"/>
            <p:cNvCxnSpPr/>
            <p:nvPr/>
          </p:nvCxnSpPr>
          <p:spPr bwMode="auto">
            <a:xfrm>
              <a:off x="9451389" y="2335799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8" name="TextBox 27"/>
            <p:cNvSpPr txBox="1"/>
            <p:nvPr/>
          </p:nvSpPr>
          <p:spPr>
            <a:xfrm>
              <a:off x="8731696" y="2758582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 smtClean="0"/>
                <a:t>1</a:t>
              </a:r>
              <a:endParaRPr lang="en-US" i="1" baseline="-2500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574906" y="2758581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/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217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2"/>
            <a:ext cx="7400396" cy="3852000"/>
          </a:xfrm>
        </p:spPr>
        <p:txBody>
          <a:bodyPr>
            <a:normAutofit fontScale="70000" lnSpcReduction="20000"/>
          </a:bodyPr>
          <a:lstStyle/>
          <a:p>
            <a:r>
              <a:rPr lang="en-US" smtClean="0"/>
              <a:t>Measurements have shown that cluster delays and angles are very similar over frequency</a:t>
            </a:r>
          </a:p>
          <a:p>
            <a:pPr lvl="1"/>
            <a:r>
              <a:rPr lang="en-US" smtClean="0"/>
              <a:t>Examples given in the Appendix</a:t>
            </a:r>
          </a:p>
          <a:p>
            <a:pPr lvl="1"/>
            <a:r>
              <a:rPr lang="en-US" smtClean="0"/>
              <a:t>Natural and intuitive since delays and angles depend on geometry of environment</a:t>
            </a:r>
          </a:p>
          <a:p>
            <a:pPr lvl="1"/>
            <a:r>
              <a:rPr lang="en-US" smtClean="0"/>
              <a:t>Powers may sometimes be different, since reflection/diffraction/scattering coefficients etc may be frequency dependent</a:t>
            </a:r>
          </a:p>
          <a:p>
            <a:endParaRPr lang="en-US"/>
          </a:p>
          <a:p>
            <a:endParaRPr lang="en-US" smtClean="0"/>
          </a:p>
          <a:p>
            <a:r>
              <a:rPr lang="en-US" smtClean="0"/>
              <a:t>Proposal 5: The cluster delays and angles resulting from steps 5-7 are same for all frequency bands</a:t>
            </a:r>
          </a:p>
          <a:p>
            <a:r>
              <a:rPr lang="en-US" smtClean="0"/>
              <a:t>Proposal 6: Per-cluster shadowing (Zn in step 6) is independent for different frequency bands</a:t>
            </a:r>
          </a:p>
          <a:p>
            <a:r>
              <a:rPr lang="en-US" smtClean="0"/>
              <a:t>Proposal 7: Cluster powers in step 6 are derived from the delay and angle spreads and may be frequency-dependent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/>
              <a:t>Correlation between links </a:t>
            </a:r>
            <a:r>
              <a:rPr lang="en-US" sz="3200" smtClean="0"/>
              <a:t>at different frequencies</a:t>
            </a:r>
            <a:br>
              <a:rPr lang="en-US" sz="3200" smtClean="0"/>
            </a:br>
            <a:r>
              <a:rPr lang="en-US" sz="3200" smtClean="0"/>
              <a:t>Steps 5-7</a:t>
            </a:r>
            <a:endParaRPr lang="en-US" sz="3200"/>
          </a:p>
        </p:txBody>
      </p:sp>
      <p:grpSp>
        <p:nvGrpSpPr>
          <p:cNvPr id="5" name="Group 4"/>
          <p:cNvGrpSpPr/>
          <p:nvPr/>
        </p:nvGrpSpPr>
        <p:grpSpPr>
          <a:xfrm>
            <a:off x="8731696" y="1904914"/>
            <a:ext cx="1210618" cy="2383577"/>
            <a:chOff x="8731696" y="1904914"/>
            <a:chExt cx="1210618" cy="2383577"/>
          </a:xfrm>
        </p:grpSpPr>
        <p:sp>
          <p:nvSpPr>
            <p:cNvPr id="10" name="TextBox 9"/>
            <p:cNvSpPr txBox="1"/>
            <p:nvPr/>
          </p:nvSpPr>
          <p:spPr>
            <a:xfrm>
              <a:off x="9029716" y="1904914"/>
              <a:ext cx="5597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BS</a:t>
              </a:r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029716" y="3857604"/>
              <a:ext cx="5757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UE</a:t>
              </a:r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>
              <a:off x="9166726" y="2335800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" name="Straight Arrow Connector 15"/>
            <p:cNvCxnSpPr/>
            <p:nvPr/>
          </p:nvCxnSpPr>
          <p:spPr bwMode="auto">
            <a:xfrm>
              <a:off x="9451389" y="2335799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" name="TextBox 3"/>
            <p:cNvSpPr txBox="1"/>
            <p:nvPr/>
          </p:nvSpPr>
          <p:spPr>
            <a:xfrm>
              <a:off x="8731696" y="2758582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 smtClean="0"/>
                <a:t>1</a:t>
              </a:r>
              <a:endParaRPr lang="en-US" i="1" baseline="-250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574906" y="2758581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/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695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2"/>
            <a:ext cx="7400396" cy="3852000"/>
          </a:xfrm>
        </p:spPr>
        <p:txBody>
          <a:bodyPr>
            <a:normAutofit/>
          </a:bodyPr>
          <a:lstStyle/>
          <a:p>
            <a:r>
              <a:rPr lang="en-US" smtClean="0"/>
              <a:t>Fast fading is expected to be uncorrelated between different frequency bands</a:t>
            </a:r>
          </a:p>
          <a:p>
            <a:pPr marL="0" indent="0">
              <a:buNone/>
            </a:pPr>
            <a:endParaRPr lang="en-US"/>
          </a:p>
          <a:p>
            <a:endParaRPr lang="en-US" smtClean="0"/>
          </a:p>
          <a:p>
            <a:r>
              <a:rPr lang="en-US" smtClean="0"/>
              <a:t>Proposal 8: Steps 8-11 are independent for different frequency bands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/>
              <a:t>Correlation between links </a:t>
            </a:r>
            <a:r>
              <a:rPr lang="en-US" sz="3200" smtClean="0"/>
              <a:t>at different frequencies</a:t>
            </a:r>
            <a:br>
              <a:rPr lang="en-US" sz="3200" smtClean="0"/>
            </a:br>
            <a:r>
              <a:rPr lang="en-US" sz="3200" smtClean="0"/>
              <a:t>Steps 8-11</a:t>
            </a:r>
            <a:endParaRPr lang="en-US" sz="3200"/>
          </a:p>
        </p:txBody>
      </p:sp>
      <p:grpSp>
        <p:nvGrpSpPr>
          <p:cNvPr id="5" name="Group 4"/>
          <p:cNvGrpSpPr/>
          <p:nvPr/>
        </p:nvGrpSpPr>
        <p:grpSpPr>
          <a:xfrm>
            <a:off x="8731696" y="1904914"/>
            <a:ext cx="1210618" cy="2383577"/>
            <a:chOff x="8731696" y="1904914"/>
            <a:chExt cx="1210618" cy="2383577"/>
          </a:xfrm>
        </p:grpSpPr>
        <p:sp>
          <p:nvSpPr>
            <p:cNvPr id="10" name="TextBox 9"/>
            <p:cNvSpPr txBox="1"/>
            <p:nvPr/>
          </p:nvSpPr>
          <p:spPr>
            <a:xfrm>
              <a:off x="9029716" y="1904914"/>
              <a:ext cx="5597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BS</a:t>
              </a:r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029716" y="3857604"/>
              <a:ext cx="5757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UE</a:t>
              </a:r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>
              <a:off x="9166726" y="2335800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" name="Straight Arrow Connector 15"/>
            <p:cNvCxnSpPr/>
            <p:nvPr/>
          </p:nvCxnSpPr>
          <p:spPr bwMode="auto">
            <a:xfrm>
              <a:off x="9451389" y="2335799"/>
              <a:ext cx="8015" cy="152180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" name="TextBox 3"/>
            <p:cNvSpPr txBox="1"/>
            <p:nvPr/>
          </p:nvSpPr>
          <p:spPr>
            <a:xfrm>
              <a:off x="8731696" y="2758582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 smtClean="0"/>
                <a:t>1</a:t>
              </a:r>
              <a:endParaRPr lang="en-US" i="1" baseline="-250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574906" y="2758581"/>
              <a:ext cx="36740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smtClean="0"/>
                <a:t>f</a:t>
              </a:r>
              <a:r>
                <a:rPr lang="en-US" i="1" baseline="-25000"/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784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/>
              <a:t>Proposal 1: Step 1 is identical for all frequencies, except:</a:t>
            </a:r>
          </a:p>
          <a:p>
            <a:pPr lvl="1"/>
            <a:r>
              <a:rPr lang="en-US"/>
              <a:t>1d Antenna patterns and array geometries</a:t>
            </a:r>
          </a:p>
          <a:p>
            <a:pPr lvl="1"/>
            <a:r>
              <a:rPr lang="en-US"/>
              <a:t>1g System centre frequency and bandwidth</a:t>
            </a:r>
          </a:p>
          <a:p>
            <a:r>
              <a:rPr lang="en-US"/>
              <a:t>Proposal 2: Step 2 is identical for all </a:t>
            </a:r>
            <a:r>
              <a:rPr lang="en-US" smtClean="0"/>
              <a:t>frequencies</a:t>
            </a:r>
          </a:p>
          <a:p>
            <a:r>
              <a:rPr lang="en-US"/>
              <a:t>Proposal 3: If blocking is modeled, the positions of blockers </a:t>
            </a:r>
            <a:r>
              <a:rPr lang="en-US" smtClean="0"/>
              <a:t>are the same </a:t>
            </a:r>
            <a:r>
              <a:rPr lang="en-US"/>
              <a:t>for all </a:t>
            </a:r>
            <a:r>
              <a:rPr lang="en-US" smtClean="0"/>
              <a:t>frequencies</a:t>
            </a:r>
          </a:p>
          <a:p>
            <a:pPr lvl="1"/>
            <a:r>
              <a:rPr lang="en-US"/>
              <a:t>Note: The blocking loss may be different</a:t>
            </a:r>
          </a:p>
          <a:p>
            <a:r>
              <a:rPr lang="en-US" smtClean="0"/>
              <a:t>Proposal 4: </a:t>
            </a:r>
            <a:r>
              <a:rPr lang="en-US"/>
              <a:t>Step 4 is identical for all frequencies, except for possibly frequency-dependent scaling of e.g. delay spread and angular spreads according to the LSP tables</a:t>
            </a:r>
          </a:p>
          <a:p>
            <a:r>
              <a:rPr lang="en-US"/>
              <a:t>Proposal </a:t>
            </a:r>
            <a:r>
              <a:rPr lang="en-US" smtClean="0"/>
              <a:t>5: </a:t>
            </a:r>
            <a:r>
              <a:rPr lang="en-US"/>
              <a:t>The cluster delays and angles resulting from steps 5-7 are same for all frequency bands</a:t>
            </a:r>
          </a:p>
          <a:p>
            <a:r>
              <a:rPr lang="en-US"/>
              <a:t>Proposal </a:t>
            </a:r>
            <a:r>
              <a:rPr lang="en-US" smtClean="0"/>
              <a:t>6: </a:t>
            </a:r>
            <a:r>
              <a:rPr lang="en-US"/>
              <a:t>Per-cluster shadowing (Zn in step 6) is independent for different frequency bands</a:t>
            </a:r>
          </a:p>
          <a:p>
            <a:r>
              <a:rPr lang="en-US"/>
              <a:t>Proposal </a:t>
            </a:r>
            <a:r>
              <a:rPr lang="en-US" smtClean="0"/>
              <a:t>7: </a:t>
            </a:r>
            <a:r>
              <a:rPr lang="en-US"/>
              <a:t>Cluster powers in step 6 are derived from the delay and angle spreads and may be frequency-dependent</a:t>
            </a:r>
          </a:p>
          <a:p>
            <a:r>
              <a:rPr lang="en-US"/>
              <a:t>Proposal </a:t>
            </a:r>
            <a:r>
              <a:rPr lang="en-US" smtClean="0"/>
              <a:t>8: </a:t>
            </a:r>
            <a:r>
              <a:rPr lang="en-US"/>
              <a:t>Steps 8-11 are independent for different frequency </a:t>
            </a:r>
            <a:r>
              <a:rPr lang="en-US" smtClean="0"/>
              <a:t>bands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28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Appendix: Examples from measurements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4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33AE7C16A16D614387F8BCBCA706EC4C" ma:contentTypeVersion="12" ma:contentTypeDescription="EriCOLL Document Content Type" ma:contentTypeScope="" ma:versionID="c62f6bf4d9d046f13c727b12308b9e36">
  <xsd:schema xmlns:xsd="http://www.w3.org/2001/XMLSchema" xmlns:xs="http://www.w3.org/2001/XMLSchema" xmlns:p="http://schemas.microsoft.com/office/2006/metadata/properties" xmlns:ns2="08b2df90-05d3-4030-90d4-c9feeb4a1cd9" xmlns:ns3="72fa311c-3e01-4f0f-ad4b-f503916d09d4" xmlns:ns4="http://schemas.microsoft.com/sharepoint/v4" targetNamespace="http://schemas.microsoft.com/office/2006/metadata/properties" ma:root="true" ma:fieldsID="60531e89efb62ba58bc2b0748e9ad440" ns2:_="" ns3:_="" ns4:_="">
    <xsd:import namespace="08b2df90-05d3-4030-90d4-c9feeb4a1cd9"/>
    <xsd:import namespace="72fa311c-3e01-4f0f-ad4b-f503916d09d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hidden="true" ma:list="{c58505f0-04be-4a6d-b93c-33c1c4098aaa}" ma:internalName="TaxCatchAll" ma:showField="CatchAllData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hidden="true" ma:list="{c58505f0-04be-4a6d-b93c-33c1c4098aaa}" ma:internalName="TaxCatchAllLabel" ma:readOnly="true" ma:showField="CatchAllDataLabel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readOnly="false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fa311c-3e01-4f0f-ad4b-f503916d09d4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readOnly="false" ma:default="1;#Technology|b3747014-464c-4f4a-88e7-23c663dc6c06;#2;#Project|5fd1cb76-0b0e-4149-8caf-738ae6fe14fe;#3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readOnly="false" ma:default="4;#GF Technology and Portfolio Management|7ac278bb-d2a3-440f-950b-542e9e64b75a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readOnly="false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readOnly="false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readOnly="false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readOnly="false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readOnly="false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ountryTaxHTField0 xmlns="72fa311c-3e01-4f0f-ad4b-f503916d09d4">
      <Terms xmlns="http://schemas.microsoft.com/office/infopath/2007/PartnerControls"/>
    </EriCOLLCountryTaxHTField0>
    <EriCOLLCategory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Technology</TermName>
          <TermId xmlns="http://schemas.microsoft.com/office/infopath/2007/PartnerControls">b3747014-464c-4f4a-88e7-23c663dc6c06</TermId>
        </TermInfo>
        <TermInfo xmlns="http://schemas.microsoft.com/office/infopath/2007/PartnerControls">
          <TermName xmlns="http://schemas.microsoft.com/office/infopath/2007/PartnerControls">Project</TermName>
          <TermId xmlns="http://schemas.microsoft.com/office/infopath/2007/PartnerControls">5fd1cb76-0b0e-4149-8caf-738ae6fe14fe</TermId>
        </TermInfo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CompetenceTaxHTField0 xmlns="72fa311c-3e01-4f0f-ad4b-f503916d09d4">
      <Terms xmlns="http://schemas.microsoft.com/office/infopath/2007/PartnerControls"/>
    </EriCOLLCompetenceTaxHTField0>
    <IconOverlay xmlns="http://schemas.microsoft.com/sharepoint/v4" xsi:nil="true"/>
    <TaxCatchAll xmlns="08b2df90-05d3-4030-90d4-c9feeb4a1cd9">
      <Value>4</Value>
      <Value>3</Value>
      <Value>2</Value>
      <Value>1</Value>
    </TaxCatchAll>
    <EriCOLLProjectsTaxHTField0 xmlns="72fa311c-3e01-4f0f-ad4b-f503916d09d4">
      <Terms xmlns="http://schemas.microsoft.com/office/infopath/2007/PartnerControls"/>
    </EriCOLLProjectsTaxHTField0>
    <TaxKeywordTaxHTField xmlns="08b2df90-05d3-4030-90d4-c9feeb4a1cd9">
      <Terms xmlns="http://schemas.microsoft.com/office/infopath/2007/PartnerControls"/>
    </TaxKeywordTaxHTField>
    <Prepared. xmlns="72fa311c-3e01-4f0f-ad4b-f503916d09d4" xsi:nil="true"/>
    <EriCOLLDate. xmlns="72fa311c-3e01-4f0f-ad4b-f503916d09d4" xsi:nil="true"/>
    <EriCOLLProcessTaxHTField0 xmlns="72fa311c-3e01-4f0f-ad4b-f503916d09d4">
      <Terms xmlns="http://schemas.microsoft.com/office/infopath/2007/PartnerControls"/>
    </EriCOLLProcessTaxHTField0>
    <EriCOLLOrganizationUnit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 Technology</TermName>
          <TermId xmlns="http://schemas.microsoft.com/office/infopath/2007/PartnerControls">7ac278bb-d2a3-440f-950b-542e9e64b75a</TermId>
        </TermInfo>
      </Terms>
    </EriCOLLOrganizationUnitTaxHTField0>
    <EriCOLLProductsTaxHTField0 xmlns="72fa311c-3e01-4f0f-ad4b-f503916d09d4">
      <Terms xmlns="http://schemas.microsoft.com/office/infopath/2007/PartnerControls"/>
    </EriCOLLProductsTaxHTField0>
    <AbstractOrSummary. xmlns="72fa311c-3e01-4f0f-ad4b-f503916d09d4">Currently being reviewed!</AbstractOrSummary.>
    <EriCOLLCustomerTaxHTField0 xmlns="08b2df90-05d3-4030-90d4-c9feeb4a1cd9">
      <Terms xmlns="http://schemas.microsoft.com/office/infopath/2007/PartnerControls"/>
    </EriCOLLCustomerTaxHTField0>
    <_dlc_DocId xmlns="08b2df90-05d3-4030-90d4-c9feeb4a1cd9">WVVVEZWPY5V4-1-10328</_dlc_DocId>
    <_dlc_DocIdUrl xmlns="08b2df90-05d3-4030-90d4-c9feeb4a1cd9">
      <Url>https://ericoll.internal.ericsson.com/sites/FRA/_layouts/DocIdRedir.aspx?ID=WVVVEZWPY5V4-1-10328</Url>
      <Description>WVVVEZWPY5V4-1-10328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469310-EF28-4330-B992-A8BB553E7432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7F61BE51-DCDA-46CE-ABB3-7C1F5B5CD3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2fa311c-3e01-4f0f-ad4b-f503916d09d4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ED7FF4-91E9-4899-9079-379968FB0132}">
  <ds:schemaRefs>
    <ds:schemaRef ds:uri="http://schemas.microsoft.com/sharepoint/v4"/>
    <ds:schemaRef ds:uri="http://schemas.openxmlformats.org/package/2006/metadata/core-properties"/>
    <ds:schemaRef ds:uri="72fa311c-3e01-4f0f-ad4b-f503916d09d4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08b2df90-05d3-4030-90d4-c9feeb4a1cd9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D69DE4B5-6FC2-4FA1-9AC7-0EB9A0F5A580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1B0EE500-7BD3-44C9-930E-00359695F5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48725</TotalTime>
  <Words>943</Words>
  <Application>Microsoft Office PowerPoint</Application>
  <PresentationFormat>Custom</PresentationFormat>
  <Paragraphs>143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Ericsson Capital TT</vt:lpstr>
      <vt:lpstr>Times New Roman</vt:lpstr>
      <vt:lpstr>MS Mincho</vt:lpstr>
      <vt:lpstr>PresentationTemplate2011</vt:lpstr>
      <vt:lpstr>WF on frequency correlation</vt:lpstr>
      <vt:lpstr>Background</vt:lpstr>
      <vt:lpstr>Background</vt:lpstr>
      <vt:lpstr>Correlation between links at different frequencies Steps 1,2</vt:lpstr>
      <vt:lpstr>Correlation between links at different frequencies Step 4</vt:lpstr>
      <vt:lpstr>Correlation between links at different frequencies Steps 5-7</vt:lpstr>
      <vt:lpstr>Correlation between links at different frequencies Steps 8-11</vt:lpstr>
      <vt:lpstr>Summary</vt:lpstr>
      <vt:lpstr>Appendix: Examples from measurements</vt:lpstr>
      <vt:lpstr>T. Jämsä, V. Hovinen, A. Karjalainen, J. Iinatti, “Frequency dependency of delay spread and path loss in indoor ultra-wideband channels”, in Proc. of IET UWBSTA, 2006</vt:lpstr>
      <vt:lpstr>R. Müller, S. Häfner, D. Dupleich, et al., “Simultaneous multi-band channel sounding at mm-wave frequencies”, in Proc. EuCAP 2015</vt:lpstr>
      <vt:lpstr>Weiler, “Simultaneous millimeter-wave multi-band channel sounding in an urban access scenario”, in Proc. EuCAP 2015</vt:lpstr>
      <vt:lpstr>R1-163254 “On the frequency dependence of LSPs”, Ericsson, Busan, April 2016</vt:lpstr>
      <vt:lpstr>J. Vehmas, J. Järveläinen, S. Nguyen, R. Naderpour, and K. Haneda, "Millimeter-Wave Channel Characterization at Helsinki Airport in the 15, 28, and 60 GHz", submitted to VTC-Fall 2016.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Clarifications on channel model correlations</dc:title>
  <dc:creator>Henrik Asplund</dc:creator>
  <dc:description>Rev PA1</dc:description>
  <cp:lastModifiedBy>Henrik Asplund</cp:lastModifiedBy>
  <cp:revision>714</cp:revision>
  <cp:lastPrinted>2015-10-29T13:18:21Z</cp:lastPrinted>
  <dcterms:created xsi:type="dcterms:W3CDTF">2011-05-24T09:22:48Z</dcterms:created>
  <dcterms:modified xsi:type="dcterms:W3CDTF">2016-05-26T02:36:09Z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/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2015-11-12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ContentTypeId">
    <vt:lpwstr>0x010100BB337192E63E44A7A744CE7393F41F4E0033AE7C16A16D614387F8BCBCA706EC4C</vt:lpwstr>
  </property>
  <property fmtid="{D5CDD505-2E9C-101B-9397-08002B2CF9AE}" pid="48" name="_dlc_DocIdItemGuid">
    <vt:lpwstr>addd0d48-f995-454c-afab-a8dbba500575</vt:lpwstr>
  </property>
  <property fmtid="{D5CDD505-2E9C-101B-9397-08002B2CF9AE}" pid="49" name="EriCOLLCategory">
    <vt:lpwstr>1;#Technology|b3747014-464c-4f4a-88e7-23c663dc6c06;#2;#Project|5fd1cb76-0b0e-4149-8caf-738ae6fe14fe;#3;#Research|7f1f7aab-c784-40ec-8666-825d2ac7abef</vt:lpwstr>
  </property>
  <property fmtid="{D5CDD505-2E9C-101B-9397-08002B2CF9AE}" pid="50" name="TaxKeyword">
    <vt:lpwstr/>
  </property>
  <property fmtid="{D5CDD505-2E9C-101B-9397-08002B2CF9AE}" pid="51" name="EriCOLLCountry">
    <vt:lpwstr/>
  </property>
  <property fmtid="{D5CDD505-2E9C-101B-9397-08002B2CF9AE}" pid="52" name="EriCOLLCompetence">
    <vt:lpwstr/>
  </property>
  <property fmtid="{D5CDD505-2E9C-101B-9397-08002B2CF9AE}" pid="53" name="EriCOLLOrganizationUnit">
    <vt:lpwstr>4;#GF Technology|7ac278bb-d2a3-440f-950b-542e9e64b75a</vt:lpwstr>
  </property>
  <property fmtid="{D5CDD505-2E9C-101B-9397-08002B2CF9AE}" pid="54" name="EriCOLLProducts">
    <vt:lpwstr/>
  </property>
  <property fmtid="{D5CDD505-2E9C-101B-9397-08002B2CF9AE}" pid="55" name="EriCOLLCustomer">
    <vt:lpwstr/>
  </property>
  <property fmtid="{D5CDD505-2E9C-101B-9397-08002B2CF9AE}" pid="56" name="EriCOLLProjects">
    <vt:lpwstr/>
  </property>
  <property fmtid="{D5CDD505-2E9C-101B-9397-08002B2CF9AE}" pid="57" name="EriCOLLProcess">
    <vt:lpwstr/>
  </property>
  <property fmtid="{D5CDD505-2E9C-101B-9397-08002B2CF9AE}" pid="58" name="UpdateProcess">
    <vt:lpwstr>End</vt:lpwstr>
  </property>
</Properties>
</file>