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9" r:id="rId2"/>
    <p:sldId id="263" r:id="rId3"/>
    <p:sldId id="275" r:id="rId4"/>
    <p:sldId id="271" r:id="rId5"/>
    <p:sldId id="274" r:id="rId6"/>
    <p:sldId id="276" r:id="rId7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 varScale="1">
        <p:scale>
          <a:sx n="86" d="100"/>
          <a:sy n="86" d="100"/>
        </p:scale>
        <p:origin x="1920" y="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mobility enhancement for spatial consistency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1384995"/>
          </a:xfrm>
        </p:spPr>
        <p:txBody>
          <a:bodyPr/>
          <a:lstStyle/>
          <a:p>
            <a:r>
              <a:rPr lang="en-US" altLang="ja-JP" dirty="0"/>
              <a:t>Intel, </a:t>
            </a:r>
            <a:r>
              <a:rPr lang="en-US" altLang="zh-CN" dirty="0"/>
              <a:t>Ericsson, </a:t>
            </a:r>
            <a:r>
              <a:rPr lang="en-US" altLang="zh-CN"/>
              <a:t>AT&amp;T</a:t>
            </a:r>
            <a:r>
              <a:rPr lang="en-US" altLang="zh-CN" smtClean="0"/>
              <a:t>, </a:t>
            </a:r>
            <a:r>
              <a:rPr lang="en-US" altLang="zh-CN" dirty="0"/>
              <a:t>ETRI</a:t>
            </a:r>
            <a:r>
              <a:rPr lang="en-US" altLang="zh-CN"/>
              <a:t>, </a:t>
            </a:r>
            <a:r>
              <a:rPr lang="en-US" altLang="zh-CN" smtClean="0"/>
              <a:t>Huawei</a:t>
            </a:r>
            <a:r>
              <a:rPr lang="en-US" altLang="zh-CN" dirty="0"/>
              <a:t>, </a:t>
            </a:r>
            <a:r>
              <a:rPr lang="en-US" altLang="zh-CN" dirty="0" err="1"/>
              <a:t>HiSilicon</a:t>
            </a:r>
            <a:r>
              <a:rPr lang="en-US" altLang="zh-CN" dirty="0"/>
              <a:t>, KT Corporation, Nokia, NTT DOCOMO, Qualcomm, Samsung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5234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>
                <a:latin typeface="+mj-lt"/>
              </a:rPr>
              <a:t>7</a:t>
            </a:r>
            <a:r>
              <a:rPr lang="en-US" sz="1800" dirty="0" smtClean="0">
                <a:latin typeface="+mj-lt"/>
              </a:rPr>
              <a:t>.2.3.2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4468916"/>
          </a:xfrm>
        </p:spPr>
        <p:txBody>
          <a:bodyPr/>
          <a:lstStyle/>
          <a:p>
            <a:r>
              <a:rPr lang="en-US" altLang="zh-CN" dirty="0"/>
              <a:t>Spatial consistency modelling has been agreed in R1-163475/R1-161726</a:t>
            </a:r>
          </a:p>
          <a:p>
            <a:r>
              <a:rPr lang="en-US" altLang="zh-CN" dirty="0" smtClean="0"/>
              <a:t>It has been </a:t>
            </a:r>
            <a:r>
              <a:rPr lang="en-US" altLang="zh-CN" dirty="0"/>
              <a:t>observed by R1-162244, R1-162389 that </a:t>
            </a:r>
            <a:r>
              <a:rPr lang="en-US" altLang="zh-CN" dirty="0" smtClean="0"/>
              <a:t>agreed spatial consistency modelling can cause </a:t>
            </a:r>
            <a:r>
              <a:rPr lang="en-US" altLang="zh-CN" dirty="0"/>
              <a:t>the delay/angle of </a:t>
            </a:r>
            <a:r>
              <a:rPr lang="en-US" altLang="zh-CN" dirty="0" smtClean="0"/>
              <a:t>the weak clusters varying faster than physically allowed</a:t>
            </a:r>
          </a:p>
          <a:p>
            <a:pPr lvl="1"/>
            <a:r>
              <a:rPr lang="en-US" altLang="zh-CN" dirty="0" smtClean="0"/>
              <a:t>This maybe harmful to simulate mobility (UE position changes during the simulation)</a:t>
            </a:r>
          </a:p>
          <a:p>
            <a:r>
              <a:rPr lang="en-US" altLang="zh-CN" dirty="0" smtClean="0"/>
              <a:t>Two enhancements are possible to address this issue:</a:t>
            </a:r>
          </a:p>
          <a:p>
            <a:pPr lvl="1"/>
            <a:r>
              <a:rPr lang="en-US" altLang="zh-CN" dirty="0" smtClean="0"/>
              <a:t>R1-163480: temporal update of channel cluster delay/power/angle based on UE geometry</a:t>
            </a:r>
          </a:p>
          <a:p>
            <a:pPr lvl="1"/>
            <a:r>
              <a:rPr lang="en-US" altLang="zh-CN" dirty="0" smtClean="0"/>
              <a:t>R1-163248: change the channel cluster generation steps from delay/power/angle </a:t>
            </a:r>
            <a:r>
              <a:rPr lang="en-US" altLang="zh-CN" smtClean="0"/>
              <a:t>to delay/angle/power</a:t>
            </a:r>
          </a:p>
          <a:p>
            <a:pPr lvl="1"/>
            <a:endParaRPr lang="en-US" altLang="zh-CN"/>
          </a:p>
          <a:p>
            <a:r>
              <a:rPr lang="en-US" altLang="zh-CN"/>
              <a:t>“Cluster specific sign for AoD/AoA/ZoD/ZoA in step 7 shall be generated once per simulation drop” in the current TP assuming UE position change during the </a:t>
            </a:r>
            <a:r>
              <a:rPr lang="en-US" altLang="zh-CN" smtClean="0"/>
              <a:t>simulation.</a:t>
            </a:r>
          </a:p>
          <a:p>
            <a:pPr lvl="1"/>
            <a:r>
              <a:rPr lang="en-US" altLang="zh-CN" smtClean="0"/>
              <a:t>It </a:t>
            </a:r>
            <a:r>
              <a:rPr lang="en-US" altLang="zh-CN"/>
              <a:t>does not mention whether it is spatially consistent in one drop </a:t>
            </a:r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4708981"/>
          </a:xfrm>
        </p:spPr>
        <p:txBody>
          <a:bodyPr/>
          <a:lstStyle/>
          <a:p>
            <a:r>
              <a:rPr lang="en-US" altLang="zh-CN" dirty="0" smtClean="0"/>
              <a:t>Proposal 1: Both alternatives are captured in TR 38.900</a:t>
            </a:r>
          </a:p>
          <a:p>
            <a:pPr lvl="1"/>
            <a:r>
              <a:rPr lang="en-US" altLang="zh-CN" dirty="0" smtClean="0"/>
              <a:t>Alternative 1: based on R1-163480, details described in the following slides</a:t>
            </a:r>
          </a:p>
          <a:p>
            <a:pPr lvl="1"/>
            <a:r>
              <a:rPr lang="en-US" altLang="zh-CN" dirty="0" smtClean="0"/>
              <a:t>Alternative 2: based on R1-163248, details described in the following slides</a:t>
            </a:r>
          </a:p>
          <a:p>
            <a:endParaRPr lang="sv-SE" altLang="zh-CN" dirty="0" smtClean="0"/>
          </a:p>
          <a:p>
            <a:r>
              <a:rPr lang="sv-SE" altLang="zh-CN" dirty="0" smtClean="0"/>
              <a:t>Proposal 2: </a:t>
            </a:r>
            <a:r>
              <a:rPr lang="en-US" altLang="zh-CN" dirty="0"/>
              <a:t>Modify the below text by adding the </a:t>
            </a:r>
            <a:r>
              <a:rPr lang="en-US" altLang="zh-CN" dirty="0">
                <a:solidFill>
                  <a:schemeClr val="accent1"/>
                </a:solidFill>
              </a:rPr>
              <a:t>red</a:t>
            </a:r>
            <a:r>
              <a:rPr lang="en-US" altLang="zh-CN" dirty="0"/>
              <a:t> text into the current TP</a:t>
            </a:r>
          </a:p>
          <a:p>
            <a:pPr lvl="1"/>
            <a:r>
              <a:rPr lang="en-GB" altLang="zh-CN" dirty="0"/>
              <a:t>The cluster specific random variables include:</a:t>
            </a:r>
            <a:endParaRPr lang="zh-CN" altLang="zh-CN" dirty="0"/>
          </a:p>
          <a:p>
            <a:pPr lvl="2"/>
            <a:r>
              <a:rPr lang="en-GB" altLang="zh-CN" dirty="0"/>
              <a:t>Cluster specific random delay in step 5;</a:t>
            </a:r>
            <a:endParaRPr lang="zh-CN" altLang="zh-CN" dirty="0"/>
          </a:p>
          <a:p>
            <a:pPr lvl="2"/>
            <a:r>
              <a:rPr lang="en-GB" altLang="zh-CN" dirty="0"/>
              <a:t>Cluster specific shadowing in step 6; and</a:t>
            </a:r>
            <a:endParaRPr lang="zh-CN" altLang="zh-CN" dirty="0"/>
          </a:p>
          <a:p>
            <a:pPr lvl="2"/>
            <a:r>
              <a:rPr lang="en-GB" altLang="zh-CN" dirty="0"/>
              <a:t>Cluster specific offset for </a:t>
            </a:r>
            <a:r>
              <a:rPr lang="en-GB" altLang="zh-CN" dirty="0" err="1"/>
              <a:t>AoD</a:t>
            </a:r>
            <a:r>
              <a:rPr lang="en-GB" altLang="zh-CN" dirty="0"/>
              <a:t>/</a:t>
            </a:r>
            <a:r>
              <a:rPr lang="en-GB" altLang="zh-CN" dirty="0" err="1"/>
              <a:t>AoA</a:t>
            </a:r>
            <a:r>
              <a:rPr lang="en-GB" altLang="zh-CN" dirty="0"/>
              <a:t>/</a:t>
            </a:r>
            <a:r>
              <a:rPr lang="en-GB" altLang="zh-CN" dirty="0" err="1"/>
              <a:t>ZoD</a:t>
            </a:r>
            <a:r>
              <a:rPr lang="en-GB" altLang="zh-CN" dirty="0"/>
              <a:t>/</a:t>
            </a:r>
            <a:r>
              <a:rPr lang="en-GB" altLang="zh-CN" dirty="0" err="1"/>
              <a:t>ZoA</a:t>
            </a:r>
            <a:r>
              <a:rPr lang="en-GB" altLang="zh-CN" dirty="0"/>
              <a:t> in step 7.</a:t>
            </a:r>
          </a:p>
          <a:p>
            <a:pPr lvl="2"/>
            <a:r>
              <a:rPr lang="en-GB" altLang="zh-CN" dirty="0">
                <a:solidFill>
                  <a:srgbClr val="FF0000"/>
                </a:solidFill>
              </a:rPr>
              <a:t>Cluster specific sign for </a:t>
            </a:r>
            <a:r>
              <a:rPr lang="en-GB" altLang="zh-CN" dirty="0" err="1">
                <a:solidFill>
                  <a:srgbClr val="FF0000"/>
                </a:solidFill>
              </a:rPr>
              <a:t>AoD</a:t>
            </a:r>
            <a:r>
              <a:rPr lang="en-GB" altLang="zh-CN" dirty="0">
                <a:solidFill>
                  <a:srgbClr val="FF0000"/>
                </a:solidFill>
              </a:rPr>
              <a:t>/</a:t>
            </a:r>
            <a:r>
              <a:rPr lang="en-GB" altLang="zh-CN" dirty="0" err="1">
                <a:solidFill>
                  <a:srgbClr val="FF0000"/>
                </a:solidFill>
              </a:rPr>
              <a:t>AoA</a:t>
            </a:r>
            <a:r>
              <a:rPr lang="en-GB" altLang="zh-CN" dirty="0">
                <a:solidFill>
                  <a:srgbClr val="FF0000"/>
                </a:solidFill>
              </a:rPr>
              <a:t>/</a:t>
            </a:r>
            <a:r>
              <a:rPr lang="en-GB" altLang="zh-CN" dirty="0" err="1">
                <a:solidFill>
                  <a:srgbClr val="FF0000"/>
                </a:solidFill>
              </a:rPr>
              <a:t>ZoD</a:t>
            </a:r>
            <a:r>
              <a:rPr lang="en-GB" altLang="zh-CN" dirty="0">
                <a:solidFill>
                  <a:srgbClr val="FF0000"/>
                </a:solidFill>
              </a:rPr>
              <a:t>/</a:t>
            </a:r>
            <a:r>
              <a:rPr lang="en-GB" altLang="zh-CN" dirty="0" err="1">
                <a:solidFill>
                  <a:srgbClr val="FF0000"/>
                </a:solidFill>
              </a:rPr>
              <a:t>ZoA</a:t>
            </a:r>
            <a:r>
              <a:rPr lang="en-GB" altLang="zh-CN" dirty="0">
                <a:solidFill>
                  <a:srgbClr val="FF0000"/>
                </a:solidFill>
              </a:rPr>
              <a:t> in step 7</a:t>
            </a:r>
            <a:endParaRPr lang="zh-CN" altLang="zh-CN" dirty="0"/>
          </a:p>
          <a:p>
            <a:pPr lvl="1"/>
            <a:r>
              <a:rPr lang="en-US" altLang="zh-CN" dirty="0"/>
              <a:t>The procedure shall apply to each cluster before sorting the delay. </a:t>
            </a:r>
            <a:r>
              <a:rPr lang="en-GB" altLang="zh-CN" dirty="0"/>
              <a:t>Cluster specific sign for </a:t>
            </a:r>
            <a:r>
              <a:rPr lang="en-GB" altLang="zh-CN" dirty="0" err="1"/>
              <a:t>AoD</a:t>
            </a:r>
            <a:r>
              <a:rPr lang="en-GB" altLang="zh-CN" dirty="0"/>
              <a:t>/</a:t>
            </a:r>
            <a:r>
              <a:rPr lang="en-GB" altLang="zh-CN" dirty="0" err="1"/>
              <a:t>AoA</a:t>
            </a:r>
            <a:r>
              <a:rPr lang="en-GB" altLang="zh-CN" dirty="0"/>
              <a:t>/</a:t>
            </a:r>
            <a:r>
              <a:rPr lang="en-GB" altLang="zh-CN" dirty="0" err="1"/>
              <a:t>ZoD</a:t>
            </a:r>
            <a:r>
              <a:rPr lang="en-GB" altLang="zh-CN" dirty="0"/>
              <a:t>/</a:t>
            </a:r>
            <a:r>
              <a:rPr lang="en-GB" altLang="zh-CN" dirty="0" err="1"/>
              <a:t>ZoA</a:t>
            </a:r>
            <a:r>
              <a:rPr lang="en-GB" altLang="zh-CN" dirty="0"/>
              <a:t> in step 7 shall be </a:t>
            </a:r>
            <a:r>
              <a:rPr lang="en-GB" altLang="zh-CN" strike="sngStrike" dirty="0">
                <a:solidFill>
                  <a:srgbClr val="FF0000"/>
                </a:solidFill>
              </a:rPr>
              <a:t>generated once </a:t>
            </a:r>
            <a:r>
              <a:rPr lang="en-GB" altLang="zh-CN" dirty="0">
                <a:solidFill>
                  <a:srgbClr val="FF0000"/>
                </a:solidFill>
              </a:rPr>
              <a:t>kept unchanged </a:t>
            </a:r>
            <a:r>
              <a:rPr lang="en-GB" altLang="zh-CN" dirty="0"/>
              <a:t>per simulation drop </a:t>
            </a:r>
            <a:r>
              <a:rPr lang="en-US" altLang="zh-CN" dirty="0">
                <a:solidFill>
                  <a:srgbClr val="FF0000"/>
                </a:solidFill>
              </a:rPr>
              <a:t>if UE position changes during simulation</a:t>
            </a:r>
            <a:r>
              <a:rPr lang="en-GB" altLang="zh-CN" dirty="0"/>
              <a:t>. The ray specific random variables include: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364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Alternative 1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7050200"/>
              </a:xfrm>
            </p:spPr>
            <p:txBody>
              <a:bodyPr/>
              <a:lstStyle/>
              <a:p>
                <a:r>
                  <a:rPr lang="en-US" altLang="zh-CN" sz="2000" dirty="0" smtClean="0"/>
                  <a:t>When UE position is changed in simulation, the temporal channel evolution can be modelled as:</a:t>
                </a:r>
              </a:p>
              <a:p>
                <a:pPr lvl="1"/>
                <a:r>
                  <a:rPr lang="en-US" altLang="zh-CN" sz="2000" dirty="0"/>
                  <a:t>For </a:t>
                </a:r>
                <a:r>
                  <a:rPr lang="en-US" altLang="zh-CN" sz="2000" dirty="0" smtClean="0"/>
                  <a:t>t</a:t>
                </a:r>
                <a:r>
                  <a:rPr lang="en-US" altLang="zh-CN" sz="2000" baseline="-25000" dirty="0" smtClean="0"/>
                  <a:t>0</a:t>
                </a:r>
                <a:r>
                  <a:rPr lang="en-US" altLang="zh-CN" sz="2000" dirty="0" smtClean="0"/>
                  <a:t>=0 when UE is dropped </a:t>
                </a:r>
                <a:r>
                  <a:rPr lang="en-US" altLang="zh-CN" sz="2000" dirty="0"/>
                  <a:t>into the </a:t>
                </a:r>
                <a:r>
                  <a:rPr lang="en-US" altLang="zh-CN" sz="2000" dirty="0" smtClean="0"/>
                  <a:t>network, </a:t>
                </a:r>
                <a:r>
                  <a:rPr lang="en-US" altLang="zh-CN" sz="2000" dirty="0"/>
                  <a:t>use </a:t>
                </a:r>
                <a:r>
                  <a:rPr lang="en-US" altLang="zh-CN" sz="2000" dirty="0" smtClean="0"/>
                  <a:t>R1-163475/R1-161726 </a:t>
                </a:r>
                <a:r>
                  <a:rPr lang="en-US" altLang="zh-CN" sz="2000" dirty="0"/>
                  <a:t>to generate channel cluster power/delay/angles</a:t>
                </a:r>
              </a:p>
              <a:p>
                <a:pPr lvl="1"/>
                <a:r>
                  <a:rPr lang="en-US" altLang="zh-CN" sz="2000" dirty="0" smtClean="0"/>
                  <a:t>Update </a:t>
                </a:r>
                <a:r>
                  <a:rPr lang="en-US" altLang="zh-CN" sz="2000" dirty="0"/>
                  <a:t>channel cluster power/delay/angles </a:t>
                </a:r>
                <a:r>
                  <a:rPr lang="en-US" altLang="zh-CN" sz="2000" dirty="0" smtClean="0"/>
                  <a:t>at t</a:t>
                </a:r>
                <a:r>
                  <a:rPr lang="en-US" altLang="zh-CN" sz="2000" baseline="-25000" dirty="0" smtClean="0"/>
                  <a:t>0</a:t>
                </a:r>
                <a:r>
                  <a:rPr lang="en-US" altLang="zh-CN" sz="2000" dirty="0" smtClean="0"/>
                  <a:t>+t based </a:t>
                </a:r>
                <a:r>
                  <a:rPr lang="en-US" altLang="zh-CN" sz="2000" dirty="0"/>
                  <a:t>on UE channel cluster power/delay/angles, moving speed and direction </a:t>
                </a:r>
                <a:r>
                  <a:rPr lang="en-US" altLang="zh-CN" sz="2000" dirty="0" smtClean="0"/>
                  <a:t>at t</a:t>
                </a:r>
                <a:r>
                  <a:rPr lang="en-US" altLang="zh-CN" sz="2000" baseline="-25000" dirty="0" smtClean="0"/>
                  <a:t>0</a:t>
                </a:r>
              </a:p>
              <a:p>
                <a:pPr lvl="2"/>
                <a:r>
                  <a:rPr lang="en-US" altLang="zh-CN" sz="1800" dirty="0" smtClean="0"/>
                  <a:t>Cluster delay: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8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1800" i="1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d>
                              <m:dPr>
                                <m:begChr m:val=""/>
                                <m:ctrlPr>
                                  <a:rPr lang="zh-CN" altLang="zh-CN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zh-CN" altLang="zh-CN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altLang="zh-CN" sz="180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zh-CN" altLang="zh-CN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altLang="zh-CN" sz="180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e>
                        </m:acc>
                      </m:e>
                      <m:sup>
                        <m:r>
                          <a:rPr lang="en-US" altLang="zh-CN" sz="18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acc>
                      <m:accPr>
                        <m:chr m:val="⃗"/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d>
                          <m:dPr>
                            <m:begChr m:val=""/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en-US" altLang="zh-CN" sz="1800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80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</m:acc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zh-CN" sz="18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zh-CN" sz="1800" i="1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altLang="zh-CN" sz="1800" dirty="0"/>
                  <a:t> </a:t>
                </a:r>
              </a:p>
              <a:p>
                <a:pPr lvl="2"/>
                <a:r>
                  <a:rPr lang="en-US" altLang="zh-CN" sz="1800" dirty="0" smtClean="0">
                    <a:solidFill>
                      <a:schemeClr val="tx1"/>
                    </a:solidFill>
                  </a:rPr>
                  <a:t>Cluster power: using </a:t>
                </a:r>
                <a:r>
                  <a:rPr lang="en-US" altLang="zh-CN" sz="1800" dirty="0">
                    <a:solidFill>
                      <a:schemeClr val="tx1"/>
                    </a:solidFill>
                  </a:rPr>
                  <a:t>step 6 with cluster delay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zh-CN" altLang="zh-CN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altLang="zh-CN" sz="1800" dirty="0" smtClean="0">
                  <a:solidFill>
                    <a:schemeClr val="tx1"/>
                  </a:solidFill>
                </a:endParaRPr>
              </a:p>
              <a:p>
                <a:pPr lvl="2"/>
                <a:r>
                  <a:rPr lang="en-US" altLang="zh-CN" sz="1800" dirty="0" smtClean="0">
                    <a:solidFill>
                      <a:schemeClr val="tx1"/>
                    </a:solidFill>
                  </a:rPr>
                  <a:t>Cluster departure angle:</a:t>
                </a: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𝐷𝑒𝑝𝑎𝑟𝑡𝑢𝑟𝑒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𝐷𝑒𝑝𝑎𝑟𝑡𝑢𝑟𝑒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𝐷𝑒𝑝𝑎𝑟𝑡𝑢𝑟𝑒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𝐴𝑜𝐷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𝑣𝑡𝑠𝑖𝑛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𝐴𝑜𝐷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𝐴𝑜𝐷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𝑍𝑜𝐷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𝑣𝑡𝑐𝑜𝑠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𝐴𝑜𝐷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𝑍𝑜𝐷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endParaRPr lang="en-US" altLang="zh-CN" sz="1600" dirty="0" smtClean="0">
                  <a:solidFill>
                    <a:schemeClr val="tx1"/>
                  </a:solidFill>
                </a:endParaRPr>
              </a:p>
              <a:p>
                <a:pPr lvl="2"/>
                <a:r>
                  <a:rPr lang="en-GB" altLang="zh-CN" sz="1800" dirty="0" smtClean="0">
                    <a:solidFill>
                      <a:schemeClr val="tx1"/>
                    </a:solidFill>
                  </a:rPr>
                  <a:t>Cluster arrival </a:t>
                </a:r>
                <a:r>
                  <a:rPr lang="en-US" altLang="zh-CN" sz="1800" dirty="0" smtClean="0">
                    <a:solidFill>
                      <a:schemeClr val="tx1"/>
                    </a:solidFill>
                  </a:rPr>
                  <a:t>angle:</a:t>
                </a:r>
                <a:endParaRPr lang="en-US" altLang="zh-CN" sz="1800" dirty="0">
                  <a:solidFill>
                    <a:schemeClr val="tx1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𝐴𝑟𝑟𝑖𝑣𝑎𝑙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𝐴𝑟𝑟𝑖𝑣𝑎𝑙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𝐴𝑟𝑟𝑖𝑣𝑎𝑙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𝐴𝑜𝐴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𝑣𝑡𝑠𝑖𝑛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𝑍𝑜𝐴</m:t>
                        </m:r>
                      </m:sub>
                    </m:sSub>
                    <m:d>
                      <m:dPr>
                        <m:ctrlPr>
                          <a:rPr lang="zh-CN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𝑣𝑡𝑐𝑜𝑠</m:t>
                        </m:r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16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𝑍𝑜𝐴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16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endParaRPr lang="en-US" altLang="zh-CN" sz="1600" dirty="0"/>
              </a:p>
              <a:p>
                <a:pPr lvl="2"/>
                <a:endParaRPr lang="zh-CN" altLang="zh-CN" sz="1800" dirty="0"/>
              </a:p>
              <a:p>
                <a:pPr lvl="2"/>
                <a:endParaRPr lang="en-US" altLang="zh-CN" dirty="0"/>
              </a:p>
              <a:p>
                <a:pPr lvl="1"/>
                <a:endParaRPr lang="zh-CN" altLang="en-US" baseline="-25000" dirty="0"/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7050200"/>
              </a:xfrm>
              <a:blipFill rotWithShape="0">
                <a:blip r:embed="rId2"/>
                <a:stretch>
                  <a:fillRect l="-622" t="-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5731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Alternative 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4173578"/>
              </a:xfrm>
            </p:spPr>
            <p:txBody>
              <a:bodyPr/>
              <a:lstStyle/>
              <a:p>
                <a:pPr lvl="2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acc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sin</m:t>
                        </m:r>
                        <m:func>
                          <m:func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𝑍𝑜𝐴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))</m:t>
                            </m:r>
                          </m:fName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cos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∅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𝐴𝑜𝐴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))</m:t>
                            </m:r>
                          </m:e>
                        </m:func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,   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sin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𝑍𝑜𝐴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sin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))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,    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cos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𝑍𝑜𝐴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))</m:t>
                        </m:r>
                      </m:e>
                    </m:d>
                  </m:oMath>
                </a14:m>
                <a:endParaRPr lang="en-US" altLang="zh-CN" dirty="0"/>
              </a:p>
              <a:p>
                <a:pPr lvl="2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d>
                          <m:dPr>
                            <m:begChr m:val="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</m:acc>
                  </m:oMath>
                </a14:m>
                <a:r>
                  <a:rPr lang="en-US" altLang="zh-CN" dirty="0"/>
                  <a:t>=v(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cos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sin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r>
                  <a:rPr lang="en-US" altLang="zh-CN" dirty="0"/>
                  <a:t>,0)</a:t>
                </a:r>
              </a:p>
              <a:p>
                <a:pPr lvl="2"/>
                <a:r>
                  <a:rPr lang="en-US" altLang="zh-CN" dirty="0"/>
                  <a:t>v is UE moving speed in the horizontal </a:t>
                </a:r>
                <a:r>
                  <a:rPr lang="en-US" altLang="zh-CN" dirty="0" smtClean="0"/>
                  <a:t>plane</a:t>
                </a:r>
              </a:p>
              <a:p>
                <a:pPr lvl="2"/>
                <a:r>
                  <a:rPr lang="en-US" altLang="zh-CN" dirty="0" smtClean="0"/>
                  <a:t>C is speed of light</a:t>
                </a:r>
                <a:endParaRPr lang="en-US" altLang="zh-CN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altLang="zh-CN" dirty="0"/>
                  <a:t> is UE moving direction in the horizontal plane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altLang="zh-CN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i="1" baseline="-25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zh-CN" i="1" baseline="-25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 is 2D distance between </a:t>
                </a:r>
                <a:r>
                  <a:rPr lang="en-US" altLang="zh-CN" dirty="0" err="1">
                    <a:solidFill>
                      <a:schemeClr val="tx1"/>
                    </a:solidFill>
                  </a:rPr>
                  <a:t>Tx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/Rx; 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i="1" baseline="-25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altLang="zh-CN" i="1" baseline="-25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 is 3D distance between </a:t>
                </a:r>
                <a:r>
                  <a:rPr lang="en-US" altLang="zh-CN" dirty="0" err="1">
                    <a:solidFill>
                      <a:schemeClr val="tx1"/>
                    </a:solidFill>
                  </a:rPr>
                  <a:t>Tx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/Rx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𝐴𝑜𝐴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𝑍𝑜𝐴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chemeClr val="tx1"/>
                    </a:solidFill>
                  </a:rPr>
                  <a:t> are 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cluster specific reflection surface angles; </a:t>
                </a:r>
                <a:endParaRPr lang="en-US" altLang="zh-CN" dirty="0" smtClean="0">
                  <a:solidFill>
                    <a:schemeClr val="tx1"/>
                  </a:solidFill>
                </a:endParaRPr>
              </a:p>
              <a:p>
                <a:pPr lvl="3"/>
                <a:r>
                  <a:rPr lang="en-US" altLang="zh-CN" dirty="0" smtClean="0">
                    <a:solidFill>
                      <a:schemeClr val="tx1"/>
                    </a:solidFill>
                  </a:rPr>
                  <a:t>for </a:t>
                </a:r>
                <a:r>
                  <a:rPr lang="en-US" altLang="zh-CN" dirty="0" err="1">
                    <a:solidFill>
                      <a:schemeClr val="tx1"/>
                    </a:solidFill>
                  </a:rPr>
                  <a:t>LoS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 path, set to 0; </a:t>
                </a:r>
                <a:endParaRPr lang="en-US" altLang="zh-CN" dirty="0" smtClean="0">
                  <a:solidFill>
                    <a:schemeClr val="tx1"/>
                  </a:solidFill>
                </a:endParaRPr>
              </a:p>
              <a:p>
                <a:pPr lvl="3"/>
                <a:r>
                  <a:rPr lang="en-US" altLang="zh-CN" dirty="0" smtClean="0">
                    <a:solidFill>
                      <a:schemeClr val="tx1"/>
                    </a:solidFill>
                  </a:rPr>
                  <a:t>for </a:t>
                </a:r>
                <a:r>
                  <a:rPr lang="en-US" altLang="zh-CN" dirty="0" err="1">
                    <a:solidFill>
                      <a:schemeClr val="tx1"/>
                    </a:solidFill>
                  </a:rPr>
                  <a:t>NLoS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 clusters, </a:t>
                </a:r>
                <a:endParaRPr lang="en-US" altLang="zh-CN" dirty="0" smtClean="0">
                  <a:solidFill>
                    <a:schemeClr val="tx1"/>
                  </a:solidFill>
                </a:endParaRPr>
              </a:p>
              <a:p>
                <a:pPr lvl="4"/>
                <a:r>
                  <a:rPr lang="en-US" altLang="zh-CN" dirty="0" smtClean="0">
                    <a:solidFill>
                      <a:schemeClr val="tx1"/>
                    </a:solidFill>
                  </a:rPr>
                  <a:t>Generate 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using spatially consistent random numbers with uniform distribution U(-180, 180) </a:t>
                </a:r>
                <a:r>
                  <a:rPr lang="en-US" altLang="zh-CN" dirty="0" smtClean="0"/>
                  <a:t>and</a:t>
                </a:r>
                <a:r>
                  <a:rPr lang="en-US" altLang="zh-CN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altLang="zh-CN" dirty="0">
                    <a:solidFill>
                      <a:schemeClr val="tx1"/>
                    </a:solidFill>
                  </a:rPr>
                  <a:t>50m correlation </a:t>
                </a:r>
                <a:r>
                  <a:rPr lang="en-US" altLang="zh-CN" dirty="0" smtClean="0">
                    <a:solidFill>
                      <a:schemeClr val="tx1"/>
                    </a:solidFill>
                  </a:rPr>
                  <a:t>distance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𝐴𝑜𝐴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chemeClr val="tx1"/>
                    </a:solidFill>
                  </a:rPr>
                  <a:t>, </a:t>
                </a:r>
              </a:p>
              <a:p>
                <a:pPr lvl="4"/>
                <a:r>
                  <a:rPr lang="en-US" altLang="zh-CN" dirty="0" smtClean="0">
                    <a:solidFill>
                      <a:schemeClr val="tx1"/>
                    </a:solidFill>
                  </a:rPr>
                  <a:t>Generate </a:t>
                </a:r>
                <a:r>
                  <a:rPr lang="en-US" altLang="zh-CN" dirty="0"/>
                  <a:t>using spatially consistent random numbers with </a:t>
                </a:r>
                <a:r>
                  <a:rPr lang="en-US" altLang="zh-CN" dirty="0" smtClean="0"/>
                  <a:t>uniform distribution U</a:t>
                </a:r>
                <a:r>
                  <a:rPr lang="en-US" altLang="zh-CN" dirty="0" smtClean="0">
                    <a:solidFill>
                      <a:schemeClr val="tx1"/>
                    </a:solidFill>
                  </a:rPr>
                  <a:t>(-90, 90) and 100m correlation distance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𝑍𝑜𝐷</m:t>
                        </m:r>
                      </m:sub>
                    </m:sSub>
                  </m:oMath>
                </a14:m>
                <a:endParaRPr lang="en-US" altLang="zh-CN" dirty="0"/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4173578"/>
              </a:xfrm>
              <a:blipFill rotWithShape="0">
                <a:blip r:embed="rId2"/>
                <a:stretch>
                  <a:fillRect t="-12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3069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Alternative 2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5401825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altLang="zh-CN" dirty="0" smtClean="0"/>
                  <a:t>Modify steps 5,6, and 7 to include the following procedure:</a:t>
                </a:r>
              </a:p>
              <a:p>
                <a:pPr lvl="1"/>
                <a:r>
                  <a:rPr lang="en-US" altLang="zh-CN" i="1" dirty="0" smtClean="0">
                    <a:latin typeface="Cambria Math" panose="02040503050406030204" pitchFamily="18" charset="0"/>
                  </a:rPr>
                  <a:t>Step 5: Generate delays  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altLang="zh-CN" i="1" dirty="0">
                    <a:latin typeface="Cambria Math" panose="02040503050406030204" pitchFamily="18" charset="0"/>
                  </a:rPr>
                  <a:t>.</a:t>
                </a:r>
                <a:endParaRPr lang="zh-CN" altLang="zh-CN" i="1" dirty="0">
                  <a:latin typeface="Cambria Math" panose="02040503050406030204" pitchFamily="18" charset="0"/>
                </a:endParaRPr>
              </a:p>
              <a:p>
                <a:pPr lvl="2"/>
                <a:r>
                  <a:rPr lang="en-US" altLang="zh-CN" i="1" dirty="0">
                    <a:latin typeface="Cambria Math" panose="02040503050406030204" pitchFamily="18" charset="0"/>
                  </a:rPr>
                  <a:t>Delays are drawn randomly from a uniform distribution. Calculate </a:t>
                </a:r>
                <a:endParaRPr lang="zh-CN" altLang="zh-CN" i="1" dirty="0">
                  <a:latin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𝑚𝑎𝑥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endParaRPr lang="zh-CN" altLang="zh-CN" i="1" dirty="0">
                  <a:latin typeface="Cambria Math" panose="02040503050406030204" pitchFamily="18" charset="0"/>
                </a:endParaRPr>
              </a:p>
              <a:p>
                <a:pPr lvl="2"/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altLang="zh-CN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is the maximum </a:t>
                </a:r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delay (</a:t>
                </a:r>
                <a14:m>
                  <m:oMath xmlns:m="http://schemas.openxmlformats.org/officeDocument/2006/math">
                    <m:r>
                      <a:rPr lang="sv-SE" altLang="zh-CN" b="0" i="1" smtClean="0">
                        <a:solidFill>
                          <a:schemeClr val="tx1"/>
                        </a:solidFill>
                        <a:latin typeface="Cambria Math"/>
                      </a:rPr>
                      <m:t>[</m:t>
                    </m:r>
                    <m:sSup>
                      <m:sSupPr>
                        <m:ctrlPr>
                          <a:rPr lang="en-US" altLang="zh-CN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sv-SE" altLang="zh-CN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sv-SE" altLang="zh-CN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⋅</m:t>
                        </m:r>
                        <m:r>
                          <a:rPr lang="sv-SE" altLang="zh-CN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10</m:t>
                        </m:r>
                      </m:e>
                      <m:sup>
                        <m:sSub>
                          <m:sSubPr>
                            <m:ctrlPr>
                              <a:rPr lang="en-US" altLang="zh-CN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𝜇</m:t>
                            </m:r>
                          </m:e>
                          <m:sub>
                            <m:r>
                              <a:rPr lang="sv-SE" altLang="zh-CN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𝐷𝑆</m:t>
                            </m:r>
                          </m:sub>
                        </m:sSub>
                        <m:r>
                          <a:rPr lang="sv-SE" altLang="zh-CN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𝜀</m:t>
                            </m:r>
                          </m:e>
                          <m:sub>
                            <m:r>
                              <a:rPr lang="sv-SE" altLang="zh-CN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𝐷𝑆</m:t>
                            </m:r>
                          </m:sub>
                        </m:sSub>
                      </m:sup>
                    </m:sSup>
                    <m:r>
                      <a:rPr lang="sv-SE" altLang="zh-CN" b="0" i="1" smtClean="0">
                        <a:solidFill>
                          <a:schemeClr val="tx1"/>
                        </a:solidFill>
                        <a:latin typeface="Cambria Math"/>
                      </a:rPr>
                      <m:t>]</m:t>
                    </m:r>
                  </m:oMath>
                </a14:m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), </a:t>
                </a:r>
                <a:r>
                  <a:rPr lang="en-US" altLang="zh-CN" i="1" dirty="0" err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Xn</a:t>
                </a:r>
                <a:r>
                  <a:rPr lang="en-US" altLang="zh-CN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 ~ uniform(0,1</a:t>
                </a:r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), </a:t>
                </a:r>
                <a:r>
                  <a:rPr lang="en-US" altLang="zh-CN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and cluster index n = 1,…,N. </a:t>
                </a:r>
                <a:endParaRPr lang="en-US" altLang="zh-CN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2"/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The autocorrelation distance of </a:t>
                </a:r>
                <a:r>
                  <a:rPr lang="en-US" altLang="zh-CN" i="1" dirty="0" err="1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Xn</a:t>
                </a:r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[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altLang="zh-CN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⋅</m:t>
                    </m:r>
                    <m:sSub>
                      <m:sSubPr>
                        <m:ctrlP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sv-SE" altLang="zh-CN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𝑐</m:t>
                        </m:r>
                      </m:e>
                      <m:sub>
                        <m:r>
                          <a:rPr lang="sv-SE" altLang="zh-CN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0</m:t>
                        </m:r>
                      </m:sub>
                    </m:sSub>
                    <m:r>
                      <a:rPr lang="sv-SE" altLang="zh-CN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]</m:t>
                    </m:r>
                  </m:oMath>
                </a14:m>
                <a:r>
                  <a:rPr lang="en-US" altLang="zh-CN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sv-SE" altLang="zh-CN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𝑐</m:t>
                        </m:r>
                      </m:e>
                      <m:sub>
                        <m:r>
                          <a:rPr lang="sv-SE" altLang="zh-CN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0</m:t>
                        </m:r>
                      </m:sub>
                    </m:sSub>
                    <m:r>
                      <a:rPr lang="sv-SE" altLang="zh-CN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is the speed of light</a:t>
                </a:r>
                <a:endParaRPr lang="zh-CN" altLang="zh-CN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1"/>
                <a:r>
                  <a:rPr lang="en-US" altLang="zh-CN" i="1" dirty="0" smtClean="0">
                    <a:latin typeface="Cambria Math" panose="02040503050406030204" pitchFamily="18" charset="0"/>
                  </a:rPr>
                  <a:t>Step </a:t>
                </a:r>
                <a:r>
                  <a:rPr lang="en-US" altLang="zh-CN" i="1" dirty="0">
                    <a:latin typeface="Cambria Math" panose="02040503050406030204" pitchFamily="18" charset="0"/>
                  </a:rPr>
                  <a:t>6: Generate arrival angles and departure angles for both azimuth and elevation.</a:t>
                </a:r>
                <a:endParaRPr lang="zh-CN" altLang="zh-CN" i="1" dirty="0">
                  <a:latin typeface="Cambria Math" panose="02040503050406030204" pitchFamily="18" charset="0"/>
                </a:endParaRPr>
              </a:p>
              <a:p>
                <a:pPr lvl="2"/>
                <a:r>
                  <a:rPr lang="en-US" altLang="zh-CN" i="1" dirty="0" smtClean="0">
                    <a:latin typeface="Cambria Math" panose="02040503050406030204" pitchFamily="18" charset="0"/>
                  </a:rPr>
                  <a:t>Calculate</a:t>
                </a:r>
                <a:endParaRPr lang="zh-CN" altLang="zh-CN" i="1" dirty="0">
                  <a:latin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𝐴𝑂𝐴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⋅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zh-CN" altLang="zh-CN" i="1" dirty="0">
                  <a:latin typeface="Cambria Math" panose="02040503050406030204" pitchFamily="18" charset="0"/>
                </a:endParaRPr>
              </a:p>
              <a:p>
                <a:pPr lvl="2"/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altLang="zh-CN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is the maximum angle </a:t>
                </a:r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sv-SE" altLang="zh-CN" i="1">
                        <a:solidFill>
                          <a:schemeClr val="tx1"/>
                        </a:solidFill>
                        <a:latin typeface="Cambria Math"/>
                      </a:rPr>
                      <m:t>[</m:t>
                    </m:r>
                    <m:sSup>
                      <m:sSupPr>
                        <m:ctrlP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sv-SE" altLang="zh-CN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sv-SE" altLang="zh-CN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⋅</m:t>
                        </m:r>
                        <m:r>
                          <a:rPr lang="sv-SE" altLang="zh-CN" i="1">
                            <a:solidFill>
                              <a:schemeClr val="tx1"/>
                            </a:solidFill>
                            <a:latin typeface="Cambria Math"/>
                          </a:rPr>
                          <m:t>10</m:t>
                        </m:r>
                      </m:e>
                      <m:sup>
                        <m:sSub>
                          <m:sSubPr>
                            <m:ctrlPr>
                              <a:rPr lang="en-US" altLang="zh-CN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𝜇</m:t>
                            </m:r>
                          </m:e>
                          <m:sub>
                            <m:r>
                              <a:rPr lang="sv-SE" altLang="zh-CN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𝐴𝑆𝐴</m:t>
                            </m:r>
                          </m:sub>
                        </m:sSub>
                        <m:r>
                          <a:rPr lang="sv-SE" altLang="zh-CN" i="1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𝜀</m:t>
                            </m:r>
                          </m:e>
                          <m:sub>
                            <m:r>
                              <a:rPr lang="sv-SE" altLang="zh-CN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𝐴𝑆𝐴</m:t>
                            </m:r>
                          </m:sub>
                        </m:sSub>
                      </m:sup>
                    </m:sSup>
                    <m:r>
                      <a:rPr lang="sv-SE" altLang="zh-CN" i="1">
                        <a:solidFill>
                          <a:schemeClr val="tx1"/>
                        </a:solidFill>
                        <a:latin typeface="Cambria Math"/>
                      </a:rPr>
                      <m:t>]</m:t>
                    </m:r>
                  </m:oMath>
                </a14:m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), </a:t>
                </a:r>
                <a:r>
                  <a:rPr lang="en-US" altLang="zh-CN" i="1" dirty="0" err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Yn</a:t>
                </a:r>
                <a:r>
                  <a:rPr lang="en-US" altLang="zh-CN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 ~ uniform(0,1</a:t>
                </a:r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), </a:t>
                </a:r>
                <a:r>
                  <a:rPr lang="en-US" altLang="zh-CN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and cluster index n = 1,…,N</a:t>
                </a:r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.</a:t>
                </a:r>
              </a:p>
              <a:p>
                <a:pPr lvl="2"/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This step is repeated independently for AOD, AOA, ZOD, and ZOA with corresponding maximum angles</a:t>
                </a:r>
              </a:p>
              <a:p>
                <a:pPr lvl="2"/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The autocorrelation </a:t>
                </a:r>
                <a:r>
                  <a:rPr lang="en-US" altLang="zh-CN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distance </a:t>
                </a:r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is = </a:t>
                </a:r>
                <a14:m>
                  <m:oMath xmlns:m="http://schemas.openxmlformats.org/officeDocument/2006/math">
                    <m:r>
                      <a:rPr lang="sv-SE" altLang="zh-CN" b="0" i="1" smtClean="0">
                        <a:solidFill>
                          <a:schemeClr val="tx1"/>
                        </a:solidFill>
                        <a:latin typeface="Cambria Math"/>
                      </a:rPr>
                      <m:t>[</m:t>
                    </m:r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altLang="zh-CN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⋅</m:t>
                    </m:r>
                    <m:sSub>
                      <m:sSubPr>
                        <m:ctrlP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sv-SE" altLang="zh-CN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𝑐</m:t>
                        </m:r>
                      </m:e>
                      <m:sub>
                        <m:r>
                          <a:rPr lang="sv-SE" altLang="zh-CN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0</m:t>
                        </m:r>
                      </m:sub>
                    </m:sSub>
                    <m:r>
                      <a:rPr lang="sv-SE" altLang="zh-CN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]</m:t>
                    </m:r>
                    <m:r>
                      <a:rPr lang="sv-SE" altLang="zh-CN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for AOD, ZOD, and [50m] for AOA,ZOA</a:t>
                </a:r>
              </a:p>
              <a:p>
                <a:pPr lvl="2"/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Offset angles </a:t>
                </a:r>
                <a:r>
                  <a:rPr lang="en-US" altLang="zh-CN" i="1" dirty="0" err="1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etc</a:t>
                </a:r>
                <a:r>
                  <a:rPr lang="en-US" altLang="zh-CN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are applied as before but not until cluster powers have been calculated</a:t>
                </a:r>
                <a:endParaRPr lang="zh-CN" altLang="zh-CN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1"/>
                <a:r>
                  <a:rPr lang="en-US" altLang="zh-CN" i="1" dirty="0" smtClean="0">
                    <a:latin typeface="Cambria Math" panose="02040503050406030204" pitchFamily="18" charset="0"/>
                  </a:rPr>
                  <a:t>Step </a:t>
                </a:r>
                <a:r>
                  <a:rPr lang="en-US" altLang="zh-CN" i="1" dirty="0">
                    <a:latin typeface="Cambria Math" panose="02040503050406030204" pitchFamily="18" charset="0"/>
                  </a:rPr>
                  <a:t>7: Generate cluster powers P.</a:t>
                </a:r>
                <a:endParaRPr lang="zh-CN" altLang="zh-CN" i="1" dirty="0">
                  <a:latin typeface="Cambria Math" panose="02040503050406030204" pitchFamily="18" charset="0"/>
                </a:endParaRPr>
              </a:p>
              <a:p>
                <a:pPr lvl="2"/>
                <a:r>
                  <a:rPr lang="en-US" altLang="zh-CN" i="1" dirty="0">
                    <a:latin typeface="Cambria Math" panose="02040503050406030204" pitchFamily="18" charset="0"/>
                  </a:rPr>
                  <a:t>Cluster powers are calculated assuming a single slope exponential power profile and </a:t>
                </a:r>
                <a:r>
                  <a:rPr lang="en-US" altLang="zh-CN" i="1" dirty="0" err="1">
                    <a:latin typeface="Cambria Math" panose="02040503050406030204" pitchFamily="18" charset="0"/>
                  </a:rPr>
                  <a:t>Laplacian</a:t>
                </a:r>
                <a:r>
                  <a:rPr lang="en-US" altLang="zh-CN" i="1" dirty="0">
                    <a:latin typeface="Cambria Math" panose="02040503050406030204" pitchFamily="18" charset="0"/>
                  </a:rPr>
                  <a:t> </a:t>
                </a:r>
                <a:r>
                  <a:rPr lang="en-US" altLang="zh-CN" i="1" strike="sngStrike" dirty="0" smtClean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altLang="zh-CN" i="1" dirty="0">
                    <a:latin typeface="Cambria Math" panose="02040503050406030204" pitchFamily="18" charset="0"/>
                  </a:rPr>
                  <a:t>angular power profiles. The cluster powers are determined by</a:t>
                </a:r>
                <a:endParaRPr lang="zh-CN" altLang="zh-CN" i="1" dirty="0">
                  <a:latin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i="1">
                        <a:latin typeface="Cambria Math" panose="02040503050406030204" pitchFamily="18" charset="0"/>
                      </a:rPr>
                      <m:t>exp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  <m:sup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bSup>
                          </m:num>
                          <m:den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𝜏</m:t>
                                </m:r>
                              </m:sub>
                            </m:sSub>
                          </m:den>
                        </m:f>
                      </m:e>
                    </m:d>
                    <m:r>
                      <m:rPr>
                        <m:sty m:val="p"/>
                      </m:rPr>
                      <a:rPr lang="en-US" altLang="zh-CN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exp</m:t>
                    </m:r>
                    <m:d>
                      <m:d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  <m:d>
                              <m:dPr>
                                <m:begChr m:val="|"/>
                                <m:endChr m:val="|"/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zh-CN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𝐴𝑂𝐴</m:t>
                                    </m:r>
                                  </m:sub>
                                  <m:sup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d>
                          </m:num>
                          <m:den>
                            <m:sSub>
                              <m:sSubPr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𝜙</m:t>
                                </m:r>
                                <m:r>
                                  <a:rPr lang="en-US" altLang="zh-CN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𝐴𝑂𝐴</m:t>
                                </m:r>
                              </m:sub>
                            </m:sSub>
                          </m:den>
                        </m:f>
                      </m:e>
                    </m:d>
                    <m:r>
                      <m:rPr>
                        <m:sty m:val="p"/>
                      </m:rPr>
                      <a:rPr lang="en-US" altLang="zh-CN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exp</m:t>
                    </m:r>
                    <m:d>
                      <m:d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  <m:d>
                              <m:dPr>
                                <m:begChr m:val="|"/>
                                <m:endChr m:val="|"/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zh-CN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𝐴𝑂𝐷</m:t>
                                    </m:r>
                                  </m:sub>
                                  <m:sup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d>
                          </m:num>
                          <m:den>
                            <m:sSub>
                              <m:sSubPr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𝜙</m:t>
                                </m:r>
                                <m:r>
                                  <a:rPr lang="en-US" altLang="zh-CN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𝐴𝑂𝐷</m:t>
                                </m:r>
                              </m:sub>
                            </m:sSub>
                          </m:den>
                        </m:f>
                      </m:e>
                    </m:d>
                    <m:r>
                      <m:rPr>
                        <m:sty m:val="p"/>
                      </m:rPr>
                      <a:rPr lang="en-US" altLang="zh-CN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exp</m:t>
                    </m:r>
                    <m:d>
                      <m:d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  <m:d>
                              <m:dPr>
                                <m:begChr m:val="|"/>
                                <m:endChr m:val="|"/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zh-CN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𝑂𝐴</m:t>
                                    </m:r>
                                  </m:sub>
                                  <m:sup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d>
                          </m:num>
                          <m:den>
                            <m:sSub>
                              <m:sSubPr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𝜙</m:t>
                                </m:r>
                                <m:r>
                                  <a:rPr lang="en-US" altLang="zh-CN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𝑍𝑂𝐴</m:t>
                                </m:r>
                              </m:sub>
                            </m:sSub>
                          </m:den>
                        </m:f>
                      </m:e>
                    </m:d>
                    <m:r>
                      <m:rPr>
                        <m:sty m:val="p"/>
                      </m:rPr>
                      <a:rPr lang="en-US" altLang="zh-CN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exp</m:t>
                    </m:r>
                    <m:d>
                      <m:d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  <m:d>
                              <m:dPr>
                                <m:begChr m:val="|"/>
                                <m:endChr m:val="|"/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zh-CN" altLang="zh-CN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𝑂</m:t>
                                    </m:r>
                                    <m:r>
                                      <a:rPr lang="en-US" altLang="zh-CN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sub>
                                  <m:sup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d>
                          </m:num>
                          <m:den>
                            <m:sSub>
                              <m:sSubPr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𝜙</m:t>
                                </m:r>
                                <m:r>
                                  <a:rPr lang="en-US" altLang="zh-CN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𝑍𝑂𝐷</m:t>
                                </m:r>
                              </m:sub>
                            </m:sSub>
                          </m:den>
                        </m:f>
                      </m:e>
                    </m:d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𝑍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</m:sup>
                    </m:sSup>
                  </m:oMath>
                </a14:m>
                <a:endParaRPr lang="zh-CN" altLang="zh-CN" i="1" dirty="0">
                  <a:latin typeface="Cambria Math" panose="02040503050406030204" pitchFamily="18" charset="0"/>
                </a:endParaRPr>
              </a:p>
              <a:p>
                <a:pPr lvl="2"/>
                <a:r>
                  <a:rPr lang="en-US" altLang="zh-CN" i="1" dirty="0">
                    <a:latin typeface="Cambria Math" panose="02040503050406030204" pitchFamily="18" charset="0"/>
                  </a:rPr>
                  <a:t>where Zn ~ N(0, z ) (autocorrelation </a:t>
                </a:r>
                <a:r>
                  <a:rPr lang="en-US" altLang="zh-CN" i="1" dirty="0" smtClean="0">
                    <a:latin typeface="Cambria Math" panose="02040503050406030204" pitchFamily="18" charset="0"/>
                  </a:rPr>
                  <a:t>distance same as for shadow fading) </a:t>
                </a:r>
                <a:r>
                  <a:rPr lang="en-US" altLang="zh-CN" i="1" dirty="0">
                    <a:latin typeface="Cambria Math" panose="02040503050406030204" pitchFamily="18" charset="0"/>
                  </a:rPr>
                  <a:t>is the per cluster shadowing term in [dB]. </a:t>
                </a:r>
                <a:endParaRPr lang="zh-CN" altLang="en-US" i="1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5401825"/>
              </a:xfrm>
              <a:blipFill rotWithShape="0">
                <a:blip r:embed="rId2"/>
                <a:stretch>
                  <a:fillRect l="-346" t="-1129" b="-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3598045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10040</TotalTime>
  <Words>400</Words>
  <Application>Microsoft Office PowerPoint</Application>
  <PresentationFormat>On-screen Show (4:3)</PresentationFormat>
  <Paragraphs>74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メイリオ</vt:lpstr>
      <vt:lpstr>ＭＳ Ｐゴシック</vt:lpstr>
      <vt:lpstr>ＭＳ Ｐ明朝</vt:lpstr>
      <vt:lpstr>Arial</vt:lpstr>
      <vt:lpstr>Calibri</vt:lpstr>
      <vt:lpstr>Cambria Math</vt:lpstr>
      <vt:lpstr>Times New Roman</vt:lpstr>
      <vt:lpstr>Wingdings</vt:lpstr>
      <vt:lpstr>標準デザイン</vt:lpstr>
      <vt:lpstr>WF on mobility enhancement for spatial consistency</vt:lpstr>
      <vt:lpstr>Background</vt:lpstr>
      <vt:lpstr>Proposal</vt:lpstr>
      <vt:lpstr>Alternative 1</vt:lpstr>
      <vt:lpstr>Alternative 1</vt:lpstr>
      <vt:lpstr>Alternative 2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729</cp:revision>
  <cp:lastPrinted>2016-02-02T02:05:25Z</cp:lastPrinted>
  <dcterms:created xsi:type="dcterms:W3CDTF">2008-05-20T02:15:22Z</dcterms:created>
  <dcterms:modified xsi:type="dcterms:W3CDTF">2016-05-13T16:37:22Z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30623e50-1fa7-4325-9084-d3b86b431428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2016-05-13 16:37:20Z</vt:lpwstr>
  </property>
  <property fmtid="{D5CDD505-2E9C-101B-9397-08002B2CF9AE}" pid="5" name="CTPClassification">
    <vt:lpwstr>CTP_IC</vt:lpwstr>
  </property>
</Properties>
</file>