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notesMasterIdLst>
    <p:notesMasterId r:id="rId27"/>
  </p:notesMasterIdLst>
  <p:sldIdLst>
    <p:sldId id="451" r:id="rId6"/>
    <p:sldId id="452" r:id="rId7"/>
    <p:sldId id="458" r:id="rId8"/>
    <p:sldId id="434" r:id="rId9"/>
    <p:sldId id="457" r:id="rId10"/>
    <p:sldId id="447" r:id="rId11"/>
    <p:sldId id="453" r:id="rId12"/>
    <p:sldId id="450" r:id="rId13"/>
    <p:sldId id="464" r:id="rId14"/>
    <p:sldId id="431" r:id="rId15"/>
    <p:sldId id="429" r:id="rId16"/>
    <p:sldId id="465" r:id="rId17"/>
    <p:sldId id="463" r:id="rId18"/>
    <p:sldId id="467" r:id="rId19"/>
    <p:sldId id="468" r:id="rId20"/>
    <p:sldId id="462" r:id="rId21"/>
    <p:sldId id="459" r:id="rId22"/>
    <p:sldId id="454" r:id="rId23"/>
    <p:sldId id="455" r:id="rId24"/>
    <p:sldId id="456" r:id="rId25"/>
    <p:sldId id="469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iang, Jing" initials="JJ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68" autoAdjust="0"/>
    <p:restoredTop sz="94660"/>
  </p:normalViewPr>
  <p:slideViewPr>
    <p:cSldViewPr snapToGrid="0">
      <p:cViewPr varScale="1">
        <p:scale>
          <a:sx n="92" d="100"/>
          <a:sy n="92" d="100"/>
        </p:scale>
        <p:origin x="450" y="7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commentAuthors" Target="commentAuthor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BF6963-3EC9-492D-A139-D8AF5F20C6DC}" type="datetimeFigureOut">
              <a:rPr lang="en-US" smtClean="0"/>
              <a:t>5/13/2016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DA2A71-2DA9-47E6-92E4-88F8A28CDC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82533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DA2A71-2DA9-47E6-92E4-88F8A28CDCD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76218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35385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DA2A71-2DA9-47E6-92E4-88F8A28CDCD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631141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7599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DA2A71-2DA9-47E6-92E4-88F8A28CDCD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34108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98657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77742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52330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01206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zh-CN" altLang="en-US" smtClean="0">
              <a:ea typeface="ＭＳ Ｐゴシック" pitchFamily="34" charset="-128"/>
            </a:endParaRPr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D97E0E92-D89F-44D6-9236-BB8C1BD17173}" type="slidenum">
              <a:rPr lang="ja-JP" altLang="en-US"/>
              <a:pPr/>
              <a:t>9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4970814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30970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DA2A71-2DA9-47E6-92E4-88F8A28CDCD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56182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Gradient Title Slide">
    <p:bg bwMode="auto">
      <p:bgPr>
        <a:gradFill>
          <a:gsLst>
            <a:gs pos="100000">
              <a:srgbClr val="008E95"/>
            </a:gs>
            <a:gs pos="0">
              <a:srgbClr val="143C66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 userDrawn="1"/>
        </p:nvGrpSpPr>
        <p:grpSpPr>
          <a:xfrm>
            <a:off x="7007827" y="4564076"/>
            <a:ext cx="1102288" cy="1605174"/>
            <a:chOff x="4921606" y="4143170"/>
            <a:chExt cx="1102001" cy="1605174"/>
          </a:xfrm>
        </p:grpSpPr>
        <p:sp>
          <p:nvSpPr>
            <p:cNvPr id="16" name="Freeform 6"/>
            <p:cNvSpPr>
              <a:spLocks noEditPoints="1"/>
            </p:cNvSpPr>
            <p:nvPr userDrawn="1"/>
          </p:nvSpPr>
          <p:spPr bwMode="auto">
            <a:xfrm>
              <a:off x="4977950" y="5297585"/>
              <a:ext cx="85173" cy="94345"/>
            </a:xfrm>
            <a:custGeom>
              <a:avLst/>
              <a:gdLst>
                <a:gd name="T0" fmla="*/ 65 w 65"/>
                <a:gd name="T1" fmla="*/ 72 h 72"/>
                <a:gd name="T2" fmla="*/ 0 w 65"/>
                <a:gd name="T3" fmla="*/ 39 h 72"/>
                <a:gd name="T4" fmla="*/ 61 w 65"/>
                <a:gd name="T5" fmla="*/ 0 h 72"/>
                <a:gd name="T6" fmla="*/ 65 w 65"/>
                <a:gd name="T7" fmla="*/ 72 h 72"/>
                <a:gd name="T8" fmla="*/ 18 w 65"/>
                <a:gd name="T9" fmla="*/ 38 h 72"/>
                <a:gd name="T10" fmla="*/ 55 w 65"/>
                <a:gd name="T11" fmla="*/ 57 h 72"/>
                <a:gd name="T12" fmla="*/ 53 w 65"/>
                <a:gd name="T13" fmla="*/ 15 h 72"/>
                <a:gd name="T14" fmla="*/ 18 w 65"/>
                <a:gd name="T15" fmla="*/ 3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" h="72">
                  <a:moveTo>
                    <a:pt x="65" y="72"/>
                  </a:moveTo>
                  <a:lnTo>
                    <a:pt x="0" y="39"/>
                  </a:lnTo>
                  <a:lnTo>
                    <a:pt x="61" y="0"/>
                  </a:lnTo>
                  <a:lnTo>
                    <a:pt x="65" y="72"/>
                  </a:lnTo>
                  <a:close/>
                  <a:moveTo>
                    <a:pt x="18" y="38"/>
                  </a:moveTo>
                  <a:lnTo>
                    <a:pt x="55" y="57"/>
                  </a:lnTo>
                  <a:lnTo>
                    <a:pt x="53" y="15"/>
                  </a:lnTo>
                  <a:lnTo>
                    <a:pt x="18" y="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>
                <a:latin typeface="Qualcomm Office Regular" pitchFamily="34" charset="0"/>
              </a:endParaRPr>
            </a:p>
          </p:txBody>
        </p:sp>
        <p:sp>
          <p:nvSpPr>
            <p:cNvPr id="17" name="Curved Line"/>
            <p:cNvSpPr>
              <a:spLocks noEditPoints="1"/>
            </p:cNvSpPr>
            <p:nvPr userDrawn="1"/>
          </p:nvSpPr>
          <p:spPr bwMode="auto">
            <a:xfrm>
              <a:off x="4921606" y="4143170"/>
              <a:ext cx="1102001" cy="1605174"/>
            </a:xfrm>
            <a:custGeom>
              <a:avLst/>
              <a:gdLst>
                <a:gd name="T0" fmla="*/ 139 w 489"/>
                <a:gd name="T1" fmla="*/ 711 h 712"/>
                <a:gd name="T2" fmla="*/ 196 w 489"/>
                <a:gd name="T3" fmla="*/ 706 h 712"/>
                <a:gd name="T4" fmla="*/ 111 w 489"/>
                <a:gd name="T5" fmla="*/ 703 h 712"/>
                <a:gd name="T6" fmla="*/ 212 w 489"/>
                <a:gd name="T7" fmla="*/ 692 h 712"/>
                <a:gd name="T8" fmla="*/ 92 w 489"/>
                <a:gd name="T9" fmla="*/ 694 h 712"/>
                <a:gd name="T10" fmla="*/ 222 w 489"/>
                <a:gd name="T11" fmla="*/ 694 h 712"/>
                <a:gd name="T12" fmla="*/ 234 w 489"/>
                <a:gd name="T13" fmla="*/ 676 h 712"/>
                <a:gd name="T14" fmla="*/ 57 w 489"/>
                <a:gd name="T15" fmla="*/ 650 h 712"/>
                <a:gd name="T16" fmla="*/ 261 w 489"/>
                <a:gd name="T17" fmla="*/ 653 h 712"/>
                <a:gd name="T18" fmla="*/ 265 w 489"/>
                <a:gd name="T19" fmla="*/ 646 h 712"/>
                <a:gd name="T20" fmla="*/ 41 w 489"/>
                <a:gd name="T21" fmla="*/ 613 h 712"/>
                <a:gd name="T22" fmla="*/ 272 w 489"/>
                <a:gd name="T23" fmla="*/ 626 h 712"/>
                <a:gd name="T24" fmla="*/ 269 w 489"/>
                <a:gd name="T25" fmla="*/ 604 h 712"/>
                <a:gd name="T26" fmla="*/ 33 w 489"/>
                <a:gd name="T27" fmla="*/ 585 h 712"/>
                <a:gd name="T28" fmla="*/ 274 w 489"/>
                <a:gd name="T29" fmla="*/ 583 h 712"/>
                <a:gd name="T30" fmla="*/ 264 w 489"/>
                <a:gd name="T31" fmla="*/ 564 h 712"/>
                <a:gd name="T32" fmla="*/ 257 w 489"/>
                <a:gd name="T33" fmla="*/ 529 h 712"/>
                <a:gd name="T34" fmla="*/ 248 w 489"/>
                <a:gd name="T35" fmla="*/ 526 h 712"/>
                <a:gd name="T36" fmla="*/ 218 w 489"/>
                <a:gd name="T37" fmla="*/ 479 h 712"/>
                <a:gd name="T38" fmla="*/ 219 w 489"/>
                <a:gd name="T39" fmla="*/ 469 h 712"/>
                <a:gd name="T40" fmla="*/ 188 w 489"/>
                <a:gd name="T41" fmla="*/ 440 h 712"/>
                <a:gd name="T42" fmla="*/ 170 w 489"/>
                <a:gd name="T43" fmla="*/ 410 h 712"/>
                <a:gd name="T44" fmla="*/ 161 w 489"/>
                <a:gd name="T45" fmla="*/ 409 h 712"/>
                <a:gd name="T46" fmla="*/ 123 w 489"/>
                <a:gd name="T47" fmla="*/ 367 h 712"/>
                <a:gd name="T48" fmla="*/ 123 w 489"/>
                <a:gd name="T49" fmla="*/ 358 h 712"/>
                <a:gd name="T50" fmla="*/ 90 w 489"/>
                <a:gd name="T51" fmla="*/ 331 h 712"/>
                <a:gd name="T52" fmla="*/ 72 w 489"/>
                <a:gd name="T53" fmla="*/ 300 h 712"/>
                <a:gd name="T54" fmla="*/ 63 w 489"/>
                <a:gd name="T55" fmla="*/ 299 h 712"/>
                <a:gd name="T56" fmla="*/ 31 w 489"/>
                <a:gd name="T57" fmla="*/ 253 h 712"/>
                <a:gd name="T58" fmla="*/ 32 w 489"/>
                <a:gd name="T59" fmla="*/ 244 h 712"/>
                <a:gd name="T60" fmla="*/ 9 w 489"/>
                <a:gd name="T61" fmla="*/ 208 h 712"/>
                <a:gd name="T62" fmla="*/ 485 w 489"/>
                <a:gd name="T63" fmla="*/ 188 h 712"/>
                <a:gd name="T64" fmla="*/ 4 w 489"/>
                <a:gd name="T65" fmla="*/ 188 h 712"/>
                <a:gd name="T66" fmla="*/ 0 w 489"/>
                <a:gd name="T67" fmla="*/ 152 h 712"/>
                <a:gd name="T68" fmla="*/ 473 w 489"/>
                <a:gd name="T69" fmla="*/ 162 h 712"/>
                <a:gd name="T70" fmla="*/ 6 w 489"/>
                <a:gd name="T71" fmla="*/ 145 h 712"/>
                <a:gd name="T72" fmla="*/ 444 w 489"/>
                <a:gd name="T73" fmla="*/ 131 h 712"/>
                <a:gd name="T74" fmla="*/ 4 w 489"/>
                <a:gd name="T75" fmla="*/ 110 h 712"/>
                <a:gd name="T76" fmla="*/ 431 w 489"/>
                <a:gd name="T77" fmla="*/ 115 h 712"/>
                <a:gd name="T78" fmla="*/ 406 w 489"/>
                <a:gd name="T79" fmla="*/ 90 h 712"/>
                <a:gd name="T80" fmla="*/ 405 w 489"/>
                <a:gd name="T81" fmla="*/ 81 h 712"/>
                <a:gd name="T82" fmla="*/ 384 w 489"/>
                <a:gd name="T83" fmla="*/ 73 h 712"/>
                <a:gd name="T84" fmla="*/ 34 w 489"/>
                <a:gd name="T85" fmla="*/ 53 h 712"/>
                <a:gd name="T86" fmla="*/ 367 w 489"/>
                <a:gd name="T87" fmla="*/ 61 h 712"/>
                <a:gd name="T88" fmla="*/ 337 w 489"/>
                <a:gd name="T89" fmla="*/ 44 h 712"/>
                <a:gd name="T90" fmla="*/ 334 w 489"/>
                <a:gd name="T91" fmla="*/ 35 h 712"/>
                <a:gd name="T92" fmla="*/ 312 w 489"/>
                <a:gd name="T93" fmla="*/ 32 h 712"/>
                <a:gd name="T94" fmla="*/ 86 w 489"/>
                <a:gd name="T95" fmla="*/ 17 h 712"/>
                <a:gd name="T96" fmla="*/ 292 w 489"/>
                <a:gd name="T97" fmla="*/ 25 h 712"/>
                <a:gd name="T98" fmla="*/ 259 w 489"/>
                <a:gd name="T99" fmla="*/ 16 h 712"/>
                <a:gd name="T100" fmla="*/ 254 w 489"/>
                <a:gd name="T101" fmla="*/ 8 h 712"/>
                <a:gd name="T102" fmla="*/ 232 w 489"/>
                <a:gd name="T103" fmla="*/ 10 h 712"/>
                <a:gd name="T104" fmla="*/ 146 w 489"/>
                <a:gd name="T105" fmla="*/ 1 h 712"/>
                <a:gd name="T106" fmla="*/ 198 w 489"/>
                <a:gd name="T107" fmla="*/ 1 h 712"/>
                <a:gd name="T108" fmla="*/ 156 w 489"/>
                <a:gd name="T109" fmla="*/ 7 h 712"/>
                <a:gd name="T110" fmla="*/ 190 w 489"/>
                <a:gd name="T111" fmla="*/ 7 h 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89" h="712">
                  <a:moveTo>
                    <a:pt x="160" y="712"/>
                  </a:moveTo>
                  <a:cubicBezTo>
                    <a:pt x="160" y="706"/>
                    <a:pt x="160" y="706"/>
                    <a:pt x="160" y="706"/>
                  </a:cubicBezTo>
                  <a:cubicBezTo>
                    <a:pt x="165" y="706"/>
                    <a:pt x="169" y="705"/>
                    <a:pt x="174" y="705"/>
                  </a:cubicBezTo>
                  <a:cubicBezTo>
                    <a:pt x="175" y="711"/>
                    <a:pt x="175" y="711"/>
                    <a:pt x="175" y="711"/>
                  </a:cubicBezTo>
                  <a:cubicBezTo>
                    <a:pt x="170" y="711"/>
                    <a:pt x="165" y="712"/>
                    <a:pt x="160" y="712"/>
                  </a:cubicBezTo>
                  <a:close/>
                  <a:moveTo>
                    <a:pt x="153" y="712"/>
                  </a:moveTo>
                  <a:cubicBezTo>
                    <a:pt x="148" y="712"/>
                    <a:pt x="144" y="711"/>
                    <a:pt x="139" y="711"/>
                  </a:cubicBezTo>
                  <a:cubicBezTo>
                    <a:pt x="140" y="705"/>
                    <a:pt x="140" y="705"/>
                    <a:pt x="140" y="705"/>
                  </a:cubicBezTo>
                  <a:cubicBezTo>
                    <a:pt x="144" y="705"/>
                    <a:pt x="149" y="706"/>
                    <a:pt x="153" y="706"/>
                  </a:cubicBezTo>
                  <a:lnTo>
                    <a:pt x="153" y="712"/>
                  </a:lnTo>
                  <a:close/>
                  <a:moveTo>
                    <a:pt x="182" y="710"/>
                  </a:moveTo>
                  <a:cubicBezTo>
                    <a:pt x="180" y="703"/>
                    <a:pt x="180" y="703"/>
                    <a:pt x="180" y="703"/>
                  </a:cubicBezTo>
                  <a:cubicBezTo>
                    <a:pt x="185" y="702"/>
                    <a:pt x="189" y="701"/>
                    <a:pt x="194" y="700"/>
                  </a:cubicBezTo>
                  <a:cubicBezTo>
                    <a:pt x="196" y="706"/>
                    <a:pt x="196" y="706"/>
                    <a:pt x="196" y="706"/>
                  </a:cubicBezTo>
                  <a:cubicBezTo>
                    <a:pt x="191" y="707"/>
                    <a:pt x="186" y="709"/>
                    <a:pt x="182" y="710"/>
                  </a:cubicBezTo>
                  <a:close/>
                  <a:moveTo>
                    <a:pt x="132" y="710"/>
                  </a:moveTo>
                  <a:cubicBezTo>
                    <a:pt x="127" y="709"/>
                    <a:pt x="122" y="707"/>
                    <a:pt x="118" y="706"/>
                  </a:cubicBezTo>
                  <a:cubicBezTo>
                    <a:pt x="120" y="700"/>
                    <a:pt x="120" y="700"/>
                    <a:pt x="120" y="700"/>
                  </a:cubicBezTo>
                  <a:cubicBezTo>
                    <a:pt x="124" y="701"/>
                    <a:pt x="129" y="702"/>
                    <a:pt x="133" y="703"/>
                  </a:cubicBezTo>
                  <a:lnTo>
                    <a:pt x="132" y="710"/>
                  </a:lnTo>
                  <a:close/>
                  <a:moveTo>
                    <a:pt x="111" y="703"/>
                  </a:moveTo>
                  <a:cubicBezTo>
                    <a:pt x="107" y="702"/>
                    <a:pt x="102" y="700"/>
                    <a:pt x="98" y="697"/>
                  </a:cubicBezTo>
                  <a:cubicBezTo>
                    <a:pt x="101" y="692"/>
                    <a:pt x="101" y="692"/>
                    <a:pt x="101" y="692"/>
                  </a:cubicBezTo>
                  <a:cubicBezTo>
                    <a:pt x="105" y="694"/>
                    <a:pt x="109" y="696"/>
                    <a:pt x="113" y="698"/>
                  </a:cubicBezTo>
                  <a:lnTo>
                    <a:pt x="111" y="703"/>
                  </a:lnTo>
                  <a:close/>
                  <a:moveTo>
                    <a:pt x="202" y="703"/>
                  </a:moveTo>
                  <a:cubicBezTo>
                    <a:pt x="200" y="698"/>
                    <a:pt x="200" y="698"/>
                    <a:pt x="200" y="698"/>
                  </a:cubicBezTo>
                  <a:cubicBezTo>
                    <a:pt x="204" y="696"/>
                    <a:pt x="208" y="694"/>
                    <a:pt x="212" y="692"/>
                  </a:cubicBezTo>
                  <a:cubicBezTo>
                    <a:pt x="215" y="697"/>
                    <a:pt x="215" y="697"/>
                    <a:pt x="215" y="697"/>
                  </a:cubicBezTo>
                  <a:cubicBezTo>
                    <a:pt x="211" y="700"/>
                    <a:pt x="207" y="702"/>
                    <a:pt x="202" y="703"/>
                  </a:cubicBezTo>
                  <a:close/>
                  <a:moveTo>
                    <a:pt x="92" y="694"/>
                  </a:moveTo>
                  <a:cubicBezTo>
                    <a:pt x="88" y="691"/>
                    <a:pt x="84" y="689"/>
                    <a:pt x="80" y="686"/>
                  </a:cubicBezTo>
                  <a:cubicBezTo>
                    <a:pt x="84" y="681"/>
                    <a:pt x="84" y="681"/>
                    <a:pt x="84" y="681"/>
                  </a:cubicBezTo>
                  <a:cubicBezTo>
                    <a:pt x="88" y="683"/>
                    <a:pt x="91" y="686"/>
                    <a:pt x="95" y="688"/>
                  </a:cubicBezTo>
                  <a:lnTo>
                    <a:pt x="92" y="694"/>
                  </a:lnTo>
                  <a:close/>
                  <a:moveTo>
                    <a:pt x="222" y="694"/>
                  </a:moveTo>
                  <a:cubicBezTo>
                    <a:pt x="218" y="688"/>
                    <a:pt x="218" y="688"/>
                    <a:pt x="218" y="688"/>
                  </a:cubicBezTo>
                  <a:cubicBezTo>
                    <a:pt x="221" y="687"/>
                    <a:pt x="224" y="685"/>
                    <a:pt x="227" y="683"/>
                  </a:cubicBezTo>
                  <a:cubicBezTo>
                    <a:pt x="229" y="680"/>
                    <a:pt x="229" y="680"/>
                    <a:pt x="229" y="680"/>
                  </a:cubicBezTo>
                  <a:cubicBezTo>
                    <a:pt x="233" y="685"/>
                    <a:pt x="233" y="685"/>
                    <a:pt x="233" y="685"/>
                  </a:cubicBezTo>
                  <a:cubicBezTo>
                    <a:pt x="231" y="688"/>
                    <a:pt x="231" y="688"/>
                    <a:pt x="231" y="688"/>
                  </a:cubicBezTo>
                  <a:cubicBezTo>
                    <a:pt x="228" y="690"/>
                    <a:pt x="225" y="692"/>
                    <a:pt x="222" y="694"/>
                  </a:cubicBezTo>
                  <a:close/>
                  <a:moveTo>
                    <a:pt x="75" y="681"/>
                  </a:moveTo>
                  <a:cubicBezTo>
                    <a:pt x="71" y="678"/>
                    <a:pt x="68" y="674"/>
                    <a:pt x="64" y="671"/>
                  </a:cubicBezTo>
                  <a:cubicBezTo>
                    <a:pt x="69" y="667"/>
                    <a:pt x="69" y="667"/>
                    <a:pt x="69" y="667"/>
                  </a:cubicBezTo>
                  <a:cubicBezTo>
                    <a:pt x="72" y="670"/>
                    <a:pt x="75" y="673"/>
                    <a:pt x="79" y="676"/>
                  </a:cubicBezTo>
                  <a:lnTo>
                    <a:pt x="75" y="681"/>
                  </a:lnTo>
                  <a:close/>
                  <a:moveTo>
                    <a:pt x="239" y="681"/>
                  </a:moveTo>
                  <a:cubicBezTo>
                    <a:pt x="234" y="676"/>
                    <a:pt x="234" y="676"/>
                    <a:pt x="234" y="676"/>
                  </a:cubicBezTo>
                  <a:cubicBezTo>
                    <a:pt x="238" y="673"/>
                    <a:pt x="241" y="669"/>
                    <a:pt x="244" y="666"/>
                  </a:cubicBezTo>
                  <a:cubicBezTo>
                    <a:pt x="249" y="670"/>
                    <a:pt x="249" y="670"/>
                    <a:pt x="249" y="670"/>
                  </a:cubicBezTo>
                  <a:cubicBezTo>
                    <a:pt x="246" y="674"/>
                    <a:pt x="242" y="677"/>
                    <a:pt x="239" y="681"/>
                  </a:cubicBezTo>
                  <a:close/>
                  <a:moveTo>
                    <a:pt x="60" y="665"/>
                  </a:moveTo>
                  <a:cubicBezTo>
                    <a:pt x="59" y="664"/>
                    <a:pt x="58" y="663"/>
                    <a:pt x="57" y="662"/>
                  </a:cubicBezTo>
                  <a:cubicBezTo>
                    <a:pt x="55" y="659"/>
                    <a:pt x="53" y="657"/>
                    <a:pt x="51" y="654"/>
                  </a:cubicBezTo>
                  <a:cubicBezTo>
                    <a:pt x="57" y="650"/>
                    <a:pt x="57" y="650"/>
                    <a:pt x="57" y="650"/>
                  </a:cubicBezTo>
                  <a:cubicBezTo>
                    <a:pt x="59" y="653"/>
                    <a:pt x="60" y="656"/>
                    <a:pt x="62" y="658"/>
                  </a:cubicBezTo>
                  <a:cubicBezTo>
                    <a:pt x="63" y="659"/>
                    <a:pt x="64" y="660"/>
                    <a:pt x="65" y="661"/>
                  </a:cubicBezTo>
                  <a:lnTo>
                    <a:pt x="60" y="665"/>
                  </a:lnTo>
                  <a:close/>
                  <a:moveTo>
                    <a:pt x="253" y="665"/>
                  </a:moveTo>
                  <a:cubicBezTo>
                    <a:pt x="248" y="661"/>
                    <a:pt x="248" y="661"/>
                    <a:pt x="248" y="661"/>
                  </a:cubicBezTo>
                  <a:cubicBezTo>
                    <a:pt x="251" y="657"/>
                    <a:pt x="253" y="653"/>
                    <a:pt x="256" y="649"/>
                  </a:cubicBezTo>
                  <a:cubicBezTo>
                    <a:pt x="261" y="653"/>
                    <a:pt x="261" y="653"/>
                    <a:pt x="261" y="653"/>
                  </a:cubicBezTo>
                  <a:cubicBezTo>
                    <a:pt x="259" y="657"/>
                    <a:pt x="256" y="661"/>
                    <a:pt x="253" y="665"/>
                  </a:cubicBezTo>
                  <a:close/>
                  <a:moveTo>
                    <a:pt x="48" y="648"/>
                  </a:moveTo>
                  <a:cubicBezTo>
                    <a:pt x="45" y="643"/>
                    <a:pt x="43" y="639"/>
                    <a:pt x="42" y="635"/>
                  </a:cubicBezTo>
                  <a:cubicBezTo>
                    <a:pt x="47" y="632"/>
                    <a:pt x="47" y="632"/>
                    <a:pt x="47" y="632"/>
                  </a:cubicBezTo>
                  <a:cubicBezTo>
                    <a:pt x="49" y="636"/>
                    <a:pt x="51" y="640"/>
                    <a:pt x="53" y="644"/>
                  </a:cubicBezTo>
                  <a:lnTo>
                    <a:pt x="48" y="648"/>
                  </a:lnTo>
                  <a:close/>
                  <a:moveTo>
                    <a:pt x="265" y="646"/>
                  </a:moveTo>
                  <a:cubicBezTo>
                    <a:pt x="259" y="644"/>
                    <a:pt x="259" y="644"/>
                    <a:pt x="259" y="644"/>
                  </a:cubicBezTo>
                  <a:cubicBezTo>
                    <a:pt x="261" y="639"/>
                    <a:pt x="263" y="635"/>
                    <a:pt x="264" y="631"/>
                  </a:cubicBezTo>
                  <a:cubicBezTo>
                    <a:pt x="270" y="633"/>
                    <a:pt x="270" y="633"/>
                    <a:pt x="270" y="633"/>
                  </a:cubicBezTo>
                  <a:cubicBezTo>
                    <a:pt x="269" y="637"/>
                    <a:pt x="267" y="642"/>
                    <a:pt x="265" y="646"/>
                  </a:cubicBezTo>
                  <a:close/>
                  <a:moveTo>
                    <a:pt x="39" y="628"/>
                  </a:moveTo>
                  <a:cubicBezTo>
                    <a:pt x="37" y="623"/>
                    <a:pt x="36" y="619"/>
                    <a:pt x="35" y="614"/>
                  </a:cubicBezTo>
                  <a:cubicBezTo>
                    <a:pt x="41" y="613"/>
                    <a:pt x="41" y="613"/>
                    <a:pt x="41" y="613"/>
                  </a:cubicBezTo>
                  <a:cubicBezTo>
                    <a:pt x="42" y="617"/>
                    <a:pt x="44" y="622"/>
                    <a:pt x="45" y="626"/>
                  </a:cubicBezTo>
                  <a:lnTo>
                    <a:pt x="39" y="628"/>
                  </a:lnTo>
                  <a:close/>
                  <a:moveTo>
                    <a:pt x="272" y="626"/>
                  </a:moveTo>
                  <a:cubicBezTo>
                    <a:pt x="266" y="624"/>
                    <a:pt x="266" y="624"/>
                    <a:pt x="266" y="624"/>
                  </a:cubicBezTo>
                  <a:cubicBezTo>
                    <a:pt x="267" y="620"/>
                    <a:pt x="268" y="616"/>
                    <a:pt x="268" y="611"/>
                  </a:cubicBezTo>
                  <a:cubicBezTo>
                    <a:pt x="275" y="612"/>
                    <a:pt x="275" y="612"/>
                    <a:pt x="275" y="612"/>
                  </a:cubicBezTo>
                  <a:cubicBezTo>
                    <a:pt x="274" y="617"/>
                    <a:pt x="273" y="621"/>
                    <a:pt x="272" y="626"/>
                  </a:cubicBezTo>
                  <a:close/>
                  <a:moveTo>
                    <a:pt x="34" y="607"/>
                  </a:moveTo>
                  <a:cubicBezTo>
                    <a:pt x="33" y="602"/>
                    <a:pt x="33" y="597"/>
                    <a:pt x="33" y="593"/>
                  </a:cubicBezTo>
                  <a:cubicBezTo>
                    <a:pt x="39" y="592"/>
                    <a:pt x="39" y="592"/>
                    <a:pt x="39" y="592"/>
                  </a:cubicBezTo>
                  <a:cubicBezTo>
                    <a:pt x="39" y="597"/>
                    <a:pt x="39" y="602"/>
                    <a:pt x="40" y="606"/>
                  </a:cubicBezTo>
                  <a:lnTo>
                    <a:pt x="34" y="607"/>
                  </a:lnTo>
                  <a:close/>
                  <a:moveTo>
                    <a:pt x="275" y="605"/>
                  </a:moveTo>
                  <a:cubicBezTo>
                    <a:pt x="269" y="604"/>
                    <a:pt x="269" y="604"/>
                    <a:pt x="269" y="604"/>
                  </a:cubicBezTo>
                  <a:cubicBezTo>
                    <a:pt x="269" y="603"/>
                    <a:pt x="269" y="601"/>
                    <a:pt x="269" y="599"/>
                  </a:cubicBezTo>
                  <a:cubicBezTo>
                    <a:pt x="269" y="597"/>
                    <a:pt x="269" y="594"/>
                    <a:pt x="269" y="591"/>
                  </a:cubicBezTo>
                  <a:cubicBezTo>
                    <a:pt x="275" y="590"/>
                    <a:pt x="275" y="590"/>
                    <a:pt x="275" y="590"/>
                  </a:cubicBezTo>
                  <a:cubicBezTo>
                    <a:pt x="275" y="593"/>
                    <a:pt x="275" y="596"/>
                    <a:pt x="275" y="599"/>
                  </a:cubicBezTo>
                  <a:cubicBezTo>
                    <a:pt x="275" y="601"/>
                    <a:pt x="275" y="603"/>
                    <a:pt x="275" y="605"/>
                  </a:cubicBezTo>
                  <a:close/>
                  <a:moveTo>
                    <a:pt x="39" y="586"/>
                  </a:moveTo>
                  <a:cubicBezTo>
                    <a:pt x="33" y="585"/>
                    <a:pt x="33" y="585"/>
                    <a:pt x="33" y="585"/>
                  </a:cubicBezTo>
                  <a:cubicBezTo>
                    <a:pt x="33" y="581"/>
                    <a:pt x="33" y="576"/>
                    <a:pt x="34" y="571"/>
                  </a:cubicBezTo>
                  <a:cubicBezTo>
                    <a:pt x="40" y="572"/>
                    <a:pt x="40" y="572"/>
                    <a:pt x="40" y="572"/>
                  </a:cubicBezTo>
                  <a:cubicBezTo>
                    <a:pt x="40" y="577"/>
                    <a:pt x="39" y="581"/>
                    <a:pt x="39" y="586"/>
                  </a:cubicBezTo>
                  <a:close/>
                  <a:moveTo>
                    <a:pt x="268" y="584"/>
                  </a:moveTo>
                  <a:cubicBezTo>
                    <a:pt x="267" y="580"/>
                    <a:pt x="266" y="575"/>
                    <a:pt x="265" y="570"/>
                  </a:cubicBezTo>
                  <a:cubicBezTo>
                    <a:pt x="272" y="569"/>
                    <a:pt x="272" y="569"/>
                    <a:pt x="272" y="569"/>
                  </a:cubicBezTo>
                  <a:cubicBezTo>
                    <a:pt x="273" y="574"/>
                    <a:pt x="274" y="579"/>
                    <a:pt x="274" y="583"/>
                  </a:cubicBezTo>
                  <a:lnTo>
                    <a:pt x="268" y="584"/>
                  </a:lnTo>
                  <a:close/>
                  <a:moveTo>
                    <a:pt x="41" y="565"/>
                  </a:moveTo>
                  <a:cubicBezTo>
                    <a:pt x="35" y="564"/>
                    <a:pt x="35" y="564"/>
                    <a:pt x="35" y="564"/>
                  </a:cubicBezTo>
                  <a:cubicBezTo>
                    <a:pt x="36" y="559"/>
                    <a:pt x="38" y="555"/>
                    <a:pt x="39" y="550"/>
                  </a:cubicBezTo>
                  <a:cubicBezTo>
                    <a:pt x="45" y="552"/>
                    <a:pt x="45" y="552"/>
                    <a:pt x="45" y="552"/>
                  </a:cubicBezTo>
                  <a:cubicBezTo>
                    <a:pt x="44" y="557"/>
                    <a:pt x="42" y="561"/>
                    <a:pt x="41" y="565"/>
                  </a:cubicBezTo>
                  <a:close/>
                  <a:moveTo>
                    <a:pt x="264" y="564"/>
                  </a:moveTo>
                  <a:cubicBezTo>
                    <a:pt x="263" y="560"/>
                    <a:pt x="261" y="555"/>
                    <a:pt x="260" y="551"/>
                  </a:cubicBezTo>
                  <a:cubicBezTo>
                    <a:pt x="265" y="549"/>
                    <a:pt x="265" y="549"/>
                    <a:pt x="265" y="549"/>
                  </a:cubicBezTo>
                  <a:cubicBezTo>
                    <a:pt x="267" y="553"/>
                    <a:pt x="269" y="558"/>
                    <a:pt x="270" y="562"/>
                  </a:cubicBezTo>
                  <a:lnTo>
                    <a:pt x="264" y="564"/>
                  </a:lnTo>
                  <a:close/>
                  <a:moveTo>
                    <a:pt x="257" y="544"/>
                  </a:moveTo>
                  <a:cubicBezTo>
                    <a:pt x="255" y="540"/>
                    <a:pt x="254" y="536"/>
                    <a:pt x="251" y="532"/>
                  </a:cubicBezTo>
                  <a:cubicBezTo>
                    <a:pt x="257" y="529"/>
                    <a:pt x="257" y="529"/>
                    <a:pt x="257" y="529"/>
                  </a:cubicBezTo>
                  <a:cubicBezTo>
                    <a:pt x="259" y="533"/>
                    <a:pt x="261" y="538"/>
                    <a:pt x="263" y="542"/>
                  </a:cubicBezTo>
                  <a:lnTo>
                    <a:pt x="257" y="544"/>
                  </a:lnTo>
                  <a:close/>
                  <a:moveTo>
                    <a:pt x="248" y="526"/>
                  </a:moveTo>
                  <a:cubicBezTo>
                    <a:pt x="246" y="522"/>
                    <a:pt x="244" y="517"/>
                    <a:pt x="242" y="513"/>
                  </a:cubicBezTo>
                  <a:cubicBezTo>
                    <a:pt x="247" y="510"/>
                    <a:pt x="247" y="510"/>
                    <a:pt x="247" y="510"/>
                  </a:cubicBezTo>
                  <a:cubicBezTo>
                    <a:pt x="250" y="514"/>
                    <a:pt x="252" y="518"/>
                    <a:pt x="254" y="523"/>
                  </a:cubicBezTo>
                  <a:lnTo>
                    <a:pt x="248" y="526"/>
                  </a:lnTo>
                  <a:close/>
                  <a:moveTo>
                    <a:pt x="238" y="507"/>
                  </a:moveTo>
                  <a:cubicBezTo>
                    <a:pt x="236" y="504"/>
                    <a:pt x="233" y="500"/>
                    <a:pt x="231" y="496"/>
                  </a:cubicBezTo>
                  <a:cubicBezTo>
                    <a:pt x="236" y="492"/>
                    <a:pt x="236" y="492"/>
                    <a:pt x="236" y="492"/>
                  </a:cubicBezTo>
                  <a:cubicBezTo>
                    <a:pt x="239" y="496"/>
                    <a:pt x="241" y="500"/>
                    <a:pt x="244" y="504"/>
                  </a:cubicBezTo>
                  <a:lnTo>
                    <a:pt x="238" y="507"/>
                  </a:lnTo>
                  <a:close/>
                  <a:moveTo>
                    <a:pt x="227" y="490"/>
                  </a:moveTo>
                  <a:cubicBezTo>
                    <a:pt x="224" y="486"/>
                    <a:pt x="221" y="483"/>
                    <a:pt x="218" y="479"/>
                  </a:cubicBezTo>
                  <a:cubicBezTo>
                    <a:pt x="224" y="475"/>
                    <a:pt x="224" y="475"/>
                    <a:pt x="224" y="475"/>
                  </a:cubicBezTo>
                  <a:cubicBezTo>
                    <a:pt x="226" y="479"/>
                    <a:pt x="229" y="483"/>
                    <a:pt x="232" y="486"/>
                  </a:cubicBezTo>
                  <a:lnTo>
                    <a:pt x="227" y="490"/>
                  </a:lnTo>
                  <a:close/>
                  <a:moveTo>
                    <a:pt x="214" y="473"/>
                  </a:moveTo>
                  <a:cubicBezTo>
                    <a:pt x="211" y="470"/>
                    <a:pt x="209" y="466"/>
                    <a:pt x="206" y="462"/>
                  </a:cubicBezTo>
                  <a:cubicBezTo>
                    <a:pt x="211" y="458"/>
                    <a:pt x="211" y="458"/>
                    <a:pt x="211" y="458"/>
                  </a:cubicBezTo>
                  <a:cubicBezTo>
                    <a:pt x="214" y="462"/>
                    <a:pt x="217" y="466"/>
                    <a:pt x="219" y="469"/>
                  </a:cubicBezTo>
                  <a:lnTo>
                    <a:pt x="214" y="473"/>
                  </a:lnTo>
                  <a:close/>
                  <a:moveTo>
                    <a:pt x="201" y="457"/>
                  </a:moveTo>
                  <a:cubicBezTo>
                    <a:pt x="199" y="453"/>
                    <a:pt x="196" y="449"/>
                    <a:pt x="193" y="446"/>
                  </a:cubicBezTo>
                  <a:cubicBezTo>
                    <a:pt x="198" y="442"/>
                    <a:pt x="198" y="442"/>
                    <a:pt x="198" y="442"/>
                  </a:cubicBezTo>
                  <a:cubicBezTo>
                    <a:pt x="201" y="445"/>
                    <a:pt x="204" y="449"/>
                    <a:pt x="206" y="453"/>
                  </a:cubicBezTo>
                  <a:lnTo>
                    <a:pt x="201" y="457"/>
                  </a:lnTo>
                  <a:close/>
                  <a:moveTo>
                    <a:pt x="188" y="440"/>
                  </a:moveTo>
                  <a:cubicBezTo>
                    <a:pt x="185" y="437"/>
                    <a:pt x="182" y="433"/>
                    <a:pt x="179" y="430"/>
                  </a:cubicBezTo>
                  <a:cubicBezTo>
                    <a:pt x="184" y="426"/>
                    <a:pt x="184" y="426"/>
                    <a:pt x="184" y="426"/>
                  </a:cubicBezTo>
                  <a:cubicBezTo>
                    <a:pt x="187" y="429"/>
                    <a:pt x="190" y="433"/>
                    <a:pt x="193" y="436"/>
                  </a:cubicBezTo>
                  <a:lnTo>
                    <a:pt x="188" y="440"/>
                  </a:lnTo>
                  <a:close/>
                  <a:moveTo>
                    <a:pt x="175" y="425"/>
                  </a:moveTo>
                  <a:cubicBezTo>
                    <a:pt x="172" y="421"/>
                    <a:pt x="169" y="417"/>
                    <a:pt x="166" y="414"/>
                  </a:cubicBezTo>
                  <a:cubicBezTo>
                    <a:pt x="170" y="410"/>
                    <a:pt x="170" y="410"/>
                    <a:pt x="170" y="410"/>
                  </a:cubicBezTo>
                  <a:cubicBezTo>
                    <a:pt x="173" y="413"/>
                    <a:pt x="176" y="417"/>
                    <a:pt x="180" y="420"/>
                  </a:cubicBezTo>
                  <a:lnTo>
                    <a:pt x="175" y="425"/>
                  </a:lnTo>
                  <a:close/>
                  <a:moveTo>
                    <a:pt x="161" y="409"/>
                  </a:moveTo>
                  <a:cubicBezTo>
                    <a:pt x="158" y="405"/>
                    <a:pt x="155" y="402"/>
                    <a:pt x="152" y="398"/>
                  </a:cubicBezTo>
                  <a:cubicBezTo>
                    <a:pt x="156" y="394"/>
                    <a:pt x="156" y="394"/>
                    <a:pt x="156" y="394"/>
                  </a:cubicBezTo>
                  <a:cubicBezTo>
                    <a:pt x="159" y="398"/>
                    <a:pt x="163" y="401"/>
                    <a:pt x="166" y="405"/>
                  </a:cubicBezTo>
                  <a:lnTo>
                    <a:pt x="161" y="409"/>
                  </a:lnTo>
                  <a:close/>
                  <a:moveTo>
                    <a:pt x="147" y="393"/>
                  </a:moveTo>
                  <a:cubicBezTo>
                    <a:pt x="144" y="390"/>
                    <a:pt x="141" y="386"/>
                    <a:pt x="138" y="383"/>
                  </a:cubicBezTo>
                  <a:cubicBezTo>
                    <a:pt x="142" y="379"/>
                    <a:pt x="142" y="379"/>
                    <a:pt x="142" y="379"/>
                  </a:cubicBezTo>
                  <a:cubicBezTo>
                    <a:pt x="145" y="382"/>
                    <a:pt x="148" y="385"/>
                    <a:pt x="152" y="389"/>
                  </a:cubicBezTo>
                  <a:lnTo>
                    <a:pt x="147" y="393"/>
                  </a:lnTo>
                  <a:close/>
                  <a:moveTo>
                    <a:pt x="133" y="378"/>
                  </a:moveTo>
                  <a:cubicBezTo>
                    <a:pt x="123" y="367"/>
                    <a:pt x="123" y="367"/>
                    <a:pt x="123" y="367"/>
                  </a:cubicBezTo>
                  <a:cubicBezTo>
                    <a:pt x="128" y="363"/>
                    <a:pt x="128" y="363"/>
                    <a:pt x="128" y="363"/>
                  </a:cubicBezTo>
                  <a:cubicBezTo>
                    <a:pt x="137" y="373"/>
                    <a:pt x="137" y="373"/>
                    <a:pt x="137" y="373"/>
                  </a:cubicBezTo>
                  <a:lnTo>
                    <a:pt x="133" y="378"/>
                  </a:lnTo>
                  <a:close/>
                  <a:moveTo>
                    <a:pt x="119" y="362"/>
                  </a:moveTo>
                  <a:cubicBezTo>
                    <a:pt x="109" y="352"/>
                    <a:pt x="109" y="352"/>
                    <a:pt x="109" y="352"/>
                  </a:cubicBezTo>
                  <a:cubicBezTo>
                    <a:pt x="114" y="348"/>
                    <a:pt x="114" y="348"/>
                    <a:pt x="114" y="348"/>
                  </a:cubicBezTo>
                  <a:cubicBezTo>
                    <a:pt x="123" y="358"/>
                    <a:pt x="123" y="358"/>
                    <a:pt x="123" y="358"/>
                  </a:cubicBezTo>
                  <a:lnTo>
                    <a:pt x="119" y="362"/>
                  </a:lnTo>
                  <a:close/>
                  <a:moveTo>
                    <a:pt x="104" y="347"/>
                  </a:moveTo>
                  <a:cubicBezTo>
                    <a:pt x="101" y="343"/>
                    <a:pt x="98" y="340"/>
                    <a:pt x="95" y="336"/>
                  </a:cubicBezTo>
                  <a:cubicBezTo>
                    <a:pt x="100" y="332"/>
                    <a:pt x="100" y="332"/>
                    <a:pt x="100" y="332"/>
                  </a:cubicBezTo>
                  <a:cubicBezTo>
                    <a:pt x="103" y="335"/>
                    <a:pt x="106" y="339"/>
                    <a:pt x="109" y="342"/>
                  </a:cubicBezTo>
                  <a:lnTo>
                    <a:pt x="104" y="347"/>
                  </a:lnTo>
                  <a:close/>
                  <a:moveTo>
                    <a:pt x="90" y="331"/>
                  </a:moveTo>
                  <a:cubicBezTo>
                    <a:pt x="87" y="328"/>
                    <a:pt x="84" y="324"/>
                    <a:pt x="81" y="320"/>
                  </a:cubicBezTo>
                  <a:cubicBezTo>
                    <a:pt x="86" y="316"/>
                    <a:pt x="86" y="316"/>
                    <a:pt x="86" y="316"/>
                  </a:cubicBezTo>
                  <a:cubicBezTo>
                    <a:pt x="89" y="320"/>
                    <a:pt x="92" y="323"/>
                    <a:pt x="95" y="327"/>
                  </a:cubicBezTo>
                  <a:lnTo>
                    <a:pt x="90" y="331"/>
                  </a:lnTo>
                  <a:close/>
                  <a:moveTo>
                    <a:pt x="76" y="315"/>
                  </a:moveTo>
                  <a:cubicBezTo>
                    <a:pt x="73" y="312"/>
                    <a:pt x="70" y="308"/>
                    <a:pt x="67" y="304"/>
                  </a:cubicBezTo>
                  <a:cubicBezTo>
                    <a:pt x="72" y="300"/>
                    <a:pt x="72" y="300"/>
                    <a:pt x="72" y="300"/>
                  </a:cubicBezTo>
                  <a:cubicBezTo>
                    <a:pt x="75" y="304"/>
                    <a:pt x="78" y="307"/>
                    <a:pt x="81" y="311"/>
                  </a:cubicBezTo>
                  <a:lnTo>
                    <a:pt x="76" y="315"/>
                  </a:lnTo>
                  <a:close/>
                  <a:moveTo>
                    <a:pt x="63" y="299"/>
                  </a:moveTo>
                  <a:cubicBezTo>
                    <a:pt x="60" y="295"/>
                    <a:pt x="57" y="292"/>
                    <a:pt x="54" y="288"/>
                  </a:cubicBezTo>
                  <a:cubicBezTo>
                    <a:pt x="59" y="284"/>
                    <a:pt x="59" y="284"/>
                    <a:pt x="59" y="284"/>
                  </a:cubicBezTo>
                  <a:cubicBezTo>
                    <a:pt x="62" y="288"/>
                    <a:pt x="65" y="291"/>
                    <a:pt x="68" y="295"/>
                  </a:cubicBezTo>
                  <a:lnTo>
                    <a:pt x="63" y="299"/>
                  </a:lnTo>
                  <a:close/>
                  <a:moveTo>
                    <a:pt x="50" y="282"/>
                  </a:moveTo>
                  <a:cubicBezTo>
                    <a:pt x="47" y="278"/>
                    <a:pt x="45" y="275"/>
                    <a:pt x="42" y="271"/>
                  </a:cubicBezTo>
                  <a:cubicBezTo>
                    <a:pt x="47" y="267"/>
                    <a:pt x="47" y="267"/>
                    <a:pt x="47" y="267"/>
                  </a:cubicBezTo>
                  <a:cubicBezTo>
                    <a:pt x="50" y="271"/>
                    <a:pt x="52" y="275"/>
                    <a:pt x="55" y="278"/>
                  </a:cubicBezTo>
                  <a:lnTo>
                    <a:pt x="50" y="282"/>
                  </a:lnTo>
                  <a:close/>
                  <a:moveTo>
                    <a:pt x="38" y="265"/>
                  </a:moveTo>
                  <a:cubicBezTo>
                    <a:pt x="35" y="261"/>
                    <a:pt x="33" y="257"/>
                    <a:pt x="31" y="253"/>
                  </a:cubicBezTo>
                  <a:cubicBezTo>
                    <a:pt x="36" y="250"/>
                    <a:pt x="36" y="250"/>
                    <a:pt x="36" y="250"/>
                  </a:cubicBezTo>
                  <a:cubicBezTo>
                    <a:pt x="38" y="253"/>
                    <a:pt x="41" y="257"/>
                    <a:pt x="43" y="261"/>
                  </a:cubicBezTo>
                  <a:lnTo>
                    <a:pt x="38" y="265"/>
                  </a:lnTo>
                  <a:close/>
                  <a:moveTo>
                    <a:pt x="27" y="247"/>
                  </a:moveTo>
                  <a:cubicBezTo>
                    <a:pt x="25" y="243"/>
                    <a:pt x="22" y="238"/>
                    <a:pt x="20" y="234"/>
                  </a:cubicBezTo>
                  <a:cubicBezTo>
                    <a:pt x="26" y="231"/>
                    <a:pt x="26" y="231"/>
                    <a:pt x="26" y="231"/>
                  </a:cubicBezTo>
                  <a:cubicBezTo>
                    <a:pt x="28" y="235"/>
                    <a:pt x="30" y="240"/>
                    <a:pt x="32" y="244"/>
                  </a:cubicBezTo>
                  <a:lnTo>
                    <a:pt x="27" y="247"/>
                  </a:lnTo>
                  <a:close/>
                  <a:moveTo>
                    <a:pt x="17" y="228"/>
                  </a:moveTo>
                  <a:cubicBezTo>
                    <a:pt x="15" y="223"/>
                    <a:pt x="13" y="219"/>
                    <a:pt x="12" y="215"/>
                  </a:cubicBezTo>
                  <a:cubicBezTo>
                    <a:pt x="18" y="212"/>
                    <a:pt x="18" y="212"/>
                    <a:pt x="18" y="212"/>
                  </a:cubicBezTo>
                  <a:cubicBezTo>
                    <a:pt x="19" y="217"/>
                    <a:pt x="21" y="221"/>
                    <a:pt x="23" y="225"/>
                  </a:cubicBezTo>
                  <a:lnTo>
                    <a:pt x="17" y="228"/>
                  </a:lnTo>
                  <a:close/>
                  <a:moveTo>
                    <a:pt x="9" y="208"/>
                  </a:moveTo>
                  <a:cubicBezTo>
                    <a:pt x="8" y="204"/>
                    <a:pt x="7" y="199"/>
                    <a:pt x="5" y="194"/>
                  </a:cubicBezTo>
                  <a:cubicBezTo>
                    <a:pt x="11" y="193"/>
                    <a:pt x="11" y="193"/>
                    <a:pt x="11" y="193"/>
                  </a:cubicBezTo>
                  <a:cubicBezTo>
                    <a:pt x="13" y="197"/>
                    <a:pt x="14" y="202"/>
                    <a:pt x="15" y="206"/>
                  </a:cubicBezTo>
                  <a:lnTo>
                    <a:pt x="9" y="208"/>
                  </a:lnTo>
                  <a:close/>
                  <a:moveTo>
                    <a:pt x="483" y="203"/>
                  </a:moveTo>
                  <a:cubicBezTo>
                    <a:pt x="482" y="199"/>
                    <a:pt x="480" y="194"/>
                    <a:pt x="479" y="190"/>
                  </a:cubicBezTo>
                  <a:cubicBezTo>
                    <a:pt x="485" y="188"/>
                    <a:pt x="485" y="188"/>
                    <a:pt x="485" y="188"/>
                  </a:cubicBezTo>
                  <a:cubicBezTo>
                    <a:pt x="486" y="192"/>
                    <a:pt x="488" y="197"/>
                    <a:pt x="489" y="201"/>
                  </a:cubicBezTo>
                  <a:lnTo>
                    <a:pt x="483" y="203"/>
                  </a:lnTo>
                  <a:close/>
                  <a:moveTo>
                    <a:pt x="4" y="188"/>
                  </a:moveTo>
                  <a:cubicBezTo>
                    <a:pt x="3" y="183"/>
                    <a:pt x="2" y="178"/>
                    <a:pt x="1" y="173"/>
                  </a:cubicBezTo>
                  <a:cubicBezTo>
                    <a:pt x="7" y="173"/>
                    <a:pt x="7" y="173"/>
                    <a:pt x="7" y="173"/>
                  </a:cubicBezTo>
                  <a:cubicBezTo>
                    <a:pt x="8" y="177"/>
                    <a:pt x="9" y="182"/>
                    <a:pt x="10" y="186"/>
                  </a:cubicBezTo>
                  <a:lnTo>
                    <a:pt x="4" y="188"/>
                  </a:lnTo>
                  <a:close/>
                  <a:moveTo>
                    <a:pt x="476" y="184"/>
                  </a:moveTo>
                  <a:cubicBezTo>
                    <a:pt x="474" y="179"/>
                    <a:pt x="472" y="175"/>
                    <a:pt x="470" y="171"/>
                  </a:cubicBezTo>
                  <a:cubicBezTo>
                    <a:pt x="476" y="168"/>
                    <a:pt x="476" y="168"/>
                    <a:pt x="476" y="168"/>
                  </a:cubicBezTo>
                  <a:cubicBezTo>
                    <a:pt x="478" y="172"/>
                    <a:pt x="480" y="177"/>
                    <a:pt x="482" y="181"/>
                  </a:cubicBezTo>
                  <a:lnTo>
                    <a:pt x="476" y="184"/>
                  </a:lnTo>
                  <a:close/>
                  <a:moveTo>
                    <a:pt x="0" y="166"/>
                  </a:moveTo>
                  <a:cubicBezTo>
                    <a:pt x="0" y="162"/>
                    <a:pt x="0" y="157"/>
                    <a:pt x="0" y="152"/>
                  </a:cubicBezTo>
                  <a:cubicBezTo>
                    <a:pt x="6" y="152"/>
                    <a:pt x="6" y="152"/>
                    <a:pt x="6" y="152"/>
                  </a:cubicBezTo>
                  <a:cubicBezTo>
                    <a:pt x="6" y="157"/>
                    <a:pt x="6" y="161"/>
                    <a:pt x="7" y="166"/>
                  </a:cubicBezTo>
                  <a:lnTo>
                    <a:pt x="0" y="166"/>
                  </a:lnTo>
                  <a:close/>
                  <a:moveTo>
                    <a:pt x="467" y="165"/>
                  </a:moveTo>
                  <a:cubicBezTo>
                    <a:pt x="465" y="161"/>
                    <a:pt x="462" y="157"/>
                    <a:pt x="460" y="153"/>
                  </a:cubicBezTo>
                  <a:cubicBezTo>
                    <a:pt x="465" y="150"/>
                    <a:pt x="465" y="150"/>
                    <a:pt x="465" y="150"/>
                  </a:cubicBezTo>
                  <a:cubicBezTo>
                    <a:pt x="468" y="154"/>
                    <a:pt x="470" y="158"/>
                    <a:pt x="473" y="162"/>
                  </a:cubicBezTo>
                  <a:lnTo>
                    <a:pt x="467" y="165"/>
                  </a:lnTo>
                  <a:close/>
                  <a:moveTo>
                    <a:pt x="456" y="147"/>
                  </a:moveTo>
                  <a:cubicBezTo>
                    <a:pt x="454" y="144"/>
                    <a:pt x="451" y="140"/>
                    <a:pt x="448" y="136"/>
                  </a:cubicBezTo>
                  <a:cubicBezTo>
                    <a:pt x="453" y="132"/>
                    <a:pt x="453" y="132"/>
                    <a:pt x="453" y="132"/>
                  </a:cubicBezTo>
                  <a:cubicBezTo>
                    <a:pt x="456" y="136"/>
                    <a:pt x="459" y="140"/>
                    <a:pt x="461" y="144"/>
                  </a:cubicBezTo>
                  <a:lnTo>
                    <a:pt x="456" y="147"/>
                  </a:lnTo>
                  <a:close/>
                  <a:moveTo>
                    <a:pt x="6" y="145"/>
                  </a:moveTo>
                  <a:cubicBezTo>
                    <a:pt x="0" y="145"/>
                    <a:pt x="0" y="145"/>
                    <a:pt x="0" y="145"/>
                  </a:cubicBezTo>
                  <a:cubicBezTo>
                    <a:pt x="0" y="141"/>
                    <a:pt x="0" y="137"/>
                    <a:pt x="0" y="133"/>
                  </a:cubicBezTo>
                  <a:cubicBezTo>
                    <a:pt x="1" y="131"/>
                    <a:pt x="1" y="131"/>
                    <a:pt x="1" y="131"/>
                  </a:cubicBezTo>
                  <a:cubicBezTo>
                    <a:pt x="7" y="132"/>
                    <a:pt x="7" y="132"/>
                    <a:pt x="7" y="132"/>
                  </a:cubicBezTo>
                  <a:cubicBezTo>
                    <a:pt x="7" y="134"/>
                    <a:pt x="7" y="134"/>
                    <a:pt x="7" y="134"/>
                  </a:cubicBezTo>
                  <a:cubicBezTo>
                    <a:pt x="6" y="138"/>
                    <a:pt x="6" y="141"/>
                    <a:pt x="6" y="145"/>
                  </a:cubicBezTo>
                  <a:close/>
                  <a:moveTo>
                    <a:pt x="444" y="131"/>
                  </a:moveTo>
                  <a:cubicBezTo>
                    <a:pt x="441" y="127"/>
                    <a:pt x="438" y="123"/>
                    <a:pt x="435" y="120"/>
                  </a:cubicBezTo>
                  <a:cubicBezTo>
                    <a:pt x="440" y="116"/>
                    <a:pt x="440" y="116"/>
                    <a:pt x="440" y="116"/>
                  </a:cubicBezTo>
                  <a:cubicBezTo>
                    <a:pt x="443" y="119"/>
                    <a:pt x="446" y="123"/>
                    <a:pt x="449" y="127"/>
                  </a:cubicBezTo>
                  <a:lnTo>
                    <a:pt x="444" y="131"/>
                  </a:lnTo>
                  <a:close/>
                  <a:moveTo>
                    <a:pt x="8" y="125"/>
                  </a:moveTo>
                  <a:cubicBezTo>
                    <a:pt x="1" y="124"/>
                    <a:pt x="1" y="124"/>
                    <a:pt x="1" y="124"/>
                  </a:cubicBezTo>
                  <a:cubicBezTo>
                    <a:pt x="2" y="119"/>
                    <a:pt x="3" y="114"/>
                    <a:pt x="4" y="110"/>
                  </a:cubicBezTo>
                  <a:cubicBezTo>
                    <a:pt x="10" y="111"/>
                    <a:pt x="10" y="111"/>
                    <a:pt x="10" y="111"/>
                  </a:cubicBezTo>
                  <a:cubicBezTo>
                    <a:pt x="9" y="116"/>
                    <a:pt x="8" y="120"/>
                    <a:pt x="8" y="125"/>
                  </a:cubicBezTo>
                  <a:close/>
                  <a:moveTo>
                    <a:pt x="431" y="115"/>
                  </a:moveTo>
                  <a:cubicBezTo>
                    <a:pt x="427" y="111"/>
                    <a:pt x="424" y="108"/>
                    <a:pt x="421" y="105"/>
                  </a:cubicBezTo>
                  <a:cubicBezTo>
                    <a:pt x="425" y="100"/>
                    <a:pt x="425" y="100"/>
                    <a:pt x="425" y="100"/>
                  </a:cubicBezTo>
                  <a:cubicBezTo>
                    <a:pt x="429" y="104"/>
                    <a:pt x="432" y="107"/>
                    <a:pt x="435" y="110"/>
                  </a:cubicBezTo>
                  <a:lnTo>
                    <a:pt x="431" y="115"/>
                  </a:lnTo>
                  <a:close/>
                  <a:moveTo>
                    <a:pt x="12" y="105"/>
                  </a:moveTo>
                  <a:cubicBezTo>
                    <a:pt x="6" y="103"/>
                    <a:pt x="6" y="103"/>
                    <a:pt x="6" y="103"/>
                  </a:cubicBezTo>
                  <a:cubicBezTo>
                    <a:pt x="8" y="98"/>
                    <a:pt x="9" y="94"/>
                    <a:pt x="11" y="89"/>
                  </a:cubicBezTo>
                  <a:cubicBezTo>
                    <a:pt x="17" y="92"/>
                    <a:pt x="17" y="92"/>
                    <a:pt x="17" y="92"/>
                  </a:cubicBezTo>
                  <a:cubicBezTo>
                    <a:pt x="15" y="96"/>
                    <a:pt x="14" y="100"/>
                    <a:pt x="12" y="105"/>
                  </a:cubicBezTo>
                  <a:close/>
                  <a:moveTo>
                    <a:pt x="416" y="100"/>
                  </a:moveTo>
                  <a:cubicBezTo>
                    <a:pt x="413" y="97"/>
                    <a:pt x="409" y="94"/>
                    <a:pt x="406" y="90"/>
                  </a:cubicBezTo>
                  <a:cubicBezTo>
                    <a:pt x="410" y="86"/>
                    <a:pt x="410" y="86"/>
                    <a:pt x="410" y="86"/>
                  </a:cubicBezTo>
                  <a:cubicBezTo>
                    <a:pt x="414" y="89"/>
                    <a:pt x="417" y="92"/>
                    <a:pt x="420" y="95"/>
                  </a:cubicBezTo>
                  <a:lnTo>
                    <a:pt x="416" y="100"/>
                  </a:lnTo>
                  <a:close/>
                  <a:moveTo>
                    <a:pt x="401" y="86"/>
                  </a:moveTo>
                  <a:cubicBezTo>
                    <a:pt x="397" y="83"/>
                    <a:pt x="393" y="80"/>
                    <a:pt x="390" y="77"/>
                  </a:cubicBezTo>
                  <a:cubicBezTo>
                    <a:pt x="394" y="72"/>
                    <a:pt x="394" y="72"/>
                    <a:pt x="394" y="72"/>
                  </a:cubicBezTo>
                  <a:cubicBezTo>
                    <a:pt x="397" y="75"/>
                    <a:pt x="401" y="78"/>
                    <a:pt x="405" y="81"/>
                  </a:cubicBezTo>
                  <a:lnTo>
                    <a:pt x="401" y="86"/>
                  </a:lnTo>
                  <a:close/>
                  <a:moveTo>
                    <a:pt x="20" y="86"/>
                  </a:moveTo>
                  <a:cubicBezTo>
                    <a:pt x="14" y="83"/>
                    <a:pt x="14" y="83"/>
                    <a:pt x="14" y="83"/>
                  </a:cubicBezTo>
                  <a:cubicBezTo>
                    <a:pt x="16" y="79"/>
                    <a:pt x="18" y="74"/>
                    <a:pt x="21" y="70"/>
                  </a:cubicBezTo>
                  <a:cubicBezTo>
                    <a:pt x="26" y="74"/>
                    <a:pt x="26" y="74"/>
                    <a:pt x="26" y="74"/>
                  </a:cubicBezTo>
                  <a:cubicBezTo>
                    <a:pt x="24" y="78"/>
                    <a:pt x="22" y="82"/>
                    <a:pt x="20" y="86"/>
                  </a:cubicBezTo>
                  <a:close/>
                  <a:moveTo>
                    <a:pt x="384" y="73"/>
                  </a:moveTo>
                  <a:cubicBezTo>
                    <a:pt x="381" y="70"/>
                    <a:pt x="377" y="68"/>
                    <a:pt x="373" y="65"/>
                  </a:cubicBezTo>
                  <a:cubicBezTo>
                    <a:pt x="376" y="60"/>
                    <a:pt x="376" y="60"/>
                    <a:pt x="376" y="60"/>
                  </a:cubicBezTo>
                  <a:cubicBezTo>
                    <a:pt x="380" y="63"/>
                    <a:pt x="384" y="65"/>
                    <a:pt x="388" y="68"/>
                  </a:cubicBezTo>
                  <a:lnTo>
                    <a:pt x="384" y="73"/>
                  </a:lnTo>
                  <a:close/>
                  <a:moveTo>
                    <a:pt x="30" y="68"/>
                  </a:moveTo>
                  <a:cubicBezTo>
                    <a:pt x="25" y="65"/>
                    <a:pt x="25" y="65"/>
                    <a:pt x="25" y="65"/>
                  </a:cubicBezTo>
                  <a:cubicBezTo>
                    <a:pt x="28" y="61"/>
                    <a:pt x="31" y="57"/>
                    <a:pt x="34" y="53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6" y="61"/>
                    <a:pt x="33" y="65"/>
                    <a:pt x="30" y="68"/>
                  </a:cubicBezTo>
                  <a:close/>
                  <a:moveTo>
                    <a:pt x="367" y="61"/>
                  </a:moveTo>
                  <a:cubicBezTo>
                    <a:pt x="363" y="59"/>
                    <a:pt x="359" y="56"/>
                    <a:pt x="355" y="54"/>
                  </a:cubicBezTo>
                  <a:cubicBezTo>
                    <a:pt x="358" y="49"/>
                    <a:pt x="358" y="49"/>
                    <a:pt x="358" y="49"/>
                  </a:cubicBezTo>
                  <a:cubicBezTo>
                    <a:pt x="363" y="51"/>
                    <a:pt x="367" y="53"/>
                    <a:pt x="370" y="56"/>
                  </a:cubicBezTo>
                  <a:lnTo>
                    <a:pt x="367" y="61"/>
                  </a:lnTo>
                  <a:close/>
                  <a:moveTo>
                    <a:pt x="44" y="53"/>
                  </a:moveTo>
                  <a:cubicBezTo>
                    <a:pt x="39" y="48"/>
                    <a:pt x="39" y="48"/>
                    <a:pt x="39" y="48"/>
                  </a:cubicBezTo>
                  <a:cubicBezTo>
                    <a:pt x="42" y="45"/>
                    <a:pt x="46" y="42"/>
                    <a:pt x="50" y="39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50" y="46"/>
                    <a:pt x="47" y="50"/>
                    <a:pt x="44" y="53"/>
                  </a:cubicBezTo>
                  <a:close/>
                  <a:moveTo>
                    <a:pt x="349" y="51"/>
                  </a:moveTo>
                  <a:cubicBezTo>
                    <a:pt x="345" y="48"/>
                    <a:pt x="341" y="46"/>
                    <a:pt x="337" y="44"/>
                  </a:cubicBezTo>
                  <a:cubicBezTo>
                    <a:pt x="340" y="38"/>
                    <a:pt x="340" y="38"/>
                    <a:pt x="340" y="38"/>
                  </a:cubicBezTo>
                  <a:cubicBezTo>
                    <a:pt x="344" y="41"/>
                    <a:pt x="348" y="43"/>
                    <a:pt x="352" y="45"/>
                  </a:cubicBezTo>
                  <a:lnTo>
                    <a:pt x="349" y="51"/>
                  </a:lnTo>
                  <a:close/>
                  <a:moveTo>
                    <a:pt x="331" y="41"/>
                  </a:moveTo>
                  <a:cubicBezTo>
                    <a:pt x="327" y="39"/>
                    <a:pt x="322" y="37"/>
                    <a:pt x="318" y="35"/>
                  </a:cubicBezTo>
                  <a:cubicBezTo>
                    <a:pt x="321" y="29"/>
                    <a:pt x="321" y="29"/>
                    <a:pt x="321" y="29"/>
                  </a:cubicBezTo>
                  <a:cubicBezTo>
                    <a:pt x="325" y="31"/>
                    <a:pt x="329" y="33"/>
                    <a:pt x="334" y="35"/>
                  </a:cubicBezTo>
                  <a:lnTo>
                    <a:pt x="331" y="41"/>
                  </a:lnTo>
                  <a:close/>
                  <a:moveTo>
                    <a:pt x="59" y="39"/>
                  </a:moveTo>
                  <a:cubicBezTo>
                    <a:pt x="55" y="34"/>
                    <a:pt x="55" y="34"/>
                    <a:pt x="55" y="34"/>
                  </a:cubicBezTo>
                  <a:cubicBezTo>
                    <a:pt x="59" y="32"/>
                    <a:pt x="63" y="29"/>
                    <a:pt x="67" y="26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67" y="34"/>
                    <a:pt x="63" y="37"/>
                    <a:pt x="59" y="39"/>
                  </a:cubicBezTo>
                  <a:close/>
                  <a:moveTo>
                    <a:pt x="312" y="32"/>
                  </a:moveTo>
                  <a:cubicBezTo>
                    <a:pt x="308" y="31"/>
                    <a:pt x="303" y="29"/>
                    <a:pt x="299" y="27"/>
                  </a:cubicBezTo>
                  <a:cubicBezTo>
                    <a:pt x="301" y="21"/>
                    <a:pt x="301" y="21"/>
                    <a:pt x="301" y="21"/>
                  </a:cubicBezTo>
                  <a:cubicBezTo>
                    <a:pt x="305" y="23"/>
                    <a:pt x="310" y="25"/>
                    <a:pt x="314" y="27"/>
                  </a:cubicBezTo>
                  <a:lnTo>
                    <a:pt x="312" y="32"/>
                  </a:lnTo>
                  <a:close/>
                  <a:moveTo>
                    <a:pt x="77" y="28"/>
                  </a:moveTo>
                  <a:cubicBezTo>
                    <a:pt x="74" y="23"/>
                    <a:pt x="74" y="23"/>
                    <a:pt x="74" y="23"/>
                  </a:cubicBezTo>
                  <a:cubicBezTo>
                    <a:pt x="78" y="21"/>
                    <a:pt x="82" y="19"/>
                    <a:pt x="86" y="17"/>
                  </a:cubicBezTo>
                  <a:cubicBezTo>
                    <a:pt x="89" y="22"/>
                    <a:pt x="89" y="22"/>
                    <a:pt x="89" y="22"/>
                  </a:cubicBezTo>
                  <a:cubicBezTo>
                    <a:pt x="85" y="24"/>
                    <a:pt x="80" y="26"/>
                    <a:pt x="77" y="28"/>
                  </a:cubicBezTo>
                  <a:close/>
                  <a:moveTo>
                    <a:pt x="292" y="25"/>
                  </a:moveTo>
                  <a:cubicBezTo>
                    <a:pt x="288" y="24"/>
                    <a:pt x="284" y="22"/>
                    <a:pt x="279" y="21"/>
                  </a:cubicBezTo>
                  <a:cubicBezTo>
                    <a:pt x="281" y="15"/>
                    <a:pt x="281" y="15"/>
                    <a:pt x="281" y="15"/>
                  </a:cubicBezTo>
                  <a:cubicBezTo>
                    <a:pt x="285" y="16"/>
                    <a:pt x="290" y="18"/>
                    <a:pt x="294" y="19"/>
                  </a:cubicBezTo>
                  <a:lnTo>
                    <a:pt x="292" y="25"/>
                  </a:lnTo>
                  <a:close/>
                  <a:moveTo>
                    <a:pt x="95" y="20"/>
                  </a:moveTo>
                  <a:cubicBezTo>
                    <a:pt x="93" y="14"/>
                    <a:pt x="93" y="14"/>
                    <a:pt x="93" y="14"/>
                  </a:cubicBezTo>
                  <a:cubicBezTo>
                    <a:pt x="97" y="12"/>
                    <a:pt x="102" y="11"/>
                    <a:pt x="106" y="9"/>
                  </a:cubicBezTo>
                  <a:cubicBezTo>
                    <a:pt x="108" y="15"/>
                    <a:pt x="108" y="15"/>
                    <a:pt x="108" y="15"/>
                  </a:cubicBezTo>
                  <a:cubicBezTo>
                    <a:pt x="104" y="17"/>
                    <a:pt x="99" y="18"/>
                    <a:pt x="95" y="20"/>
                  </a:cubicBezTo>
                  <a:close/>
                  <a:moveTo>
                    <a:pt x="272" y="19"/>
                  </a:moveTo>
                  <a:cubicBezTo>
                    <a:pt x="268" y="18"/>
                    <a:pt x="263" y="17"/>
                    <a:pt x="259" y="16"/>
                  </a:cubicBezTo>
                  <a:cubicBezTo>
                    <a:pt x="260" y="9"/>
                    <a:pt x="260" y="9"/>
                    <a:pt x="260" y="9"/>
                  </a:cubicBezTo>
                  <a:cubicBezTo>
                    <a:pt x="265" y="10"/>
                    <a:pt x="270" y="12"/>
                    <a:pt x="274" y="13"/>
                  </a:cubicBezTo>
                  <a:lnTo>
                    <a:pt x="272" y="19"/>
                  </a:lnTo>
                  <a:close/>
                  <a:moveTo>
                    <a:pt x="252" y="14"/>
                  </a:moveTo>
                  <a:cubicBezTo>
                    <a:pt x="248" y="13"/>
                    <a:pt x="243" y="12"/>
                    <a:pt x="239" y="11"/>
                  </a:cubicBezTo>
                  <a:cubicBezTo>
                    <a:pt x="240" y="5"/>
                    <a:pt x="240" y="5"/>
                    <a:pt x="240" y="5"/>
                  </a:cubicBezTo>
                  <a:cubicBezTo>
                    <a:pt x="244" y="6"/>
                    <a:pt x="249" y="7"/>
                    <a:pt x="254" y="8"/>
                  </a:cubicBezTo>
                  <a:lnTo>
                    <a:pt x="252" y="14"/>
                  </a:lnTo>
                  <a:close/>
                  <a:moveTo>
                    <a:pt x="115" y="13"/>
                  </a:moveTo>
                  <a:cubicBezTo>
                    <a:pt x="113" y="7"/>
                    <a:pt x="113" y="7"/>
                    <a:pt x="113" y="7"/>
                  </a:cubicBezTo>
                  <a:cubicBezTo>
                    <a:pt x="118" y="6"/>
                    <a:pt x="122" y="5"/>
                    <a:pt x="127" y="4"/>
                  </a:cubicBezTo>
                  <a:cubicBezTo>
                    <a:pt x="128" y="10"/>
                    <a:pt x="128" y="10"/>
                    <a:pt x="128" y="10"/>
                  </a:cubicBezTo>
                  <a:cubicBezTo>
                    <a:pt x="124" y="11"/>
                    <a:pt x="119" y="12"/>
                    <a:pt x="115" y="13"/>
                  </a:cubicBezTo>
                  <a:close/>
                  <a:moveTo>
                    <a:pt x="232" y="10"/>
                  </a:moveTo>
                  <a:cubicBezTo>
                    <a:pt x="227" y="10"/>
                    <a:pt x="223" y="9"/>
                    <a:pt x="218" y="9"/>
                  </a:cubicBezTo>
                  <a:cubicBezTo>
                    <a:pt x="219" y="2"/>
                    <a:pt x="219" y="2"/>
                    <a:pt x="219" y="2"/>
                  </a:cubicBezTo>
                  <a:cubicBezTo>
                    <a:pt x="223" y="3"/>
                    <a:pt x="228" y="3"/>
                    <a:pt x="233" y="4"/>
                  </a:cubicBezTo>
                  <a:lnTo>
                    <a:pt x="232" y="10"/>
                  </a:lnTo>
                  <a:close/>
                  <a:moveTo>
                    <a:pt x="135" y="9"/>
                  </a:moveTo>
                  <a:cubicBezTo>
                    <a:pt x="134" y="3"/>
                    <a:pt x="134" y="3"/>
                    <a:pt x="134" y="3"/>
                  </a:cubicBezTo>
                  <a:cubicBezTo>
                    <a:pt x="138" y="2"/>
                    <a:pt x="142" y="2"/>
                    <a:pt x="146" y="1"/>
                  </a:cubicBezTo>
                  <a:cubicBezTo>
                    <a:pt x="148" y="1"/>
                    <a:pt x="148" y="1"/>
                    <a:pt x="148" y="1"/>
                  </a:cubicBezTo>
                  <a:cubicBezTo>
                    <a:pt x="149" y="8"/>
                    <a:pt x="149" y="8"/>
                    <a:pt x="149" y="8"/>
                  </a:cubicBezTo>
                  <a:cubicBezTo>
                    <a:pt x="146" y="8"/>
                    <a:pt x="146" y="8"/>
                    <a:pt x="146" y="8"/>
                  </a:cubicBezTo>
                  <a:cubicBezTo>
                    <a:pt x="143" y="8"/>
                    <a:pt x="139" y="9"/>
                    <a:pt x="135" y="9"/>
                  </a:cubicBezTo>
                  <a:close/>
                  <a:moveTo>
                    <a:pt x="211" y="8"/>
                  </a:moveTo>
                  <a:cubicBezTo>
                    <a:pt x="207" y="7"/>
                    <a:pt x="202" y="7"/>
                    <a:pt x="197" y="7"/>
                  </a:cubicBezTo>
                  <a:cubicBezTo>
                    <a:pt x="198" y="1"/>
                    <a:pt x="198" y="1"/>
                    <a:pt x="198" y="1"/>
                  </a:cubicBezTo>
                  <a:cubicBezTo>
                    <a:pt x="202" y="1"/>
                    <a:pt x="207" y="1"/>
                    <a:pt x="212" y="2"/>
                  </a:cubicBezTo>
                  <a:lnTo>
                    <a:pt x="211" y="8"/>
                  </a:lnTo>
                  <a:close/>
                  <a:moveTo>
                    <a:pt x="156" y="7"/>
                  </a:moveTo>
                  <a:cubicBezTo>
                    <a:pt x="155" y="1"/>
                    <a:pt x="155" y="1"/>
                    <a:pt x="155" y="1"/>
                  </a:cubicBezTo>
                  <a:cubicBezTo>
                    <a:pt x="160" y="0"/>
                    <a:pt x="165" y="0"/>
                    <a:pt x="169" y="0"/>
                  </a:cubicBezTo>
                  <a:cubicBezTo>
                    <a:pt x="170" y="6"/>
                    <a:pt x="170" y="6"/>
                    <a:pt x="170" y="6"/>
                  </a:cubicBezTo>
                  <a:cubicBezTo>
                    <a:pt x="165" y="7"/>
                    <a:pt x="160" y="7"/>
                    <a:pt x="156" y="7"/>
                  </a:cubicBezTo>
                  <a:close/>
                  <a:moveTo>
                    <a:pt x="190" y="7"/>
                  </a:moveTo>
                  <a:cubicBezTo>
                    <a:pt x="186" y="6"/>
                    <a:pt x="183" y="6"/>
                    <a:pt x="179" y="6"/>
                  </a:cubicBezTo>
                  <a:cubicBezTo>
                    <a:pt x="176" y="6"/>
                    <a:pt x="176" y="6"/>
                    <a:pt x="176" y="6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179" y="0"/>
                    <a:pt x="179" y="0"/>
                    <a:pt x="179" y="0"/>
                  </a:cubicBezTo>
                  <a:cubicBezTo>
                    <a:pt x="183" y="0"/>
                    <a:pt x="187" y="0"/>
                    <a:pt x="191" y="0"/>
                  </a:cubicBezTo>
                  <a:lnTo>
                    <a:pt x="19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>
                <a:latin typeface="Qualcomm Office Regular" pitchFamily="34" charset="0"/>
              </a:endParaRPr>
            </a:p>
          </p:txBody>
        </p:sp>
      </p:grpSp>
      <p:grpSp>
        <p:nvGrpSpPr>
          <p:cNvPr id="18" name="bIg Eye"/>
          <p:cNvGrpSpPr/>
          <p:nvPr userDrawn="1"/>
        </p:nvGrpSpPr>
        <p:grpSpPr>
          <a:xfrm>
            <a:off x="7281760" y="4670214"/>
            <a:ext cx="794277" cy="469104"/>
            <a:chOff x="2665413" y="2318584"/>
            <a:chExt cx="962025" cy="568325"/>
          </a:xfrm>
          <a:solidFill>
            <a:schemeClr val="tx2"/>
          </a:solidFill>
        </p:grpSpPr>
        <p:sp>
          <p:nvSpPr>
            <p:cNvPr id="19" name="Freeform 8"/>
            <p:cNvSpPr>
              <a:spLocks noEditPoints="1"/>
            </p:cNvSpPr>
            <p:nvPr userDrawn="1"/>
          </p:nvSpPr>
          <p:spPr bwMode="auto">
            <a:xfrm>
              <a:off x="3051176" y="2504321"/>
              <a:ext cx="190500" cy="188913"/>
            </a:xfrm>
            <a:custGeom>
              <a:avLst/>
              <a:gdLst>
                <a:gd name="T0" fmla="*/ 45 w 70"/>
                <a:gd name="T1" fmla="*/ 5 h 69"/>
                <a:gd name="T2" fmla="*/ 6 w 70"/>
                <a:gd name="T3" fmla="*/ 24 h 69"/>
                <a:gd name="T4" fmla="*/ 25 w 70"/>
                <a:gd name="T5" fmla="*/ 64 h 69"/>
                <a:gd name="T6" fmla="*/ 64 w 70"/>
                <a:gd name="T7" fmla="*/ 45 h 69"/>
                <a:gd name="T8" fmla="*/ 45 w 70"/>
                <a:gd name="T9" fmla="*/ 5 h 69"/>
                <a:gd name="T10" fmla="*/ 28 w 70"/>
                <a:gd name="T11" fmla="*/ 53 h 69"/>
                <a:gd name="T12" fmla="*/ 16 w 70"/>
                <a:gd name="T13" fmla="*/ 28 h 69"/>
                <a:gd name="T14" fmla="*/ 41 w 70"/>
                <a:gd name="T15" fmla="*/ 16 h 69"/>
                <a:gd name="T16" fmla="*/ 54 w 70"/>
                <a:gd name="T17" fmla="*/ 41 h 69"/>
                <a:gd name="T18" fmla="*/ 28 w 70"/>
                <a:gd name="T19" fmla="*/ 5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69">
                  <a:moveTo>
                    <a:pt x="45" y="5"/>
                  </a:moveTo>
                  <a:cubicBezTo>
                    <a:pt x="29" y="0"/>
                    <a:pt x="11" y="8"/>
                    <a:pt x="6" y="24"/>
                  </a:cubicBezTo>
                  <a:cubicBezTo>
                    <a:pt x="0" y="41"/>
                    <a:pt x="9" y="58"/>
                    <a:pt x="25" y="64"/>
                  </a:cubicBezTo>
                  <a:cubicBezTo>
                    <a:pt x="41" y="69"/>
                    <a:pt x="59" y="61"/>
                    <a:pt x="64" y="45"/>
                  </a:cubicBezTo>
                  <a:cubicBezTo>
                    <a:pt x="70" y="28"/>
                    <a:pt x="61" y="11"/>
                    <a:pt x="45" y="5"/>
                  </a:cubicBezTo>
                  <a:moveTo>
                    <a:pt x="28" y="53"/>
                  </a:moveTo>
                  <a:cubicBezTo>
                    <a:pt x="18" y="50"/>
                    <a:pt x="12" y="38"/>
                    <a:pt x="16" y="28"/>
                  </a:cubicBezTo>
                  <a:cubicBezTo>
                    <a:pt x="20" y="18"/>
                    <a:pt x="31" y="12"/>
                    <a:pt x="41" y="16"/>
                  </a:cubicBezTo>
                  <a:cubicBezTo>
                    <a:pt x="52" y="19"/>
                    <a:pt x="57" y="31"/>
                    <a:pt x="54" y="41"/>
                  </a:cubicBezTo>
                  <a:cubicBezTo>
                    <a:pt x="50" y="51"/>
                    <a:pt x="39" y="57"/>
                    <a:pt x="28" y="5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>
                <a:latin typeface="Qualcomm Office Regular" pitchFamily="34" charset="0"/>
              </a:endParaRPr>
            </a:p>
          </p:txBody>
        </p:sp>
        <p:sp>
          <p:nvSpPr>
            <p:cNvPr id="20" name="Freeform 9"/>
            <p:cNvSpPr>
              <a:spLocks noEditPoints="1"/>
            </p:cNvSpPr>
            <p:nvPr userDrawn="1"/>
          </p:nvSpPr>
          <p:spPr bwMode="auto">
            <a:xfrm>
              <a:off x="2665413" y="2318584"/>
              <a:ext cx="962025" cy="568325"/>
            </a:xfrm>
            <a:custGeom>
              <a:avLst/>
              <a:gdLst>
                <a:gd name="T0" fmla="*/ 199 w 352"/>
                <a:gd name="T1" fmla="*/ 31 h 208"/>
                <a:gd name="T2" fmla="*/ 0 w 352"/>
                <a:gd name="T3" fmla="*/ 42 h 208"/>
                <a:gd name="T4" fmla="*/ 155 w 352"/>
                <a:gd name="T5" fmla="*/ 174 h 208"/>
                <a:gd name="T6" fmla="*/ 352 w 352"/>
                <a:gd name="T7" fmla="*/ 163 h 208"/>
                <a:gd name="T8" fmla="*/ 199 w 352"/>
                <a:gd name="T9" fmla="*/ 31 h 208"/>
                <a:gd name="T10" fmla="*/ 157 w 352"/>
                <a:gd name="T11" fmla="*/ 156 h 208"/>
                <a:gd name="T12" fmla="*/ 122 w 352"/>
                <a:gd name="T13" fmla="*/ 84 h 208"/>
                <a:gd name="T14" fmla="*/ 195 w 352"/>
                <a:gd name="T15" fmla="*/ 49 h 208"/>
                <a:gd name="T16" fmla="*/ 230 w 352"/>
                <a:gd name="T17" fmla="*/ 121 h 208"/>
                <a:gd name="T18" fmla="*/ 157 w 352"/>
                <a:gd name="T19" fmla="*/ 156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2" h="208">
                  <a:moveTo>
                    <a:pt x="199" y="31"/>
                  </a:moveTo>
                  <a:cubicBezTo>
                    <a:pt x="107" y="0"/>
                    <a:pt x="0" y="42"/>
                    <a:pt x="0" y="42"/>
                  </a:cubicBezTo>
                  <a:cubicBezTo>
                    <a:pt x="0" y="42"/>
                    <a:pt x="55" y="140"/>
                    <a:pt x="155" y="174"/>
                  </a:cubicBezTo>
                  <a:cubicBezTo>
                    <a:pt x="254" y="208"/>
                    <a:pt x="352" y="163"/>
                    <a:pt x="352" y="163"/>
                  </a:cubicBezTo>
                  <a:cubicBezTo>
                    <a:pt x="352" y="163"/>
                    <a:pt x="290" y="63"/>
                    <a:pt x="199" y="31"/>
                  </a:cubicBezTo>
                  <a:moveTo>
                    <a:pt x="157" y="156"/>
                  </a:moveTo>
                  <a:cubicBezTo>
                    <a:pt x="128" y="146"/>
                    <a:pt x="112" y="114"/>
                    <a:pt x="122" y="84"/>
                  </a:cubicBezTo>
                  <a:cubicBezTo>
                    <a:pt x="132" y="54"/>
                    <a:pt x="165" y="39"/>
                    <a:pt x="195" y="49"/>
                  </a:cubicBezTo>
                  <a:cubicBezTo>
                    <a:pt x="224" y="59"/>
                    <a:pt x="240" y="91"/>
                    <a:pt x="230" y="121"/>
                  </a:cubicBezTo>
                  <a:cubicBezTo>
                    <a:pt x="219" y="151"/>
                    <a:pt x="187" y="166"/>
                    <a:pt x="157" y="15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>
                <a:latin typeface="Qualcomm Office Regular" pitchFamily="34" charset="0"/>
              </a:endParaRPr>
            </a:p>
          </p:txBody>
        </p:sp>
      </p:grpSp>
      <p:sp>
        <p:nvSpPr>
          <p:cNvPr id="21" name="Line to bugle"/>
          <p:cNvSpPr>
            <a:spLocks noChangeArrowheads="1"/>
          </p:cNvSpPr>
          <p:nvPr userDrawn="1"/>
        </p:nvSpPr>
        <p:spPr bwMode="auto">
          <a:xfrm>
            <a:off x="6879380" y="5806285"/>
            <a:ext cx="19661" cy="525449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 dirty="0">
              <a:latin typeface="Qualcomm Office Regular" pitchFamily="34" charset="0"/>
            </a:endParaRPr>
          </a:p>
        </p:txBody>
      </p:sp>
      <p:sp>
        <p:nvSpPr>
          <p:cNvPr id="22" name="Bugle"/>
          <p:cNvSpPr>
            <a:spLocks/>
          </p:cNvSpPr>
          <p:nvPr userDrawn="1"/>
        </p:nvSpPr>
        <p:spPr bwMode="auto">
          <a:xfrm>
            <a:off x="6614621" y="6260975"/>
            <a:ext cx="490197" cy="252897"/>
          </a:xfrm>
          <a:custGeom>
            <a:avLst/>
            <a:gdLst>
              <a:gd name="T0" fmla="*/ 374 w 374"/>
              <a:gd name="T1" fmla="*/ 97 h 193"/>
              <a:gd name="T2" fmla="*/ 348 w 374"/>
              <a:gd name="T3" fmla="*/ 76 h 193"/>
              <a:gd name="T4" fmla="*/ 348 w 374"/>
              <a:gd name="T5" fmla="*/ 93 h 193"/>
              <a:gd name="T6" fmla="*/ 269 w 374"/>
              <a:gd name="T7" fmla="*/ 93 h 193"/>
              <a:gd name="T8" fmla="*/ 200 w 374"/>
              <a:gd name="T9" fmla="*/ 42 h 193"/>
              <a:gd name="T10" fmla="*/ 200 w 374"/>
              <a:gd name="T11" fmla="*/ 93 h 193"/>
              <a:gd name="T12" fmla="*/ 124 w 374"/>
              <a:gd name="T13" fmla="*/ 93 h 193"/>
              <a:gd name="T14" fmla="*/ 0 w 374"/>
              <a:gd name="T15" fmla="*/ 0 h 193"/>
              <a:gd name="T16" fmla="*/ 0 w 374"/>
              <a:gd name="T17" fmla="*/ 193 h 193"/>
              <a:gd name="T18" fmla="*/ 124 w 374"/>
              <a:gd name="T19" fmla="*/ 100 h 193"/>
              <a:gd name="T20" fmla="*/ 200 w 374"/>
              <a:gd name="T21" fmla="*/ 100 h 193"/>
              <a:gd name="T22" fmla="*/ 200 w 374"/>
              <a:gd name="T23" fmla="*/ 152 h 193"/>
              <a:gd name="T24" fmla="*/ 269 w 374"/>
              <a:gd name="T25" fmla="*/ 100 h 193"/>
              <a:gd name="T26" fmla="*/ 348 w 374"/>
              <a:gd name="T27" fmla="*/ 100 h 193"/>
              <a:gd name="T28" fmla="*/ 348 w 374"/>
              <a:gd name="T29" fmla="*/ 116 h 193"/>
              <a:gd name="T30" fmla="*/ 374 w 374"/>
              <a:gd name="T31" fmla="*/ 97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74" h="193">
                <a:moveTo>
                  <a:pt x="374" y="97"/>
                </a:moveTo>
                <a:lnTo>
                  <a:pt x="348" y="76"/>
                </a:lnTo>
                <a:lnTo>
                  <a:pt x="348" y="93"/>
                </a:lnTo>
                <a:lnTo>
                  <a:pt x="269" y="93"/>
                </a:lnTo>
                <a:lnTo>
                  <a:pt x="200" y="42"/>
                </a:lnTo>
                <a:lnTo>
                  <a:pt x="200" y="93"/>
                </a:lnTo>
                <a:lnTo>
                  <a:pt x="124" y="93"/>
                </a:lnTo>
                <a:lnTo>
                  <a:pt x="0" y="0"/>
                </a:lnTo>
                <a:lnTo>
                  <a:pt x="0" y="193"/>
                </a:lnTo>
                <a:lnTo>
                  <a:pt x="124" y="100"/>
                </a:lnTo>
                <a:lnTo>
                  <a:pt x="200" y="100"/>
                </a:lnTo>
                <a:lnTo>
                  <a:pt x="200" y="152"/>
                </a:lnTo>
                <a:lnTo>
                  <a:pt x="269" y="100"/>
                </a:lnTo>
                <a:lnTo>
                  <a:pt x="348" y="100"/>
                </a:lnTo>
                <a:lnTo>
                  <a:pt x="348" y="116"/>
                </a:lnTo>
                <a:lnTo>
                  <a:pt x="374" y="97"/>
                </a:lnTo>
                <a:close/>
              </a:path>
            </a:pathLst>
          </a:custGeom>
          <a:solidFill>
            <a:srgbClr val="FCB5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 dirty="0">
              <a:latin typeface="Qualcomm Office Regular" pitchFamily="34" charset="0"/>
            </a:endParaRPr>
          </a:p>
        </p:txBody>
      </p:sp>
      <p:grpSp>
        <p:nvGrpSpPr>
          <p:cNvPr id="23" name="Arrow round wheel 2"/>
          <p:cNvGrpSpPr/>
          <p:nvPr userDrawn="1"/>
        </p:nvGrpSpPr>
        <p:grpSpPr>
          <a:xfrm>
            <a:off x="6078550" y="5405319"/>
            <a:ext cx="811316" cy="564759"/>
            <a:chOff x="1208088" y="3209171"/>
            <a:chExt cx="982663" cy="684213"/>
          </a:xfrm>
        </p:grpSpPr>
        <p:sp>
          <p:nvSpPr>
            <p:cNvPr id="24" name="Freeform 12"/>
            <p:cNvSpPr>
              <a:spLocks noEditPoints="1"/>
            </p:cNvSpPr>
            <p:nvPr userDrawn="1"/>
          </p:nvSpPr>
          <p:spPr bwMode="auto">
            <a:xfrm>
              <a:off x="1208088" y="3220284"/>
              <a:ext cx="120650" cy="114300"/>
            </a:xfrm>
            <a:custGeom>
              <a:avLst/>
              <a:gdLst>
                <a:gd name="T0" fmla="*/ 76 w 76"/>
                <a:gd name="T1" fmla="*/ 72 h 72"/>
                <a:gd name="T2" fmla="*/ 0 w 76"/>
                <a:gd name="T3" fmla="*/ 58 h 72"/>
                <a:gd name="T4" fmla="*/ 48 w 76"/>
                <a:gd name="T5" fmla="*/ 0 h 72"/>
                <a:gd name="T6" fmla="*/ 76 w 76"/>
                <a:gd name="T7" fmla="*/ 72 h 72"/>
                <a:gd name="T8" fmla="*/ 17 w 76"/>
                <a:gd name="T9" fmla="*/ 51 h 72"/>
                <a:gd name="T10" fmla="*/ 62 w 76"/>
                <a:gd name="T11" fmla="*/ 60 h 72"/>
                <a:gd name="T12" fmla="*/ 46 w 76"/>
                <a:gd name="T13" fmla="*/ 19 h 72"/>
                <a:gd name="T14" fmla="*/ 17 w 76"/>
                <a:gd name="T15" fmla="*/ 51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72">
                  <a:moveTo>
                    <a:pt x="76" y="72"/>
                  </a:moveTo>
                  <a:lnTo>
                    <a:pt x="0" y="58"/>
                  </a:lnTo>
                  <a:lnTo>
                    <a:pt x="48" y="0"/>
                  </a:lnTo>
                  <a:lnTo>
                    <a:pt x="76" y="72"/>
                  </a:lnTo>
                  <a:close/>
                  <a:moveTo>
                    <a:pt x="17" y="51"/>
                  </a:moveTo>
                  <a:lnTo>
                    <a:pt x="62" y="60"/>
                  </a:lnTo>
                  <a:lnTo>
                    <a:pt x="46" y="19"/>
                  </a:lnTo>
                  <a:lnTo>
                    <a:pt x="17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>
                <a:latin typeface="Qualcomm Office Regular" pitchFamily="34" charset="0"/>
              </a:endParaRPr>
            </a:p>
          </p:txBody>
        </p:sp>
        <p:sp>
          <p:nvSpPr>
            <p:cNvPr id="25" name="Freeform 13"/>
            <p:cNvSpPr>
              <a:spLocks noEditPoints="1"/>
            </p:cNvSpPr>
            <p:nvPr userDrawn="1"/>
          </p:nvSpPr>
          <p:spPr bwMode="auto">
            <a:xfrm>
              <a:off x="1249363" y="3209171"/>
              <a:ext cx="941388" cy="684213"/>
            </a:xfrm>
            <a:custGeom>
              <a:avLst/>
              <a:gdLst>
                <a:gd name="T0" fmla="*/ 170 w 345"/>
                <a:gd name="T1" fmla="*/ 245 h 251"/>
                <a:gd name="T2" fmla="*/ 173 w 345"/>
                <a:gd name="T3" fmla="*/ 251 h 251"/>
                <a:gd name="T4" fmla="*/ 149 w 345"/>
                <a:gd name="T5" fmla="*/ 243 h 251"/>
                <a:gd name="T6" fmla="*/ 191 w 345"/>
                <a:gd name="T7" fmla="*/ 251 h 251"/>
                <a:gd name="T8" fmla="*/ 205 w 345"/>
                <a:gd name="T9" fmla="*/ 248 h 251"/>
                <a:gd name="T10" fmla="*/ 127 w 345"/>
                <a:gd name="T11" fmla="*/ 245 h 251"/>
                <a:gd name="T12" fmla="*/ 141 w 345"/>
                <a:gd name="T13" fmla="*/ 249 h 251"/>
                <a:gd name="T14" fmla="*/ 224 w 345"/>
                <a:gd name="T15" fmla="*/ 237 h 251"/>
                <a:gd name="T16" fmla="*/ 121 w 345"/>
                <a:gd name="T17" fmla="*/ 243 h 251"/>
                <a:gd name="T18" fmla="*/ 123 w 345"/>
                <a:gd name="T19" fmla="*/ 237 h 251"/>
                <a:gd name="T20" fmla="*/ 230 w 345"/>
                <a:gd name="T21" fmla="*/ 235 h 251"/>
                <a:gd name="T22" fmla="*/ 233 w 345"/>
                <a:gd name="T23" fmla="*/ 241 h 251"/>
                <a:gd name="T24" fmla="*/ 91 w 345"/>
                <a:gd name="T25" fmla="*/ 224 h 251"/>
                <a:gd name="T26" fmla="*/ 252 w 345"/>
                <a:gd name="T27" fmla="*/ 232 h 251"/>
                <a:gd name="T28" fmla="*/ 265 w 345"/>
                <a:gd name="T29" fmla="*/ 225 h 251"/>
                <a:gd name="T30" fmla="*/ 81 w 345"/>
                <a:gd name="T31" fmla="*/ 225 h 251"/>
                <a:gd name="T32" fmla="*/ 85 w 345"/>
                <a:gd name="T33" fmla="*/ 220 h 251"/>
                <a:gd name="T34" fmla="*/ 271 w 345"/>
                <a:gd name="T35" fmla="*/ 222 h 251"/>
                <a:gd name="T36" fmla="*/ 282 w 345"/>
                <a:gd name="T37" fmla="*/ 213 h 251"/>
                <a:gd name="T38" fmla="*/ 54 w 345"/>
                <a:gd name="T39" fmla="*/ 204 h 251"/>
                <a:gd name="T40" fmla="*/ 64 w 345"/>
                <a:gd name="T41" fmla="*/ 213 h 251"/>
                <a:gd name="T42" fmla="*/ 293 w 345"/>
                <a:gd name="T43" fmla="*/ 194 h 251"/>
                <a:gd name="T44" fmla="*/ 49 w 345"/>
                <a:gd name="T45" fmla="*/ 199 h 251"/>
                <a:gd name="T46" fmla="*/ 53 w 345"/>
                <a:gd name="T47" fmla="*/ 194 h 251"/>
                <a:gd name="T48" fmla="*/ 298 w 345"/>
                <a:gd name="T49" fmla="*/ 189 h 251"/>
                <a:gd name="T50" fmla="*/ 303 w 345"/>
                <a:gd name="T51" fmla="*/ 193 h 251"/>
                <a:gd name="T52" fmla="*/ 32 w 345"/>
                <a:gd name="T53" fmla="*/ 167 h 251"/>
                <a:gd name="T54" fmla="*/ 316 w 345"/>
                <a:gd name="T55" fmla="*/ 177 h 251"/>
                <a:gd name="T56" fmla="*/ 318 w 345"/>
                <a:gd name="T57" fmla="*/ 161 h 251"/>
                <a:gd name="T58" fmla="*/ 316 w 345"/>
                <a:gd name="T59" fmla="*/ 177 h 251"/>
                <a:gd name="T60" fmla="*/ 22 w 345"/>
                <a:gd name="T61" fmla="*/ 149 h 251"/>
                <a:gd name="T62" fmla="*/ 327 w 345"/>
                <a:gd name="T63" fmla="*/ 158 h 251"/>
                <a:gd name="T64" fmla="*/ 333 w 345"/>
                <a:gd name="T65" fmla="*/ 145 h 251"/>
                <a:gd name="T66" fmla="*/ 8 w 345"/>
                <a:gd name="T67" fmla="*/ 132 h 251"/>
                <a:gd name="T68" fmla="*/ 13 w 345"/>
                <a:gd name="T69" fmla="*/ 146 h 251"/>
                <a:gd name="T70" fmla="*/ 333 w 345"/>
                <a:gd name="T71" fmla="*/ 123 h 251"/>
                <a:gd name="T72" fmla="*/ 6 w 345"/>
                <a:gd name="T73" fmla="*/ 125 h 251"/>
                <a:gd name="T74" fmla="*/ 12 w 345"/>
                <a:gd name="T75" fmla="*/ 124 h 251"/>
                <a:gd name="T76" fmla="*/ 335 w 345"/>
                <a:gd name="T77" fmla="*/ 117 h 251"/>
                <a:gd name="T78" fmla="*/ 341 w 345"/>
                <a:gd name="T79" fmla="*/ 118 h 251"/>
                <a:gd name="T80" fmla="*/ 6 w 345"/>
                <a:gd name="T81" fmla="*/ 90 h 251"/>
                <a:gd name="T82" fmla="*/ 344 w 345"/>
                <a:gd name="T83" fmla="*/ 97 h 251"/>
                <a:gd name="T84" fmla="*/ 345 w 345"/>
                <a:gd name="T85" fmla="*/ 83 h 251"/>
                <a:gd name="T86" fmla="*/ 0 w 345"/>
                <a:gd name="T87" fmla="*/ 78 h 251"/>
                <a:gd name="T88" fmla="*/ 6 w 345"/>
                <a:gd name="T89" fmla="*/ 78 h 251"/>
                <a:gd name="T90" fmla="*/ 339 w 345"/>
                <a:gd name="T91" fmla="*/ 76 h 251"/>
                <a:gd name="T92" fmla="*/ 345 w 345"/>
                <a:gd name="T93" fmla="*/ 76 h 251"/>
                <a:gd name="T94" fmla="*/ 0 w 345"/>
                <a:gd name="T95" fmla="*/ 62 h 251"/>
                <a:gd name="T96" fmla="*/ 7 w 345"/>
                <a:gd name="T97" fmla="*/ 63 h 251"/>
                <a:gd name="T98" fmla="*/ 342 w 345"/>
                <a:gd name="T99" fmla="*/ 40 h 251"/>
                <a:gd name="T100" fmla="*/ 334 w 345"/>
                <a:gd name="T101" fmla="*/ 35 h 251"/>
                <a:gd name="T102" fmla="*/ 340 w 345"/>
                <a:gd name="T103" fmla="*/ 33 h 251"/>
                <a:gd name="T104" fmla="*/ 323 w 345"/>
                <a:gd name="T105" fmla="*/ 3 h 251"/>
                <a:gd name="T106" fmla="*/ 328 w 345"/>
                <a:gd name="T107" fmla="*/ 15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45" h="251">
                  <a:moveTo>
                    <a:pt x="173" y="251"/>
                  </a:moveTo>
                  <a:cubicBezTo>
                    <a:pt x="172" y="251"/>
                    <a:pt x="171" y="251"/>
                    <a:pt x="170" y="251"/>
                  </a:cubicBezTo>
                  <a:cubicBezTo>
                    <a:pt x="170" y="245"/>
                    <a:pt x="170" y="245"/>
                    <a:pt x="170" y="245"/>
                  </a:cubicBezTo>
                  <a:cubicBezTo>
                    <a:pt x="174" y="245"/>
                    <a:pt x="179" y="245"/>
                    <a:pt x="184" y="245"/>
                  </a:cubicBezTo>
                  <a:cubicBezTo>
                    <a:pt x="184" y="251"/>
                    <a:pt x="184" y="251"/>
                    <a:pt x="184" y="251"/>
                  </a:cubicBezTo>
                  <a:cubicBezTo>
                    <a:pt x="180" y="251"/>
                    <a:pt x="177" y="251"/>
                    <a:pt x="173" y="251"/>
                  </a:cubicBezTo>
                  <a:close/>
                  <a:moveTo>
                    <a:pt x="163" y="251"/>
                  </a:moveTo>
                  <a:cubicBezTo>
                    <a:pt x="158" y="251"/>
                    <a:pt x="153" y="250"/>
                    <a:pt x="148" y="250"/>
                  </a:cubicBezTo>
                  <a:cubicBezTo>
                    <a:pt x="149" y="243"/>
                    <a:pt x="149" y="243"/>
                    <a:pt x="149" y="243"/>
                  </a:cubicBezTo>
                  <a:cubicBezTo>
                    <a:pt x="154" y="244"/>
                    <a:pt x="158" y="245"/>
                    <a:pt x="163" y="245"/>
                  </a:cubicBezTo>
                  <a:lnTo>
                    <a:pt x="163" y="251"/>
                  </a:lnTo>
                  <a:close/>
                  <a:moveTo>
                    <a:pt x="191" y="251"/>
                  </a:moveTo>
                  <a:cubicBezTo>
                    <a:pt x="190" y="244"/>
                    <a:pt x="190" y="244"/>
                    <a:pt x="190" y="244"/>
                  </a:cubicBezTo>
                  <a:cubicBezTo>
                    <a:pt x="195" y="244"/>
                    <a:pt x="199" y="243"/>
                    <a:pt x="204" y="242"/>
                  </a:cubicBezTo>
                  <a:cubicBezTo>
                    <a:pt x="205" y="248"/>
                    <a:pt x="205" y="248"/>
                    <a:pt x="205" y="248"/>
                  </a:cubicBezTo>
                  <a:cubicBezTo>
                    <a:pt x="200" y="249"/>
                    <a:pt x="196" y="250"/>
                    <a:pt x="191" y="251"/>
                  </a:cubicBezTo>
                  <a:close/>
                  <a:moveTo>
                    <a:pt x="141" y="249"/>
                  </a:moveTo>
                  <a:cubicBezTo>
                    <a:pt x="137" y="248"/>
                    <a:pt x="132" y="247"/>
                    <a:pt x="127" y="245"/>
                  </a:cubicBezTo>
                  <a:cubicBezTo>
                    <a:pt x="129" y="239"/>
                    <a:pt x="129" y="239"/>
                    <a:pt x="129" y="239"/>
                  </a:cubicBezTo>
                  <a:cubicBezTo>
                    <a:pt x="133" y="240"/>
                    <a:pt x="138" y="241"/>
                    <a:pt x="142" y="242"/>
                  </a:cubicBezTo>
                  <a:lnTo>
                    <a:pt x="141" y="249"/>
                  </a:lnTo>
                  <a:close/>
                  <a:moveTo>
                    <a:pt x="212" y="247"/>
                  </a:moveTo>
                  <a:cubicBezTo>
                    <a:pt x="211" y="241"/>
                    <a:pt x="211" y="241"/>
                    <a:pt x="211" y="241"/>
                  </a:cubicBezTo>
                  <a:cubicBezTo>
                    <a:pt x="215" y="240"/>
                    <a:pt x="220" y="239"/>
                    <a:pt x="224" y="237"/>
                  </a:cubicBezTo>
                  <a:cubicBezTo>
                    <a:pt x="226" y="243"/>
                    <a:pt x="226" y="243"/>
                    <a:pt x="226" y="243"/>
                  </a:cubicBezTo>
                  <a:cubicBezTo>
                    <a:pt x="221" y="245"/>
                    <a:pt x="217" y="246"/>
                    <a:pt x="212" y="247"/>
                  </a:cubicBezTo>
                  <a:close/>
                  <a:moveTo>
                    <a:pt x="121" y="243"/>
                  </a:moveTo>
                  <a:cubicBezTo>
                    <a:pt x="116" y="242"/>
                    <a:pt x="112" y="240"/>
                    <a:pt x="107" y="238"/>
                  </a:cubicBezTo>
                  <a:cubicBezTo>
                    <a:pt x="110" y="233"/>
                    <a:pt x="110" y="233"/>
                    <a:pt x="110" y="233"/>
                  </a:cubicBezTo>
                  <a:cubicBezTo>
                    <a:pt x="114" y="234"/>
                    <a:pt x="118" y="236"/>
                    <a:pt x="123" y="237"/>
                  </a:cubicBezTo>
                  <a:lnTo>
                    <a:pt x="121" y="243"/>
                  </a:lnTo>
                  <a:close/>
                  <a:moveTo>
                    <a:pt x="233" y="241"/>
                  </a:moveTo>
                  <a:cubicBezTo>
                    <a:pt x="230" y="235"/>
                    <a:pt x="230" y="235"/>
                    <a:pt x="230" y="235"/>
                  </a:cubicBezTo>
                  <a:cubicBezTo>
                    <a:pt x="235" y="233"/>
                    <a:pt x="239" y="232"/>
                    <a:pt x="243" y="230"/>
                  </a:cubicBezTo>
                  <a:cubicBezTo>
                    <a:pt x="246" y="236"/>
                    <a:pt x="246" y="236"/>
                    <a:pt x="246" y="236"/>
                  </a:cubicBezTo>
                  <a:cubicBezTo>
                    <a:pt x="241" y="238"/>
                    <a:pt x="237" y="239"/>
                    <a:pt x="233" y="241"/>
                  </a:cubicBezTo>
                  <a:close/>
                  <a:moveTo>
                    <a:pt x="101" y="236"/>
                  </a:moveTo>
                  <a:cubicBezTo>
                    <a:pt x="96" y="234"/>
                    <a:pt x="92" y="231"/>
                    <a:pt x="88" y="229"/>
                  </a:cubicBezTo>
                  <a:cubicBezTo>
                    <a:pt x="91" y="224"/>
                    <a:pt x="91" y="224"/>
                    <a:pt x="91" y="224"/>
                  </a:cubicBezTo>
                  <a:cubicBezTo>
                    <a:pt x="95" y="226"/>
                    <a:pt x="99" y="228"/>
                    <a:pt x="103" y="230"/>
                  </a:cubicBezTo>
                  <a:lnTo>
                    <a:pt x="101" y="236"/>
                  </a:lnTo>
                  <a:close/>
                  <a:moveTo>
                    <a:pt x="252" y="232"/>
                  </a:moveTo>
                  <a:cubicBezTo>
                    <a:pt x="249" y="227"/>
                    <a:pt x="249" y="227"/>
                    <a:pt x="249" y="227"/>
                  </a:cubicBezTo>
                  <a:cubicBezTo>
                    <a:pt x="253" y="225"/>
                    <a:pt x="257" y="222"/>
                    <a:pt x="261" y="220"/>
                  </a:cubicBezTo>
                  <a:cubicBezTo>
                    <a:pt x="265" y="225"/>
                    <a:pt x="265" y="225"/>
                    <a:pt x="265" y="225"/>
                  </a:cubicBezTo>
                  <a:cubicBezTo>
                    <a:pt x="261" y="228"/>
                    <a:pt x="256" y="230"/>
                    <a:pt x="252" y="232"/>
                  </a:cubicBezTo>
                  <a:close/>
                  <a:moveTo>
                    <a:pt x="82" y="225"/>
                  </a:moveTo>
                  <a:cubicBezTo>
                    <a:pt x="81" y="225"/>
                    <a:pt x="81" y="225"/>
                    <a:pt x="81" y="225"/>
                  </a:cubicBezTo>
                  <a:cubicBezTo>
                    <a:pt x="77" y="223"/>
                    <a:pt x="74" y="220"/>
                    <a:pt x="70" y="217"/>
                  </a:cubicBezTo>
                  <a:cubicBezTo>
                    <a:pt x="74" y="212"/>
                    <a:pt x="74" y="212"/>
                    <a:pt x="74" y="212"/>
                  </a:cubicBezTo>
                  <a:cubicBezTo>
                    <a:pt x="77" y="215"/>
                    <a:pt x="81" y="217"/>
                    <a:pt x="85" y="220"/>
                  </a:cubicBezTo>
                  <a:cubicBezTo>
                    <a:pt x="85" y="220"/>
                    <a:pt x="85" y="220"/>
                    <a:pt x="85" y="220"/>
                  </a:cubicBezTo>
                  <a:lnTo>
                    <a:pt x="82" y="225"/>
                  </a:lnTo>
                  <a:close/>
                  <a:moveTo>
                    <a:pt x="271" y="222"/>
                  </a:moveTo>
                  <a:cubicBezTo>
                    <a:pt x="267" y="216"/>
                    <a:pt x="267" y="216"/>
                    <a:pt x="267" y="216"/>
                  </a:cubicBezTo>
                  <a:cubicBezTo>
                    <a:pt x="271" y="214"/>
                    <a:pt x="275" y="211"/>
                    <a:pt x="278" y="208"/>
                  </a:cubicBezTo>
                  <a:cubicBezTo>
                    <a:pt x="282" y="213"/>
                    <a:pt x="282" y="213"/>
                    <a:pt x="282" y="213"/>
                  </a:cubicBezTo>
                  <a:cubicBezTo>
                    <a:pt x="278" y="216"/>
                    <a:pt x="274" y="219"/>
                    <a:pt x="271" y="222"/>
                  </a:cubicBezTo>
                  <a:close/>
                  <a:moveTo>
                    <a:pt x="64" y="213"/>
                  </a:moveTo>
                  <a:cubicBezTo>
                    <a:pt x="61" y="210"/>
                    <a:pt x="57" y="207"/>
                    <a:pt x="54" y="204"/>
                  </a:cubicBezTo>
                  <a:cubicBezTo>
                    <a:pt x="58" y="199"/>
                    <a:pt x="58" y="199"/>
                    <a:pt x="58" y="199"/>
                  </a:cubicBezTo>
                  <a:cubicBezTo>
                    <a:pt x="61" y="202"/>
                    <a:pt x="65" y="205"/>
                    <a:pt x="68" y="208"/>
                  </a:cubicBezTo>
                  <a:lnTo>
                    <a:pt x="64" y="213"/>
                  </a:lnTo>
                  <a:close/>
                  <a:moveTo>
                    <a:pt x="287" y="209"/>
                  </a:moveTo>
                  <a:cubicBezTo>
                    <a:pt x="283" y="204"/>
                    <a:pt x="283" y="204"/>
                    <a:pt x="283" y="204"/>
                  </a:cubicBezTo>
                  <a:cubicBezTo>
                    <a:pt x="287" y="201"/>
                    <a:pt x="290" y="198"/>
                    <a:pt x="293" y="194"/>
                  </a:cubicBezTo>
                  <a:cubicBezTo>
                    <a:pt x="298" y="199"/>
                    <a:pt x="298" y="199"/>
                    <a:pt x="298" y="199"/>
                  </a:cubicBezTo>
                  <a:cubicBezTo>
                    <a:pt x="295" y="202"/>
                    <a:pt x="291" y="205"/>
                    <a:pt x="287" y="209"/>
                  </a:cubicBezTo>
                  <a:close/>
                  <a:moveTo>
                    <a:pt x="49" y="199"/>
                  </a:moveTo>
                  <a:cubicBezTo>
                    <a:pt x="45" y="195"/>
                    <a:pt x="42" y="192"/>
                    <a:pt x="39" y="188"/>
                  </a:cubicBezTo>
                  <a:cubicBezTo>
                    <a:pt x="44" y="184"/>
                    <a:pt x="44" y="184"/>
                    <a:pt x="44" y="184"/>
                  </a:cubicBezTo>
                  <a:cubicBezTo>
                    <a:pt x="47" y="188"/>
                    <a:pt x="50" y="191"/>
                    <a:pt x="53" y="194"/>
                  </a:cubicBezTo>
                  <a:lnTo>
                    <a:pt x="49" y="199"/>
                  </a:lnTo>
                  <a:close/>
                  <a:moveTo>
                    <a:pt x="303" y="193"/>
                  </a:moveTo>
                  <a:cubicBezTo>
                    <a:pt x="298" y="189"/>
                    <a:pt x="298" y="189"/>
                    <a:pt x="298" y="189"/>
                  </a:cubicBezTo>
                  <a:cubicBezTo>
                    <a:pt x="301" y="186"/>
                    <a:pt x="304" y="182"/>
                    <a:pt x="307" y="179"/>
                  </a:cubicBezTo>
                  <a:cubicBezTo>
                    <a:pt x="312" y="182"/>
                    <a:pt x="312" y="182"/>
                    <a:pt x="312" y="182"/>
                  </a:cubicBezTo>
                  <a:cubicBezTo>
                    <a:pt x="309" y="186"/>
                    <a:pt x="306" y="190"/>
                    <a:pt x="303" y="193"/>
                  </a:cubicBezTo>
                  <a:close/>
                  <a:moveTo>
                    <a:pt x="35" y="183"/>
                  </a:moveTo>
                  <a:cubicBezTo>
                    <a:pt x="32" y="179"/>
                    <a:pt x="29" y="175"/>
                    <a:pt x="27" y="171"/>
                  </a:cubicBezTo>
                  <a:cubicBezTo>
                    <a:pt x="32" y="167"/>
                    <a:pt x="32" y="167"/>
                    <a:pt x="32" y="167"/>
                  </a:cubicBezTo>
                  <a:cubicBezTo>
                    <a:pt x="34" y="171"/>
                    <a:pt x="37" y="175"/>
                    <a:pt x="40" y="179"/>
                  </a:cubicBezTo>
                  <a:lnTo>
                    <a:pt x="35" y="183"/>
                  </a:lnTo>
                  <a:close/>
                  <a:moveTo>
                    <a:pt x="316" y="177"/>
                  </a:moveTo>
                  <a:cubicBezTo>
                    <a:pt x="311" y="173"/>
                    <a:pt x="311" y="173"/>
                    <a:pt x="311" y="173"/>
                  </a:cubicBezTo>
                  <a:cubicBezTo>
                    <a:pt x="312" y="171"/>
                    <a:pt x="314" y="169"/>
                    <a:pt x="315" y="166"/>
                  </a:cubicBezTo>
                  <a:cubicBezTo>
                    <a:pt x="316" y="165"/>
                    <a:pt x="317" y="163"/>
                    <a:pt x="318" y="161"/>
                  </a:cubicBezTo>
                  <a:cubicBezTo>
                    <a:pt x="323" y="165"/>
                    <a:pt x="323" y="165"/>
                    <a:pt x="323" y="165"/>
                  </a:cubicBezTo>
                  <a:cubicBezTo>
                    <a:pt x="323" y="166"/>
                    <a:pt x="321" y="168"/>
                    <a:pt x="320" y="170"/>
                  </a:cubicBezTo>
                  <a:cubicBezTo>
                    <a:pt x="319" y="172"/>
                    <a:pt x="317" y="174"/>
                    <a:pt x="316" y="177"/>
                  </a:cubicBezTo>
                  <a:close/>
                  <a:moveTo>
                    <a:pt x="23" y="165"/>
                  </a:moveTo>
                  <a:cubicBezTo>
                    <a:pt x="20" y="161"/>
                    <a:pt x="18" y="156"/>
                    <a:pt x="16" y="152"/>
                  </a:cubicBezTo>
                  <a:cubicBezTo>
                    <a:pt x="22" y="149"/>
                    <a:pt x="22" y="149"/>
                    <a:pt x="22" y="149"/>
                  </a:cubicBezTo>
                  <a:cubicBezTo>
                    <a:pt x="24" y="154"/>
                    <a:pt x="26" y="158"/>
                    <a:pt x="28" y="162"/>
                  </a:cubicBezTo>
                  <a:lnTo>
                    <a:pt x="23" y="165"/>
                  </a:lnTo>
                  <a:close/>
                  <a:moveTo>
                    <a:pt x="327" y="158"/>
                  </a:moveTo>
                  <a:cubicBezTo>
                    <a:pt x="321" y="155"/>
                    <a:pt x="321" y="155"/>
                    <a:pt x="321" y="155"/>
                  </a:cubicBezTo>
                  <a:cubicBezTo>
                    <a:pt x="323" y="151"/>
                    <a:pt x="325" y="147"/>
                    <a:pt x="327" y="143"/>
                  </a:cubicBezTo>
                  <a:cubicBezTo>
                    <a:pt x="333" y="145"/>
                    <a:pt x="333" y="145"/>
                    <a:pt x="333" y="145"/>
                  </a:cubicBezTo>
                  <a:cubicBezTo>
                    <a:pt x="331" y="150"/>
                    <a:pt x="329" y="154"/>
                    <a:pt x="327" y="158"/>
                  </a:cubicBezTo>
                  <a:close/>
                  <a:moveTo>
                    <a:pt x="13" y="146"/>
                  </a:moveTo>
                  <a:cubicBezTo>
                    <a:pt x="11" y="141"/>
                    <a:pt x="10" y="137"/>
                    <a:pt x="8" y="132"/>
                  </a:cubicBezTo>
                  <a:cubicBezTo>
                    <a:pt x="14" y="130"/>
                    <a:pt x="14" y="130"/>
                    <a:pt x="14" y="130"/>
                  </a:cubicBezTo>
                  <a:cubicBezTo>
                    <a:pt x="16" y="135"/>
                    <a:pt x="17" y="139"/>
                    <a:pt x="19" y="143"/>
                  </a:cubicBezTo>
                  <a:lnTo>
                    <a:pt x="13" y="146"/>
                  </a:lnTo>
                  <a:close/>
                  <a:moveTo>
                    <a:pt x="335" y="139"/>
                  </a:moveTo>
                  <a:cubicBezTo>
                    <a:pt x="329" y="137"/>
                    <a:pt x="329" y="137"/>
                    <a:pt x="329" y="137"/>
                  </a:cubicBezTo>
                  <a:cubicBezTo>
                    <a:pt x="331" y="132"/>
                    <a:pt x="332" y="128"/>
                    <a:pt x="333" y="123"/>
                  </a:cubicBezTo>
                  <a:cubicBezTo>
                    <a:pt x="339" y="125"/>
                    <a:pt x="339" y="125"/>
                    <a:pt x="339" y="125"/>
                  </a:cubicBezTo>
                  <a:cubicBezTo>
                    <a:pt x="338" y="130"/>
                    <a:pt x="337" y="134"/>
                    <a:pt x="335" y="139"/>
                  </a:cubicBezTo>
                  <a:close/>
                  <a:moveTo>
                    <a:pt x="6" y="125"/>
                  </a:moveTo>
                  <a:cubicBezTo>
                    <a:pt x="5" y="121"/>
                    <a:pt x="4" y="116"/>
                    <a:pt x="3" y="112"/>
                  </a:cubicBezTo>
                  <a:cubicBezTo>
                    <a:pt x="9" y="110"/>
                    <a:pt x="9" y="110"/>
                    <a:pt x="9" y="110"/>
                  </a:cubicBezTo>
                  <a:cubicBezTo>
                    <a:pt x="10" y="115"/>
                    <a:pt x="11" y="119"/>
                    <a:pt x="12" y="124"/>
                  </a:cubicBezTo>
                  <a:lnTo>
                    <a:pt x="6" y="125"/>
                  </a:lnTo>
                  <a:close/>
                  <a:moveTo>
                    <a:pt x="341" y="118"/>
                  </a:moveTo>
                  <a:cubicBezTo>
                    <a:pt x="335" y="117"/>
                    <a:pt x="335" y="117"/>
                    <a:pt x="335" y="117"/>
                  </a:cubicBezTo>
                  <a:cubicBezTo>
                    <a:pt x="336" y="112"/>
                    <a:pt x="337" y="108"/>
                    <a:pt x="337" y="103"/>
                  </a:cubicBezTo>
                  <a:cubicBezTo>
                    <a:pt x="344" y="104"/>
                    <a:pt x="344" y="104"/>
                    <a:pt x="344" y="104"/>
                  </a:cubicBezTo>
                  <a:cubicBezTo>
                    <a:pt x="343" y="109"/>
                    <a:pt x="342" y="113"/>
                    <a:pt x="341" y="118"/>
                  </a:cubicBezTo>
                  <a:close/>
                  <a:moveTo>
                    <a:pt x="2" y="105"/>
                  </a:moveTo>
                  <a:cubicBezTo>
                    <a:pt x="1" y="100"/>
                    <a:pt x="0" y="95"/>
                    <a:pt x="0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7" y="95"/>
                    <a:pt x="7" y="99"/>
                    <a:pt x="8" y="104"/>
                  </a:cubicBezTo>
                  <a:lnTo>
                    <a:pt x="2" y="105"/>
                  </a:lnTo>
                  <a:close/>
                  <a:moveTo>
                    <a:pt x="344" y="97"/>
                  </a:moveTo>
                  <a:cubicBezTo>
                    <a:pt x="338" y="96"/>
                    <a:pt x="338" y="96"/>
                    <a:pt x="338" y="96"/>
                  </a:cubicBezTo>
                  <a:cubicBezTo>
                    <a:pt x="339" y="92"/>
                    <a:pt x="339" y="87"/>
                    <a:pt x="339" y="83"/>
                  </a:cubicBezTo>
                  <a:cubicBezTo>
                    <a:pt x="345" y="83"/>
                    <a:pt x="345" y="83"/>
                    <a:pt x="345" y="83"/>
                  </a:cubicBezTo>
                  <a:cubicBezTo>
                    <a:pt x="345" y="88"/>
                    <a:pt x="345" y="92"/>
                    <a:pt x="344" y="97"/>
                  </a:cubicBezTo>
                  <a:close/>
                  <a:moveTo>
                    <a:pt x="0" y="83"/>
                  </a:moveTo>
                  <a:cubicBezTo>
                    <a:pt x="0" y="81"/>
                    <a:pt x="0" y="80"/>
                    <a:pt x="0" y="78"/>
                  </a:cubicBezTo>
                  <a:cubicBezTo>
                    <a:pt x="0" y="75"/>
                    <a:pt x="0" y="72"/>
                    <a:pt x="0" y="69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6" y="72"/>
                    <a:pt x="6" y="75"/>
                    <a:pt x="6" y="78"/>
                  </a:cubicBezTo>
                  <a:cubicBezTo>
                    <a:pt x="6" y="80"/>
                    <a:pt x="6" y="81"/>
                    <a:pt x="6" y="83"/>
                  </a:cubicBezTo>
                  <a:lnTo>
                    <a:pt x="0" y="83"/>
                  </a:lnTo>
                  <a:close/>
                  <a:moveTo>
                    <a:pt x="339" y="76"/>
                  </a:moveTo>
                  <a:cubicBezTo>
                    <a:pt x="339" y="71"/>
                    <a:pt x="339" y="67"/>
                    <a:pt x="338" y="62"/>
                  </a:cubicBezTo>
                  <a:cubicBezTo>
                    <a:pt x="345" y="61"/>
                    <a:pt x="345" y="61"/>
                    <a:pt x="345" y="61"/>
                  </a:cubicBezTo>
                  <a:cubicBezTo>
                    <a:pt x="345" y="66"/>
                    <a:pt x="345" y="71"/>
                    <a:pt x="345" y="76"/>
                  </a:cubicBezTo>
                  <a:lnTo>
                    <a:pt x="339" y="76"/>
                  </a:lnTo>
                  <a:close/>
                  <a:moveTo>
                    <a:pt x="7" y="63"/>
                  </a:moveTo>
                  <a:cubicBezTo>
                    <a:pt x="0" y="62"/>
                    <a:pt x="0" y="62"/>
                    <a:pt x="0" y="62"/>
                  </a:cubicBezTo>
                  <a:cubicBezTo>
                    <a:pt x="1" y="57"/>
                    <a:pt x="1" y="52"/>
                    <a:pt x="2" y="48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8" y="53"/>
                    <a:pt x="7" y="58"/>
                    <a:pt x="7" y="63"/>
                  </a:cubicBezTo>
                  <a:close/>
                  <a:moveTo>
                    <a:pt x="338" y="55"/>
                  </a:moveTo>
                  <a:cubicBezTo>
                    <a:pt x="337" y="51"/>
                    <a:pt x="336" y="46"/>
                    <a:pt x="335" y="42"/>
                  </a:cubicBezTo>
                  <a:cubicBezTo>
                    <a:pt x="342" y="40"/>
                    <a:pt x="342" y="40"/>
                    <a:pt x="342" y="40"/>
                  </a:cubicBezTo>
                  <a:cubicBezTo>
                    <a:pt x="343" y="45"/>
                    <a:pt x="343" y="50"/>
                    <a:pt x="344" y="54"/>
                  </a:cubicBezTo>
                  <a:lnTo>
                    <a:pt x="338" y="55"/>
                  </a:lnTo>
                  <a:close/>
                  <a:moveTo>
                    <a:pt x="334" y="35"/>
                  </a:moveTo>
                  <a:cubicBezTo>
                    <a:pt x="333" y="30"/>
                    <a:pt x="332" y="26"/>
                    <a:pt x="330" y="22"/>
                  </a:cubicBezTo>
                  <a:cubicBezTo>
                    <a:pt x="336" y="20"/>
                    <a:pt x="336" y="20"/>
                    <a:pt x="336" y="20"/>
                  </a:cubicBezTo>
                  <a:cubicBezTo>
                    <a:pt x="338" y="24"/>
                    <a:pt x="339" y="29"/>
                    <a:pt x="340" y="33"/>
                  </a:cubicBezTo>
                  <a:lnTo>
                    <a:pt x="334" y="35"/>
                  </a:lnTo>
                  <a:close/>
                  <a:moveTo>
                    <a:pt x="328" y="15"/>
                  </a:moveTo>
                  <a:cubicBezTo>
                    <a:pt x="327" y="11"/>
                    <a:pt x="325" y="7"/>
                    <a:pt x="323" y="3"/>
                  </a:cubicBezTo>
                  <a:cubicBezTo>
                    <a:pt x="329" y="0"/>
                    <a:pt x="329" y="0"/>
                    <a:pt x="329" y="0"/>
                  </a:cubicBezTo>
                  <a:cubicBezTo>
                    <a:pt x="331" y="4"/>
                    <a:pt x="332" y="9"/>
                    <a:pt x="334" y="13"/>
                  </a:cubicBezTo>
                  <a:lnTo>
                    <a:pt x="328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>
                <a:latin typeface="Qualcomm Office Regular" pitchFamily="34" charset="0"/>
              </a:endParaRPr>
            </a:p>
          </p:txBody>
        </p:sp>
      </p:grpSp>
      <p:grpSp>
        <p:nvGrpSpPr>
          <p:cNvPr id="26" name="Wheel connector"/>
          <p:cNvGrpSpPr/>
          <p:nvPr userDrawn="1"/>
        </p:nvGrpSpPr>
        <p:grpSpPr>
          <a:xfrm>
            <a:off x="6517629" y="5246767"/>
            <a:ext cx="926655" cy="807173"/>
            <a:chOff x="1739901" y="3017084"/>
            <a:chExt cx="1122362" cy="977900"/>
          </a:xfrm>
        </p:grpSpPr>
        <p:sp>
          <p:nvSpPr>
            <p:cNvPr id="27" name="Freeform 14"/>
            <p:cNvSpPr>
              <a:spLocks/>
            </p:cNvSpPr>
            <p:nvPr userDrawn="1"/>
          </p:nvSpPr>
          <p:spPr bwMode="auto">
            <a:xfrm>
              <a:off x="1739901" y="3415546"/>
              <a:ext cx="925513" cy="579438"/>
            </a:xfrm>
            <a:custGeom>
              <a:avLst/>
              <a:gdLst>
                <a:gd name="T0" fmla="*/ 575 w 583"/>
                <a:gd name="T1" fmla="*/ 365 h 365"/>
                <a:gd name="T2" fmla="*/ 0 w 583"/>
                <a:gd name="T3" fmla="*/ 14 h 365"/>
                <a:gd name="T4" fmla="*/ 9 w 583"/>
                <a:gd name="T5" fmla="*/ 0 h 365"/>
                <a:gd name="T6" fmla="*/ 583 w 583"/>
                <a:gd name="T7" fmla="*/ 351 h 365"/>
                <a:gd name="T8" fmla="*/ 575 w 583"/>
                <a:gd name="T9" fmla="*/ 365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3" h="365">
                  <a:moveTo>
                    <a:pt x="575" y="365"/>
                  </a:moveTo>
                  <a:lnTo>
                    <a:pt x="0" y="14"/>
                  </a:lnTo>
                  <a:lnTo>
                    <a:pt x="9" y="0"/>
                  </a:lnTo>
                  <a:lnTo>
                    <a:pt x="583" y="351"/>
                  </a:lnTo>
                  <a:lnTo>
                    <a:pt x="575" y="36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>
                <a:latin typeface="Qualcomm Office Regular" pitchFamily="34" charset="0"/>
              </a:endParaRPr>
            </a:p>
          </p:txBody>
        </p:sp>
        <p:sp>
          <p:nvSpPr>
            <p:cNvPr id="28" name="Freeform 15"/>
            <p:cNvSpPr>
              <a:spLocks/>
            </p:cNvSpPr>
            <p:nvPr userDrawn="1"/>
          </p:nvSpPr>
          <p:spPr bwMode="auto">
            <a:xfrm>
              <a:off x="2001838" y="3017084"/>
              <a:ext cx="860425" cy="681038"/>
            </a:xfrm>
            <a:custGeom>
              <a:avLst/>
              <a:gdLst>
                <a:gd name="T0" fmla="*/ 532 w 542"/>
                <a:gd name="T1" fmla="*/ 429 h 429"/>
                <a:gd name="T2" fmla="*/ 0 w 542"/>
                <a:gd name="T3" fmla="*/ 12 h 429"/>
                <a:gd name="T4" fmla="*/ 11 w 542"/>
                <a:gd name="T5" fmla="*/ 0 h 429"/>
                <a:gd name="T6" fmla="*/ 542 w 542"/>
                <a:gd name="T7" fmla="*/ 417 h 429"/>
                <a:gd name="T8" fmla="*/ 532 w 542"/>
                <a:gd name="T9" fmla="*/ 429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2" h="429">
                  <a:moveTo>
                    <a:pt x="532" y="429"/>
                  </a:moveTo>
                  <a:lnTo>
                    <a:pt x="0" y="12"/>
                  </a:lnTo>
                  <a:lnTo>
                    <a:pt x="11" y="0"/>
                  </a:lnTo>
                  <a:lnTo>
                    <a:pt x="542" y="417"/>
                  </a:lnTo>
                  <a:lnTo>
                    <a:pt x="532" y="4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>
                <a:latin typeface="Qualcomm Office Regular" pitchFamily="34" charset="0"/>
              </a:endParaRPr>
            </a:p>
          </p:txBody>
        </p:sp>
      </p:grpSp>
      <p:grpSp>
        <p:nvGrpSpPr>
          <p:cNvPr id="29" name="Arrow around wheel 1"/>
          <p:cNvGrpSpPr/>
          <p:nvPr userDrawn="1"/>
        </p:nvGrpSpPr>
        <p:grpSpPr>
          <a:xfrm>
            <a:off x="6297434" y="5077732"/>
            <a:ext cx="517722" cy="638139"/>
            <a:chOff x="1473201" y="2812296"/>
            <a:chExt cx="627063" cy="773113"/>
          </a:xfrm>
        </p:grpSpPr>
        <p:sp>
          <p:nvSpPr>
            <p:cNvPr id="30" name="Freeform 16"/>
            <p:cNvSpPr>
              <a:spLocks noEditPoints="1"/>
            </p:cNvSpPr>
            <p:nvPr userDrawn="1"/>
          </p:nvSpPr>
          <p:spPr bwMode="auto">
            <a:xfrm>
              <a:off x="1978026" y="2812296"/>
              <a:ext cx="122238" cy="115888"/>
            </a:xfrm>
            <a:custGeom>
              <a:avLst/>
              <a:gdLst>
                <a:gd name="T0" fmla="*/ 0 w 77"/>
                <a:gd name="T1" fmla="*/ 73 h 73"/>
                <a:gd name="T2" fmla="*/ 31 w 77"/>
                <a:gd name="T3" fmla="*/ 0 h 73"/>
                <a:gd name="T4" fmla="*/ 77 w 77"/>
                <a:gd name="T5" fmla="*/ 64 h 73"/>
                <a:gd name="T6" fmla="*/ 0 w 77"/>
                <a:gd name="T7" fmla="*/ 73 h 73"/>
                <a:gd name="T8" fmla="*/ 33 w 77"/>
                <a:gd name="T9" fmla="*/ 19 h 73"/>
                <a:gd name="T10" fmla="*/ 15 w 77"/>
                <a:gd name="T11" fmla="*/ 62 h 73"/>
                <a:gd name="T12" fmla="*/ 60 w 77"/>
                <a:gd name="T13" fmla="*/ 57 h 73"/>
                <a:gd name="T14" fmla="*/ 33 w 77"/>
                <a:gd name="T15" fmla="*/ 19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" h="73">
                  <a:moveTo>
                    <a:pt x="0" y="73"/>
                  </a:moveTo>
                  <a:lnTo>
                    <a:pt x="31" y="0"/>
                  </a:lnTo>
                  <a:lnTo>
                    <a:pt x="77" y="64"/>
                  </a:lnTo>
                  <a:lnTo>
                    <a:pt x="0" y="73"/>
                  </a:lnTo>
                  <a:close/>
                  <a:moveTo>
                    <a:pt x="33" y="19"/>
                  </a:moveTo>
                  <a:lnTo>
                    <a:pt x="15" y="62"/>
                  </a:lnTo>
                  <a:lnTo>
                    <a:pt x="60" y="57"/>
                  </a:lnTo>
                  <a:lnTo>
                    <a:pt x="33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>
                <a:latin typeface="Qualcomm Office Regular" pitchFamily="34" charset="0"/>
              </a:endParaRPr>
            </a:p>
          </p:txBody>
        </p:sp>
        <p:sp>
          <p:nvSpPr>
            <p:cNvPr id="31" name="Freeform 17"/>
            <p:cNvSpPr>
              <a:spLocks noEditPoints="1"/>
            </p:cNvSpPr>
            <p:nvPr userDrawn="1"/>
          </p:nvSpPr>
          <p:spPr bwMode="auto">
            <a:xfrm>
              <a:off x="1473201" y="2834521"/>
              <a:ext cx="509588" cy="750888"/>
            </a:xfrm>
            <a:custGeom>
              <a:avLst/>
              <a:gdLst>
                <a:gd name="T0" fmla="*/ 83 w 187"/>
                <a:gd name="T1" fmla="*/ 270 h 275"/>
                <a:gd name="T2" fmla="*/ 99 w 187"/>
                <a:gd name="T3" fmla="*/ 269 h 275"/>
                <a:gd name="T4" fmla="*/ 77 w 187"/>
                <a:gd name="T5" fmla="*/ 267 h 275"/>
                <a:gd name="T6" fmla="*/ 68 w 187"/>
                <a:gd name="T7" fmla="*/ 254 h 275"/>
                <a:gd name="T8" fmla="*/ 77 w 187"/>
                <a:gd name="T9" fmla="*/ 267 h 275"/>
                <a:gd name="T10" fmla="*/ 49 w 187"/>
                <a:gd name="T11" fmla="*/ 248 h 275"/>
                <a:gd name="T12" fmla="*/ 52 w 187"/>
                <a:gd name="T13" fmla="*/ 242 h 275"/>
                <a:gd name="T14" fmla="*/ 63 w 187"/>
                <a:gd name="T15" fmla="*/ 250 h 275"/>
                <a:gd name="T16" fmla="*/ 42 w 187"/>
                <a:gd name="T17" fmla="*/ 241 h 275"/>
                <a:gd name="T18" fmla="*/ 38 w 187"/>
                <a:gd name="T19" fmla="*/ 227 h 275"/>
                <a:gd name="T20" fmla="*/ 42 w 187"/>
                <a:gd name="T21" fmla="*/ 241 h 275"/>
                <a:gd name="T22" fmla="*/ 20 w 187"/>
                <a:gd name="T23" fmla="*/ 213 h 275"/>
                <a:gd name="T24" fmla="*/ 33 w 187"/>
                <a:gd name="T25" fmla="*/ 221 h 275"/>
                <a:gd name="T26" fmla="*/ 17 w 187"/>
                <a:gd name="T27" fmla="*/ 207 h 275"/>
                <a:gd name="T28" fmla="*/ 17 w 187"/>
                <a:gd name="T29" fmla="*/ 192 h 275"/>
                <a:gd name="T30" fmla="*/ 17 w 187"/>
                <a:gd name="T31" fmla="*/ 207 h 275"/>
                <a:gd name="T32" fmla="*/ 4 w 187"/>
                <a:gd name="T33" fmla="*/ 174 h 275"/>
                <a:gd name="T34" fmla="*/ 14 w 187"/>
                <a:gd name="T35" fmla="*/ 185 h 275"/>
                <a:gd name="T36" fmla="*/ 3 w 187"/>
                <a:gd name="T37" fmla="*/ 167 h 275"/>
                <a:gd name="T38" fmla="*/ 7 w 187"/>
                <a:gd name="T39" fmla="*/ 152 h 275"/>
                <a:gd name="T40" fmla="*/ 3 w 187"/>
                <a:gd name="T41" fmla="*/ 167 h 275"/>
                <a:gd name="T42" fmla="*/ 0 w 187"/>
                <a:gd name="T43" fmla="*/ 141 h 275"/>
                <a:gd name="T44" fmla="*/ 7 w 187"/>
                <a:gd name="T45" fmla="*/ 131 h 275"/>
                <a:gd name="T46" fmla="*/ 7 w 187"/>
                <a:gd name="T47" fmla="*/ 145 h 275"/>
                <a:gd name="T48" fmla="*/ 8 w 187"/>
                <a:gd name="T49" fmla="*/ 125 h 275"/>
                <a:gd name="T50" fmla="*/ 4 w 187"/>
                <a:gd name="T51" fmla="*/ 110 h 275"/>
                <a:gd name="T52" fmla="*/ 8 w 187"/>
                <a:gd name="T53" fmla="*/ 125 h 275"/>
                <a:gd name="T54" fmla="*/ 6 w 187"/>
                <a:gd name="T55" fmla="*/ 103 h 275"/>
                <a:gd name="T56" fmla="*/ 16 w 187"/>
                <a:gd name="T57" fmla="*/ 92 h 275"/>
                <a:gd name="T58" fmla="*/ 19 w 187"/>
                <a:gd name="T59" fmla="*/ 85 h 275"/>
                <a:gd name="T60" fmla="*/ 20 w 187"/>
                <a:gd name="T61" fmla="*/ 70 h 275"/>
                <a:gd name="T62" fmla="*/ 19 w 187"/>
                <a:gd name="T63" fmla="*/ 85 h 275"/>
                <a:gd name="T64" fmla="*/ 24 w 187"/>
                <a:gd name="T65" fmla="*/ 64 h 275"/>
                <a:gd name="T66" fmla="*/ 37 w 187"/>
                <a:gd name="T67" fmla="*/ 56 h 275"/>
                <a:gd name="T68" fmla="*/ 41 w 187"/>
                <a:gd name="T69" fmla="*/ 51 h 275"/>
                <a:gd name="T70" fmla="*/ 47 w 187"/>
                <a:gd name="T71" fmla="*/ 37 h 275"/>
                <a:gd name="T72" fmla="*/ 41 w 187"/>
                <a:gd name="T73" fmla="*/ 51 h 275"/>
                <a:gd name="T74" fmla="*/ 52 w 187"/>
                <a:gd name="T75" fmla="*/ 32 h 275"/>
                <a:gd name="T76" fmla="*/ 67 w 187"/>
                <a:gd name="T77" fmla="*/ 29 h 275"/>
                <a:gd name="T78" fmla="*/ 73 w 187"/>
                <a:gd name="T79" fmla="*/ 25 h 275"/>
                <a:gd name="T80" fmla="*/ 82 w 187"/>
                <a:gd name="T81" fmla="*/ 13 h 275"/>
                <a:gd name="T82" fmla="*/ 73 w 187"/>
                <a:gd name="T83" fmla="*/ 25 h 275"/>
                <a:gd name="T84" fmla="*/ 89 w 187"/>
                <a:gd name="T85" fmla="*/ 10 h 275"/>
                <a:gd name="T86" fmla="*/ 104 w 187"/>
                <a:gd name="T87" fmla="*/ 12 h 275"/>
                <a:gd name="T88" fmla="*/ 185 w 187"/>
                <a:gd name="T89" fmla="*/ 14 h 275"/>
                <a:gd name="T90" fmla="*/ 173 w 187"/>
                <a:gd name="T91" fmla="*/ 4 h 275"/>
                <a:gd name="T92" fmla="*/ 185 w 187"/>
                <a:gd name="T93" fmla="*/ 14 h 275"/>
                <a:gd name="T94" fmla="*/ 109 w 187"/>
                <a:gd name="T95" fmla="*/ 4 h 275"/>
                <a:gd name="T96" fmla="*/ 124 w 187"/>
                <a:gd name="T97" fmla="*/ 8 h 275"/>
                <a:gd name="T98" fmla="*/ 165 w 187"/>
                <a:gd name="T99" fmla="*/ 9 h 275"/>
                <a:gd name="T100" fmla="*/ 152 w 187"/>
                <a:gd name="T101" fmla="*/ 1 h 275"/>
                <a:gd name="T102" fmla="*/ 165 w 187"/>
                <a:gd name="T103" fmla="*/ 9 h 275"/>
                <a:gd name="T104" fmla="*/ 131 w 187"/>
                <a:gd name="T105" fmla="*/ 1 h 275"/>
                <a:gd name="T106" fmla="*/ 145 w 187"/>
                <a:gd name="T107" fmla="*/ 7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87" h="275">
                  <a:moveTo>
                    <a:pt x="97" y="275"/>
                  </a:moveTo>
                  <a:cubicBezTo>
                    <a:pt x="93" y="273"/>
                    <a:pt x="88" y="272"/>
                    <a:pt x="83" y="270"/>
                  </a:cubicBezTo>
                  <a:cubicBezTo>
                    <a:pt x="86" y="264"/>
                    <a:pt x="86" y="264"/>
                    <a:pt x="86" y="264"/>
                  </a:cubicBezTo>
                  <a:cubicBezTo>
                    <a:pt x="90" y="266"/>
                    <a:pt x="95" y="267"/>
                    <a:pt x="99" y="269"/>
                  </a:cubicBezTo>
                  <a:lnTo>
                    <a:pt x="97" y="275"/>
                  </a:lnTo>
                  <a:close/>
                  <a:moveTo>
                    <a:pt x="77" y="267"/>
                  </a:moveTo>
                  <a:cubicBezTo>
                    <a:pt x="73" y="264"/>
                    <a:pt x="69" y="262"/>
                    <a:pt x="65" y="259"/>
                  </a:cubicBezTo>
                  <a:cubicBezTo>
                    <a:pt x="68" y="254"/>
                    <a:pt x="68" y="254"/>
                    <a:pt x="68" y="254"/>
                  </a:cubicBezTo>
                  <a:cubicBezTo>
                    <a:pt x="72" y="257"/>
                    <a:pt x="76" y="259"/>
                    <a:pt x="80" y="261"/>
                  </a:cubicBezTo>
                  <a:lnTo>
                    <a:pt x="77" y="267"/>
                  </a:lnTo>
                  <a:close/>
                  <a:moveTo>
                    <a:pt x="59" y="255"/>
                  </a:moveTo>
                  <a:cubicBezTo>
                    <a:pt x="55" y="253"/>
                    <a:pt x="52" y="250"/>
                    <a:pt x="49" y="248"/>
                  </a:cubicBezTo>
                  <a:cubicBezTo>
                    <a:pt x="48" y="246"/>
                    <a:pt x="48" y="246"/>
                    <a:pt x="48" y="246"/>
                  </a:cubicBezTo>
                  <a:cubicBezTo>
                    <a:pt x="52" y="242"/>
                    <a:pt x="52" y="242"/>
                    <a:pt x="52" y="242"/>
                  </a:cubicBezTo>
                  <a:cubicBezTo>
                    <a:pt x="53" y="243"/>
                    <a:pt x="53" y="243"/>
                    <a:pt x="53" y="243"/>
                  </a:cubicBezTo>
                  <a:cubicBezTo>
                    <a:pt x="56" y="245"/>
                    <a:pt x="59" y="248"/>
                    <a:pt x="63" y="250"/>
                  </a:cubicBezTo>
                  <a:lnTo>
                    <a:pt x="59" y="255"/>
                  </a:lnTo>
                  <a:close/>
                  <a:moveTo>
                    <a:pt x="42" y="241"/>
                  </a:moveTo>
                  <a:cubicBezTo>
                    <a:pt x="39" y="238"/>
                    <a:pt x="36" y="234"/>
                    <a:pt x="33" y="231"/>
                  </a:cubicBezTo>
                  <a:cubicBezTo>
                    <a:pt x="38" y="227"/>
                    <a:pt x="38" y="227"/>
                    <a:pt x="38" y="227"/>
                  </a:cubicBezTo>
                  <a:cubicBezTo>
                    <a:pt x="41" y="230"/>
                    <a:pt x="44" y="234"/>
                    <a:pt x="47" y="237"/>
                  </a:cubicBezTo>
                  <a:lnTo>
                    <a:pt x="42" y="241"/>
                  </a:lnTo>
                  <a:close/>
                  <a:moveTo>
                    <a:pt x="28" y="225"/>
                  </a:moveTo>
                  <a:cubicBezTo>
                    <a:pt x="25" y="221"/>
                    <a:pt x="23" y="217"/>
                    <a:pt x="20" y="213"/>
                  </a:cubicBezTo>
                  <a:cubicBezTo>
                    <a:pt x="26" y="210"/>
                    <a:pt x="26" y="210"/>
                    <a:pt x="26" y="210"/>
                  </a:cubicBezTo>
                  <a:cubicBezTo>
                    <a:pt x="28" y="214"/>
                    <a:pt x="31" y="218"/>
                    <a:pt x="33" y="221"/>
                  </a:cubicBezTo>
                  <a:lnTo>
                    <a:pt x="28" y="225"/>
                  </a:lnTo>
                  <a:close/>
                  <a:moveTo>
                    <a:pt x="17" y="207"/>
                  </a:moveTo>
                  <a:cubicBezTo>
                    <a:pt x="15" y="203"/>
                    <a:pt x="13" y="198"/>
                    <a:pt x="11" y="194"/>
                  </a:cubicBezTo>
                  <a:cubicBezTo>
                    <a:pt x="17" y="192"/>
                    <a:pt x="17" y="192"/>
                    <a:pt x="17" y="192"/>
                  </a:cubicBezTo>
                  <a:cubicBezTo>
                    <a:pt x="18" y="196"/>
                    <a:pt x="20" y="200"/>
                    <a:pt x="22" y="204"/>
                  </a:cubicBezTo>
                  <a:lnTo>
                    <a:pt x="17" y="207"/>
                  </a:lnTo>
                  <a:close/>
                  <a:moveTo>
                    <a:pt x="8" y="187"/>
                  </a:moveTo>
                  <a:cubicBezTo>
                    <a:pt x="7" y="183"/>
                    <a:pt x="5" y="178"/>
                    <a:pt x="4" y="174"/>
                  </a:cubicBezTo>
                  <a:cubicBezTo>
                    <a:pt x="10" y="172"/>
                    <a:pt x="10" y="172"/>
                    <a:pt x="10" y="172"/>
                  </a:cubicBezTo>
                  <a:cubicBezTo>
                    <a:pt x="12" y="177"/>
                    <a:pt x="13" y="181"/>
                    <a:pt x="14" y="185"/>
                  </a:cubicBezTo>
                  <a:lnTo>
                    <a:pt x="8" y="187"/>
                  </a:lnTo>
                  <a:close/>
                  <a:moveTo>
                    <a:pt x="3" y="167"/>
                  </a:moveTo>
                  <a:cubicBezTo>
                    <a:pt x="2" y="162"/>
                    <a:pt x="1" y="157"/>
                    <a:pt x="1" y="152"/>
                  </a:cubicBezTo>
                  <a:cubicBezTo>
                    <a:pt x="7" y="152"/>
                    <a:pt x="7" y="152"/>
                    <a:pt x="7" y="152"/>
                  </a:cubicBezTo>
                  <a:cubicBezTo>
                    <a:pt x="8" y="156"/>
                    <a:pt x="8" y="161"/>
                    <a:pt x="9" y="165"/>
                  </a:cubicBezTo>
                  <a:lnTo>
                    <a:pt x="3" y="167"/>
                  </a:lnTo>
                  <a:close/>
                  <a:moveTo>
                    <a:pt x="1" y="145"/>
                  </a:moveTo>
                  <a:cubicBezTo>
                    <a:pt x="1" y="144"/>
                    <a:pt x="0" y="142"/>
                    <a:pt x="0" y="141"/>
                  </a:cubicBezTo>
                  <a:cubicBezTo>
                    <a:pt x="0" y="138"/>
                    <a:pt x="1" y="134"/>
                    <a:pt x="1" y="131"/>
                  </a:cubicBezTo>
                  <a:cubicBezTo>
                    <a:pt x="7" y="131"/>
                    <a:pt x="7" y="131"/>
                    <a:pt x="7" y="131"/>
                  </a:cubicBezTo>
                  <a:cubicBezTo>
                    <a:pt x="7" y="135"/>
                    <a:pt x="7" y="138"/>
                    <a:pt x="7" y="141"/>
                  </a:cubicBezTo>
                  <a:cubicBezTo>
                    <a:pt x="7" y="142"/>
                    <a:pt x="7" y="144"/>
                    <a:pt x="7" y="145"/>
                  </a:cubicBezTo>
                  <a:lnTo>
                    <a:pt x="1" y="145"/>
                  </a:lnTo>
                  <a:close/>
                  <a:moveTo>
                    <a:pt x="8" y="125"/>
                  </a:moveTo>
                  <a:cubicBezTo>
                    <a:pt x="2" y="124"/>
                    <a:pt x="2" y="124"/>
                    <a:pt x="2" y="124"/>
                  </a:cubicBezTo>
                  <a:cubicBezTo>
                    <a:pt x="2" y="119"/>
                    <a:pt x="3" y="114"/>
                    <a:pt x="4" y="110"/>
                  </a:cubicBezTo>
                  <a:cubicBezTo>
                    <a:pt x="10" y="111"/>
                    <a:pt x="10" y="111"/>
                    <a:pt x="10" y="111"/>
                  </a:cubicBezTo>
                  <a:cubicBezTo>
                    <a:pt x="9" y="116"/>
                    <a:pt x="8" y="120"/>
                    <a:pt x="8" y="125"/>
                  </a:cubicBezTo>
                  <a:close/>
                  <a:moveTo>
                    <a:pt x="12" y="105"/>
                  </a:moveTo>
                  <a:cubicBezTo>
                    <a:pt x="6" y="103"/>
                    <a:pt x="6" y="103"/>
                    <a:pt x="6" y="103"/>
                  </a:cubicBezTo>
                  <a:cubicBezTo>
                    <a:pt x="7" y="98"/>
                    <a:pt x="9" y="94"/>
                    <a:pt x="10" y="89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15" y="96"/>
                    <a:pt x="13" y="100"/>
                    <a:pt x="12" y="105"/>
                  </a:cubicBezTo>
                  <a:close/>
                  <a:moveTo>
                    <a:pt x="19" y="85"/>
                  </a:moveTo>
                  <a:cubicBezTo>
                    <a:pt x="13" y="83"/>
                    <a:pt x="13" y="83"/>
                    <a:pt x="13" y="83"/>
                  </a:cubicBezTo>
                  <a:cubicBezTo>
                    <a:pt x="15" y="78"/>
                    <a:pt x="17" y="74"/>
                    <a:pt x="20" y="70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3" y="77"/>
                    <a:pt x="21" y="81"/>
                    <a:pt x="19" y="85"/>
                  </a:cubicBezTo>
                  <a:close/>
                  <a:moveTo>
                    <a:pt x="29" y="67"/>
                  </a:moveTo>
                  <a:cubicBezTo>
                    <a:pt x="24" y="64"/>
                    <a:pt x="24" y="64"/>
                    <a:pt x="24" y="64"/>
                  </a:cubicBezTo>
                  <a:cubicBezTo>
                    <a:pt x="26" y="60"/>
                    <a:pt x="29" y="56"/>
                    <a:pt x="32" y="52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4" y="60"/>
                    <a:pt x="31" y="64"/>
                    <a:pt x="29" y="67"/>
                  </a:cubicBezTo>
                  <a:close/>
                  <a:moveTo>
                    <a:pt x="41" y="51"/>
                  </a:moveTo>
                  <a:cubicBezTo>
                    <a:pt x="37" y="47"/>
                    <a:pt x="37" y="47"/>
                    <a:pt x="37" y="47"/>
                  </a:cubicBezTo>
                  <a:cubicBezTo>
                    <a:pt x="40" y="43"/>
                    <a:pt x="43" y="40"/>
                    <a:pt x="47" y="37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48" y="44"/>
                    <a:pt x="44" y="48"/>
                    <a:pt x="41" y="51"/>
                  </a:cubicBezTo>
                  <a:close/>
                  <a:moveTo>
                    <a:pt x="56" y="37"/>
                  </a:moveTo>
                  <a:cubicBezTo>
                    <a:pt x="52" y="32"/>
                    <a:pt x="52" y="32"/>
                    <a:pt x="52" y="32"/>
                  </a:cubicBezTo>
                  <a:cubicBezTo>
                    <a:pt x="56" y="29"/>
                    <a:pt x="60" y="26"/>
                    <a:pt x="64" y="24"/>
                  </a:cubicBezTo>
                  <a:cubicBezTo>
                    <a:pt x="67" y="29"/>
                    <a:pt x="67" y="29"/>
                    <a:pt x="67" y="29"/>
                  </a:cubicBezTo>
                  <a:cubicBezTo>
                    <a:pt x="63" y="31"/>
                    <a:pt x="60" y="34"/>
                    <a:pt x="56" y="37"/>
                  </a:cubicBezTo>
                  <a:close/>
                  <a:moveTo>
                    <a:pt x="73" y="25"/>
                  </a:moveTo>
                  <a:cubicBezTo>
                    <a:pt x="70" y="20"/>
                    <a:pt x="70" y="20"/>
                    <a:pt x="70" y="20"/>
                  </a:cubicBezTo>
                  <a:cubicBezTo>
                    <a:pt x="74" y="17"/>
                    <a:pt x="78" y="15"/>
                    <a:pt x="82" y="13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1" y="21"/>
                    <a:pt x="77" y="23"/>
                    <a:pt x="73" y="25"/>
                  </a:cubicBezTo>
                  <a:close/>
                  <a:moveTo>
                    <a:pt x="91" y="16"/>
                  </a:moveTo>
                  <a:cubicBezTo>
                    <a:pt x="89" y="10"/>
                    <a:pt x="89" y="10"/>
                    <a:pt x="89" y="10"/>
                  </a:cubicBezTo>
                  <a:cubicBezTo>
                    <a:pt x="93" y="9"/>
                    <a:pt x="98" y="7"/>
                    <a:pt x="103" y="6"/>
                  </a:cubicBezTo>
                  <a:cubicBezTo>
                    <a:pt x="104" y="12"/>
                    <a:pt x="104" y="12"/>
                    <a:pt x="104" y="12"/>
                  </a:cubicBezTo>
                  <a:cubicBezTo>
                    <a:pt x="100" y="13"/>
                    <a:pt x="96" y="14"/>
                    <a:pt x="91" y="16"/>
                  </a:cubicBezTo>
                  <a:close/>
                  <a:moveTo>
                    <a:pt x="185" y="14"/>
                  </a:moveTo>
                  <a:cubicBezTo>
                    <a:pt x="181" y="12"/>
                    <a:pt x="176" y="11"/>
                    <a:pt x="172" y="10"/>
                  </a:cubicBezTo>
                  <a:cubicBezTo>
                    <a:pt x="173" y="4"/>
                    <a:pt x="173" y="4"/>
                    <a:pt x="173" y="4"/>
                  </a:cubicBezTo>
                  <a:cubicBezTo>
                    <a:pt x="178" y="5"/>
                    <a:pt x="183" y="6"/>
                    <a:pt x="187" y="8"/>
                  </a:cubicBezTo>
                  <a:lnTo>
                    <a:pt x="185" y="14"/>
                  </a:lnTo>
                  <a:close/>
                  <a:moveTo>
                    <a:pt x="111" y="10"/>
                  </a:moveTo>
                  <a:cubicBezTo>
                    <a:pt x="109" y="4"/>
                    <a:pt x="109" y="4"/>
                    <a:pt x="109" y="4"/>
                  </a:cubicBezTo>
                  <a:cubicBezTo>
                    <a:pt x="114" y="3"/>
                    <a:pt x="119" y="2"/>
                    <a:pt x="124" y="1"/>
                  </a:cubicBezTo>
                  <a:cubicBezTo>
                    <a:pt x="124" y="8"/>
                    <a:pt x="124" y="8"/>
                    <a:pt x="124" y="8"/>
                  </a:cubicBezTo>
                  <a:cubicBezTo>
                    <a:pt x="120" y="8"/>
                    <a:pt x="115" y="9"/>
                    <a:pt x="111" y="10"/>
                  </a:cubicBezTo>
                  <a:close/>
                  <a:moveTo>
                    <a:pt x="165" y="9"/>
                  </a:moveTo>
                  <a:cubicBezTo>
                    <a:pt x="161" y="8"/>
                    <a:pt x="156" y="7"/>
                    <a:pt x="152" y="7"/>
                  </a:cubicBezTo>
                  <a:cubicBezTo>
                    <a:pt x="152" y="1"/>
                    <a:pt x="152" y="1"/>
                    <a:pt x="152" y="1"/>
                  </a:cubicBezTo>
                  <a:cubicBezTo>
                    <a:pt x="157" y="1"/>
                    <a:pt x="162" y="2"/>
                    <a:pt x="166" y="2"/>
                  </a:cubicBezTo>
                  <a:lnTo>
                    <a:pt x="165" y="9"/>
                  </a:lnTo>
                  <a:close/>
                  <a:moveTo>
                    <a:pt x="131" y="7"/>
                  </a:moveTo>
                  <a:cubicBezTo>
                    <a:pt x="131" y="1"/>
                    <a:pt x="131" y="1"/>
                    <a:pt x="131" y="1"/>
                  </a:cubicBezTo>
                  <a:cubicBezTo>
                    <a:pt x="135" y="0"/>
                    <a:pt x="140" y="0"/>
                    <a:pt x="145" y="0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0" y="6"/>
                    <a:pt x="136" y="7"/>
                    <a:pt x="131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>
                <a:latin typeface="Qualcomm Office Regular" pitchFamily="34" charset="0"/>
              </a:endParaRPr>
            </a:p>
          </p:txBody>
        </p:sp>
      </p:grpSp>
      <p:grpSp>
        <p:nvGrpSpPr>
          <p:cNvPr id="32" name="Big Wheel 1"/>
          <p:cNvGrpSpPr/>
          <p:nvPr userDrawn="1"/>
        </p:nvGrpSpPr>
        <p:grpSpPr>
          <a:xfrm>
            <a:off x="6380008" y="5198284"/>
            <a:ext cx="450876" cy="418001"/>
            <a:chOff x="1573213" y="2958346"/>
            <a:chExt cx="546100" cy="506413"/>
          </a:xfrm>
          <a:solidFill>
            <a:schemeClr val="accent4"/>
          </a:solidFill>
        </p:grpSpPr>
        <p:sp>
          <p:nvSpPr>
            <p:cNvPr id="33" name="Freeform 18"/>
            <p:cNvSpPr>
              <a:spLocks noEditPoints="1"/>
            </p:cNvSpPr>
            <p:nvPr userDrawn="1"/>
          </p:nvSpPr>
          <p:spPr bwMode="auto">
            <a:xfrm>
              <a:off x="1573213" y="2958346"/>
              <a:ext cx="546100" cy="506413"/>
            </a:xfrm>
            <a:custGeom>
              <a:avLst/>
              <a:gdLst>
                <a:gd name="T0" fmla="*/ 104 w 200"/>
                <a:gd name="T1" fmla="*/ 186 h 186"/>
                <a:gd name="T2" fmla="*/ 104 w 200"/>
                <a:gd name="T3" fmla="*/ 186 h 186"/>
                <a:gd name="T4" fmla="*/ 14 w 200"/>
                <a:gd name="T5" fmla="*/ 118 h 186"/>
                <a:gd name="T6" fmla="*/ 79 w 200"/>
                <a:gd name="T7" fmla="*/ 4 h 186"/>
                <a:gd name="T8" fmla="*/ 104 w 200"/>
                <a:gd name="T9" fmla="*/ 0 h 186"/>
                <a:gd name="T10" fmla="*/ 193 w 200"/>
                <a:gd name="T11" fmla="*/ 68 h 186"/>
                <a:gd name="T12" fmla="*/ 185 w 200"/>
                <a:gd name="T13" fmla="*/ 139 h 186"/>
                <a:gd name="T14" fmla="*/ 129 w 200"/>
                <a:gd name="T15" fmla="*/ 183 h 186"/>
                <a:gd name="T16" fmla="*/ 104 w 200"/>
                <a:gd name="T17" fmla="*/ 186 h 186"/>
                <a:gd name="T18" fmla="*/ 104 w 200"/>
                <a:gd name="T19" fmla="*/ 9 h 186"/>
                <a:gd name="T20" fmla="*/ 81 w 200"/>
                <a:gd name="T21" fmla="*/ 12 h 186"/>
                <a:gd name="T22" fmla="*/ 23 w 200"/>
                <a:gd name="T23" fmla="*/ 116 h 186"/>
                <a:gd name="T24" fmla="*/ 104 w 200"/>
                <a:gd name="T25" fmla="*/ 177 h 186"/>
                <a:gd name="T26" fmla="*/ 104 w 200"/>
                <a:gd name="T27" fmla="*/ 177 h 186"/>
                <a:gd name="T28" fmla="*/ 127 w 200"/>
                <a:gd name="T29" fmla="*/ 174 h 186"/>
                <a:gd name="T30" fmla="*/ 177 w 200"/>
                <a:gd name="T31" fmla="*/ 134 h 186"/>
                <a:gd name="T32" fmla="*/ 185 w 200"/>
                <a:gd name="T33" fmla="*/ 71 h 186"/>
                <a:gd name="T34" fmla="*/ 104 w 200"/>
                <a:gd name="T35" fmla="*/ 9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0" h="186">
                  <a:moveTo>
                    <a:pt x="104" y="186"/>
                  </a:moveTo>
                  <a:cubicBezTo>
                    <a:pt x="104" y="186"/>
                    <a:pt x="104" y="186"/>
                    <a:pt x="104" y="186"/>
                  </a:cubicBezTo>
                  <a:cubicBezTo>
                    <a:pt x="62" y="186"/>
                    <a:pt x="26" y="158"/>
                    <a:pt x="14" y="118"/>
                  </a:cubicBezTo>
                  <a:cubicBezTo>
                    <a:pt x="0" y="69"/>
                    <a:pt x="29" y="18"/>
                    <a:pt x="79" y="4"/>
                  </a:cubicBezTo>
                  <a:cubicBezTo>
                    <a:pt x="87" y="1"/>
                    <a:pt x="95" y="0"/>
                    <a:pt x="104" y="0"/>
                  </a:cubicBezTo>
                  <a:cubicBezTo>
                    <a:pt x="145" y="0"/>
                    <a:pt x="182" y="28"/>
                    <a:pt x="193" y="68"/>
                  </a:cubicBezTo>
                  <a:cubicBezTo>
                    <a:pt x="200" y="92"/>
                    <a:pt x="197" y="117"/>
                    <a:pt x="185" y="139"/>
                  </a:cubicBezTo>
                  <a:cubicBezTo>
                    <a:pt x="173" y="160"/>
                    <a:pt x="153" y="176"/>
                    <a:pt x="129" y="183"/>
                  </a:cubicBezTo>
                  <a:cubicBezTo>
                    <a:pt x="121" y="185"/>
                    <a:pt x="112" y="186"/>
                    <a:pt x="104" y="186"/>
                  </a:cubicBezTo>
                  <a:close/>
                  <a:moveTo>
                    <a:pt x="104" y="9"/>
                  </a:moveTo>
                  <a:cubicBezTo>
                    <a:pt x="96" y="9"/>
                    <a:pt x="88" y="10"/>
                    <a:pt x="81" y="12"/>
                  </a:cubicBezTo>
                  <a:cubicBezTo>
                    <a:pt x="36" y="25"/>
                    <a:pt x="10" y="71"/>
                    <a:pt x="23" y="116"/>
                  </a:cubicBezTo>
                  <a:cubicBezTo>
                    <a:pt x="33" y="152"/>
                    <a:pt x="66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11" y="177"/>
                    <a:pt x="119" y="176"/>
                    <a:pt x="127" y="174"/>
                  </a:cubicBezTo>
                  <a:cubicBezTo>
                    <a:pt x="148" y="168"/>
                    <a:pt x="166" y="154"/>
                    <a:pt x="177" y="134"/>
                  </a:cubicBezTo>
                  <a:cubicBezTo>
                    <a:pt x="188" y="115"/>
                    <a:pt x="191" y="92"/>
                    <a:pt x="185" y="71"/>
                  </a:cubicBezTo>
                  <a:cubicBezTo>
                    <a:pt x="174" y="34"/>
                    <a:pt x="141" y="9"/>
                    <a:pt x="10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>
                <a:latin typeface="Qualcomm Office Regular" pitchFamily="34" charset="0"/>
              </a:endParaRPr>
            </a:p>
          </p:txBody>
        </p:sp>
        <p:grpSp>
          <p:nvGrpSpPr>
            <p:cNvPr id="34" name="Pin wheel 1"/>
            <p:cNvGrpSpPr/>
            <p:nvPr userDrawn="1"/>
          </p:nvGrpSpPr>
          <p:grpSpPr>
            <a:xfrm>
              <a:off x="1697038" y="3050421"/>
              <a:ext cx="322263" cy="325438"/>
              <a:chOff x="1697038" y="3050421"/>
              <a:chExt cx="322263" cy="325438"/>
            </a:xfrm>
            <a:grpFill/>
          </p:grpSpPr>
          <p:sp>
            <p:nvSpPr>
              <p:cNvPr id="35" name="Freeform 19"/>
              <p:cNvSpPr>
                <a:spLocks noEditPoints="1"/>
              </p:cNvSpPr>
              <p:nvPr userDrawn="1"/>
            </p:nvSpPr>
            <p:spPr bwMode="auto">
              <a:xfrm>
                <a:off x="1795463" y="3152021"/>
                <a:ext cx="122238" cy="122238"/>
              </a:xfrm>
              <a:custGeom>
                <a:avLst/>
                <a:gdLst>
                  <a:gd name="T0" fmla="*/ 23 w 45"/>
                  <a:gd name="T1" fmla="*/ 45 h 45"/>
                  <a:gd name="T2" fmla="*/ 0 w 45"/>
                  <a:gd name="T3" fmla="*/ 22 h 45"/>
                  <a:gd name="T4" fmla="*/ 7 w 45"/>
                  <a:gd name="T5" fmla="*/ 6 h 45"/>
                  <a:gd name="T6" fmla="*/ 23 w 45"/>
                  <a:gd name="T7" fmla="*/ 0 h 45"/>
                  <a:gd name="T8" fmla="*/ 45 w 45"/>
                  <a:gd name="T9" fmla="*/ 22 h 45"/>
                  <a:gd name="T10" fmla="*/ 23 w 45"/>
                  <a:gd name="T11" fmla="*/ 45 h 45"/>
                  <a:gd name="T12" fmla="*/ 23 w 45"/>
                  <a:gd name="T13" fmla="*/ 6 h 45"/>
                  <a:gd name="T14" fmla="*/ 11 w 45"/>
                  <a:gd name="T15" fmla="*/ 11 h 45"/>
                  <a:gd name="T16" fmla="*/ 7 w 45"/>
                  <a:gd name="T17" fmla="*/ 22 h 45"/>
                  <a:gd name="T18" fmla="*/ 23 w 45"/>
                  <a:gd name="T19" fmla="*/ 38 h 45"/>
                  <a:gd name="T20" fmla="*/ 23 w 45"/>
                  <a:gd name="T21" fmla="*/ 41 h 45"/>
                  <a:gd name="T22" fmla="*/ 23 w 45"/>
                  <a:gd name="T23" fmla="*/ 38 h 45"/>
                  <a:gd name="T24" fmla="*/ 39 w 45"/>
                  <a:gd name="T25" fmla="*/ 22 h 45"/>
                  <a:gd name="T26" fmla="*/ 23 w 45"/>
                  <a:gd name="T27" fmla="*/ 6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5" h="45">
                    <a:moveTo>
                      <a:pt x="23" y="45"/>
                    </a:moveTo>
                    <a:cubicBezTo>
                      <a:pt x="10" y="45"/>
                      <a:pt x="0" y="35"/>
                      <a:pt x="0" y="22"/>
                    </a:cubicBezTo>
                    <a:cubicBezTo>
                      <a:pt x="0" y="16"/>
                      <a:pt x="3" y="11"/>
                      <a:pt x="7" y="6"/>
                    </a:cubicBezTo>
                    <a:cubicBezTo>
                      <a:pt x="11" y="2"/>
                      <a:pt x="17" y="0"/>
                      <a:pt x="23" y="0"/>
                    </a:cubicBezTo>
                    <a:cubicBezTo>
                      <a:pt x="35" y="0"/>
                      <a:pt x="45" y="10"/>
                      <a:pt x="45" y="22"/>
                    </a:cubicBezTo>
                    <a:cubicBezTo>
                      <a:pt x="45" y="35"/>
                      <a:pt x="35" y="45"/>
                      <a:pt x="23" y="45"/>
                    </a:cubicBezTo>
                    <a:close/>
                    <a:moveTo>
                      <a:pt x="23" y="6"/>
                    </a:moveTo>
                    <a:cubicBezTo>
                      <a:pt x="18" y="6"/>
                      <a:pt x="14" y="8"/>
                      <a:pt x="11" y="11"/>
                    </a:cubicBezTo>
                    <a:cubicBezTo>
                      <a:pt x="8" y="14"/>
                      <a:pt x="7" y="18"/>
                      <a:pt x="7" y="22"/>
                    </a:cubicBezTo>
                    <a:cubicBezTo>
                      <a:pt x="7" y="31"/>
                      <a:pt x="14" y="38"/>
                      <a:pt x="23" y="38"/>
                    </a:cubicBezTo>
                    <a:cubicBezTo>
                      <a:pt x="23" y="41"/>
                      <a:pt x="23" y="41"/>
                      <a:pt x="23" y="41"/>
                    </a:cubicBezTo>
                    <a:cubicBezTo>
                      <a:pt x="23" y="38"/>
                      <a:pt x="23" y="38"/>
                      <a:pt x="23" y="38"/>
                    </a:cubicBezTo>
                    <a:cubicBezTo>
                      <a:pt x="32" y="38"/>
                      <a:pt x="39" y="31"/>
                      <a:pt x="39" y="22"/>
                    </a:cubicBezTo>
                    <a:cubicBezTo>
                      <a:pt x="39" y="13"/>
                      <a:pt x="32" y="6"/>
                      <a:pt x="2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 dirty="0">
                  <a:latin typeface="Qualcomm Office Regular" pitchFamily="34" charset="0"/>
                </a:endParaRPr>
              </a:p>
            </p:txBody>
          </p:sp>
          <p:sp>
            <p:nvSpPr>
              <p:cNvPr id="36" name="Rectangle 20"/>
              <p:cNvSpPr>
                <a:spLocks noChangeArrowheads="1"/>
              </p:cNvSpPr>
              <p:nvPr userDrawn="1"/>
            </p:nvSpPr>
            <p:spPr bwMode="auto">
              <a:xfrm>
                <a:off x="1697038" y="3202821"/>
                <a:ext cx="73025" cy="174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 dirty="0">
                  <a:latin typeface="Qualcomm Office Regular" pitchFamily="34" charset="0"/>
                </a:endParaRPr>
              </a:p>
            </p:txBody>
          </p:sp>
          <p:sp>
            <p:nvSpPr>
              <p:cNvPr id="37" name="Rectangle 21"/>
              <p:cNvSpPr>
                <a:spLocks noChangeArrowheads="1"/>
              </p:cNvSpPr>
              <p:nvPr userDrawn="1"/>
            </p:nvSpPr>
            <p:spPr bwMode="auto">
              <a:xfrm>
                <a:off x="1944688" y="3202821"/>
                <a:ext cx="74613" cy="174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 dirty="0">
                  <a:latin typeface="Qualcomm Office Regular" pitchFamily="34" charset="0"/>
                </a:endParaRPr>
              </a:p>
            </p:txBody>
          </p:sp>
          <p:sp>
            <p:nvSpPr>
              <p:cNvPr id="38" name="Rectangle 22"/>
              <p:cNvSpPr>
                <a:spLocks noChangeArrowheads="1"/>
              </p:cNvSpPr>
              <p:nvPr userDrawn="1"/>
            </p:nvSpPr>
            <p:spPr bwMode="auto">
              <a:xfrm>
                <a:off x="1849438" y="3299659"/>
                <a:ext cx="15875" cy="762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 dirty="0">
                  <a:latin typeface="Qualcomm Office Regular" pitchFamily="34" charset="0"/>
                </a:endParaRPr>
              </a:p>
            </p:txBody>
          </p:sp>
          <p:sp>
            <p:nvSpPr>
              <p:cNvPr id="39" name="Rectangle 23"/>
              <p:cNvSpPr>
                <a:spLocks noChangeArrowheads="1"/>
              </p:cNvSpPr>
              <p:nvPr userDrawn="1"/>
            </p:nvSpPr>
            <p:spPr bwMode="auto">
              <a:xfrm>
                <a:off x="1849438" y="3050421"/>
                <a:ext cx="15875" cy="730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 dirty="0">
                  <a:latin typeface="Qualcomm Office Regular" pitchFamily="34" charset="0"/>
                </a:endParaRPr>
              </a:p>
            </p:txBody>
          </p:sp>
          <p:sp>
            <p:nvSpPr>
              <p:cNvPr id="40" name="Freeform 24"/>
              <p:cNvSpPr>
                <a:spLocks/>
              </p:cNvSpPr>
              <p:nvPr userDrawn="1"/>
            </p:nvSpPr>
            <p:spPr bwMode="auto">
              <a:xfrm>
                <a:off x="1912938" y="3269496"/>
                <a:ext cx="53975" cy="50800"/>
              </a:xfrm>
              <a:custGeom>
                <a:avLst/>
                <a:gdLst>
                  <a:gd name="T0" fmla="*/ 25 w 34"/>
                  <a:gd name="T1" fmla="*/ 32 h 32"/>
                  <a:gd name="T2" fmla="*/ 0 w 34"/>
                  <a:gd name="T3" fmla="*/ 6 h 32"/>
                  <a:gd name="T4" fmla="*/ 8 w 34"/>
                  <a:gd name="T5" fmla="*/ 0 h 32"/>
                  <a:gd name="T6" fmla="*/ 34 w 34"/>
                  <a:gd name="T7" fmla="*/ 25 h 32"/>
                  <a:gd name="T8" fmla="*/ 25 w 34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2">
                    <a:moveTo>
                      <a:pt x="25" y="32"/>
                    </a:moveTo>
                    <a:lnTo>
                      <a:pt x="0" y="6"/>
                    </a:lnTo>
                    <a:lnTo>
                      <a:pt x="8" y="0"/>
                    </a:lnTo>
                    <a:lnTo>
                      <a:pt x="34" y="25"/>
                    </a:lnTo>
                    <a:lnTo>
                      <a:pt x="25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 dirty="0">
                  <a:latin typeface="Qualcomm Office Regular" pitchFamily="34" charset="0"/>
                </a:endParaRPr>
              </a:p>
            </p:txBody>
          </p:sp>
          <p:sp>
            <p:nvSpPr>
              <p:cNvPr id="41" name="Freeform 25"/>
              <p:cNvSpPr>
                <a:spLocks/>
              </p:cNvSpPr>
              <p:nvPr userDrawn="1"/>
            </p:nvSpPr>
            <p:spPr bwMode="auto">
              <a:xfrm>
                <a:off x="1747838" y="3102809"/>
                <a:ext cx="52388" cy="53975"/>
              </a:xfrm>
              <a:custGeom>
                <a:avLst/>
                <a:gdLst>
                  <a:gd name="T0" fmla="*/ 26 w 33"/>
                  <a:gd name="T1" fmla="*/ 34 h 34"/>
                  <a:gd name="T2" fmla="*/ 0 w 33"/>
                  <a:gd name="T3" fmla="*/ 8 h 34"/>
                  <a:gd name="T4" fmla="*/ 7 w 33"/>
                  <a:gd name="T5" fmla="*/ 0 h 34"/>
                  <a:gd name="T6" fmla="*/ 33 w 33"/>
                  <a:gd name="T7" fmla="*/ 26 h 34"/>
                  <a:gd name="T8" fmla="*/ 26 w 33"/>
                  <a:gd name="T9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4">
                    <a:moveTo>
                      <a:pt x="26" y="34"/>
                    </a:moveTo>
                    <a:lnTo>
                      <a:pt x="0" y="8"/>
                    </a:lnTo>
                    <a:lnTo>
                      <a:pt x="7" y="0"/>
                    </a:lnTo>
                    <a:lnTo>
                      <a:pt x="33" y="26"/>
                    </a:lnTo>
                    <a:lnTo>
                      <a:pt x="26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 dirty="0">
                  <a:latin typeface="Qualcomm Office Regular" pitchFamily="34" charset="0"/>
                </a:endParaRPr>
              </a:p>
            </p:txBody>
          </p:sp>
          <p:sp>
            <p:nvSpPr>
              <p:cNvPr id="42" name="Freeform 26"/>
              <p:cNvSpPr>
                <a:spLocks/>
              </p:cNvSpPr>
              <p:nvPr userDrawn="1"/>
            </p:nvSpPr>
            <p:spPr bwMode="auto">
              <a:xfrm>
                <a:off x="1912938" y="3102809"/>
                <a:ext cx="53975" cy="53975"/>
              </a:xfrm>
              <a:custGeom>
                <a:avLst/>
                <a:gdLst>
                  <a:gd name="T0" fmla="*/ 8 w 34"/>
                  <a:gd name="T1" fmla="*/ 34 h 34"/>
                  <a:gd name="T2" fmla="*/ 0 w 34"/>
                  <a:gd name="T3" fmla="*/ 26 h 34"/>
                  <a:gd name="T4" fmla="*/ 25 w 34"/>
                  <a:gd name="T5" fmla="*/ 0 h 34"/>
                  <a:gd name="T6" fmla="*/ 34 w 34"/>
                  <a:gd name="T7" fmla="*/ 8 h 34"/>
                  <a:gd name="T8" fmla="*/ 8 w 34"/>
                  <a:gd name="T9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4">
                    <a:moveTo>
                      <a:pt x="8" y="34"/>
                    </a:moveTo>
                    <a:lnTo>
                      <a:pt x="0" y="26"/>
                    </a:lnTo>
                    <a:lnTo>
                      <a:pt x="25" y="0"/>
                    </a:lnTo>
                    <a:lnTo>
                      <a:pt x="34" y="8"/>
                    </a:lnTo>
                    <a:lnTo>
                      <a:pt x="8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 dirty="0">
                  <a:latin typeface="Qualcomm Office Regular" pitchFamily="34" charset="0"/>
                </a:endParaRPr>
              </a:p>
            </p:txBody>
          </p:sp>
          <p:sp>
            <p:nvSpPr>
              <p:cNvPr id="43" name="Freeform 27"/>
              <p:cNvSpPr>
                <a:spLocks/>
              </p:cNvSpPr>
              <p:nvPr userDrawn="1"/>
            </p:nvSpPr>
            <p:spPr bwMode="auto">
              <a:xfrm>
                <a:off x="1747838" y="3269496"/>
                <a:ext cx="52388" cy="50800"/>
              </a:xfrm>
              <a:custGeom>
                <a:avLst/>
                <a:gdLst>
                  <a:gd name="T0" fmla="*/ 7 w 33"/>
                  <a:gd name="T1" fmla="*/ 32 h 32"/>
                  <a:gd name="T2" fmla="*/ 0 w 33"/>
                  <a:gd name="T3" fmla="*/ 25 h 32"/>
                  <a:gd name="T4" fmla="*/ 26 w 33"/>
                  <a:gd name="T5" fmla="*/ 0 h 32"/>
                  <a:gd name="T6" fmla="*/ 33 w 33"/>
                  <a:gd name="T7" fmla="*/ 6 h 32"/>
                  <a:gd name="T8" fmla="*/ 7 w 33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2">
                    <a:moveTo>
                      <a:pt x="7" y="32"/>
                    </a:moveTo>
                    <a:lnTo>
                      <a:pt x="0" y="25"/>
                    </a:lnTo>
                    <a:lnTo>
                      <a:pt x="26" y="0"/>
                    </a:lnTo>
                    <a:lnTo>
                      <a:pt x="33" y="6"/>
                    </a:lnTo>
                    <a:lnTo>
                      <a:pt x="7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 dirty="0">
                  <a:latin typeface="Qualcomm Office Regular" pitchFamily="34" charset="0"/>
                </a:endParaRPr>
              </a:p>
            </p:txBody>
          </p:sp>
        </p:grpSp>
      </p:grpSp>
      <p:grpSp>
        <p:nvGrpSpPr>
          <p:cNvPr id="44" name="Small Wheel 1"/>
          <p:cNvGrpSpPr/>
          <p:nvPr userDrawn="1"/>
        </p:nvGrpSpPr>
        <p:grpSpPr>
          <a:xfrm>
            <a:off x="7193945" y="5765664"/>
            <a:ext cx="322429" cy="313173"/>
            <a:chOff x="2559051" y="3645734"/>
            <a:chExt cx="390525" cy="379413"/>
          </a:xfrm>
          <a:solidFill>
            <a:schemeClr val="accent4"/>
          </a:solidFill>
        </p:grpSpPr>
        <p:sp>
          <p:nvSpPr>
            <p:cNvPr id="45" name="Freeform 28"/>
            <p:cNvSpPr>
              <a:spLocks noEditPoints="1"/>
            </p:cNvSpPr>
            <p:nvPr userDrawn="1"/>
          </p:nvSpPr>
          <p:spPr bwMode="auto">
            <a:xfrm>
              <a:off x="2559051" y="3645734"/>
              <a:ext cx="390525" cy="379413"/>
            </a:xfrm>
            <a:custGeom>
              <a:avLst/>
              <a:gdLst>
                <a:gd name="T0" fmla="*/ 71 w 143"/>
                <a:gd name="T1" fmla="*/ 139 h 139"/>
                <a:gd name="T2" fmla="*/ 71 w 143"/>
                <a:gd name="T3" fmla="*/ 139 h 139"/>
                <a:gd name="T4" fmla="*/ 5 w 143"/>
                <a:gd name="T5" fmla="*/ 88 h 139"/>
                <a:gd name="T6" fmla="*/ 11 w 143"/>
                <a:gd name="T7" fmla="*/ 35 h 139"/>
                <a:gd name="T8" fmla="*/ 53 w 143"/>
                <a:gd name="T9" fmla="*/ 2 h 139"/>
                <a:gd name="T10" fmla="*/ 71 w 143"/>
                <a:gd name="T11" fmla="*/ 0 h 139"/>
                <a:gd name="T12" fmla="*/ 138 w 143"/>
                <a:gd name="T13" fmla="*/ 50 h 139"/>
                <a:gd name="T14" fmla="*/ 132 w 143"/>
                <a:gd name="T15" fmla="*/ 103 h 139"/>
                <a:gd name="T16" fmla="*/ 90 w 143"/>
                <a:gd name="T17" fmla="*/ 136 h 139"/>
                <a:gd name="T18" fmla="*/ 71 w 143"/>
                <a:gd name="T19" fmla="*/ 139 h 139"/>
                <a:gd name="T20" fmla="*/ 71 w 143"/>
                <a:gd name="T21" fmla="*/ 9 h 139"/>
                <a:gd name="T22" fmla="*/ 55 w 143"/>
                <a:gd name="T23" fmla="*/ 11 h 139"/>
                <a:gd name="T24" fmla="*/ 19 w 143"/>
                <a:gd name="T25" fmla="*/ 40 h 139"/>
                <a:gd name="T26" fmla="*/ 13 w 143"/>
                <a:gd name="T27" fmla="*/ 86 h 139"/>
                <a:gd name="T28" fmla="*/ 71 w 143"/>
                <a:gd name="T29" fmla="*/ 130 h 139"/>
                <a:gd name="T30" fmla="*/ 71 w 143"/>
                <a:gd name="T31" fmla="*/ 130 h 139"/>
                <a:gd name="T32" fmla="*/ 88 w 143"/>
                <a:gd name="T33" fmla="*/ 127 h 139"/>
                <a:gd name="T34" fmla="*/ 124 w 143"/>
                <a:gd name="T35" fmla="*/ 99 h 139"/>
                <a:gd name="T36" fmla="*/ 130 w 143"/>
                <a:gd name="T37" fmla="*/ 53 h 139"/>
                <a:gd name="T38" fmla="*/ 71 w 143"/>
                <a:gd name="T39" fmla="*/ 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3" h="139">
                  <a:moveTo>
                    <a:pt x="71" y="139"/>
                  </a:moveTo>
                  <a:cubicBezTo>
                    <a:pt x="71" y="139"/>
                    <a:pt x="71" y="139"/>
                    <a:pt x="71" y="139"/>
                  </a:cubicBezTo>
                  <a:cubicBezTo>
                    <a:pt x="40" y="139"/>
                    <a:pt x="13" y="118"/>
                    <a:pt x="5" y="88"/>
                  </a:cubicBezTo>
                  <a:cubicBezTo>
                    <a:pt x="0" y="70"/>
                    <a:pt x="2" y="51"/>
                    <a:pt x="11" y="35"/>
                  </a:cubicBezTo>
                  <a:cubicBezTo>
                    <a:pt x="20" y="19"/>
                    <a:pt x="35" y="7"/>
                    <a:pt x="53" y="2"/>
                  </a:cubicBezTo>
                  <a:cubicBezTo>
                    <a:pt x="59" y="1"/>
                    <a:pt x="65" y="0"/>
                    <a:pt x="71" y="0"/>
                  </a:cubicBezTo>
                  <a:cubicBezTo>
                    <a:pt x="102" y="0"/>
                    <a:pt x="130" y="21"/>
                    <a:pt x="138" y="50"/>
                  </a:cubicBezTo>
                  <a:cubicBezTo>
                    <a:pt x="143" y="68"/>
                    <a:pt x="141" y="87"/>
                    <a:pt x="132" y="103"/>
                  </a:cubicBezTo>
                  <a:cubicBezTo>
                    <a:pt x="123" y="119"/>
                    <a:pt x="108" y="131"/>
                    <a:pt x="90" y="136"/>
                  </a:cubicBezTo>
                  <a:cubicBezTo>
                    <a:pt x="84" y="138"/>
                    <a:pt x="78" y="139"/>
                    <a:pt x="71" y="139"/>
                  </a:cubicBezTo>
                  <a:close/>
                  <a:moveTo>
                    <a:pt x="71" y="9"/>
                  </a:moveTo>
                  <a:cubicBezTo>
                    <a:pt x="66" y="9"/>
                    <a:pt x="60" y="9"/>
                    <a:pt x="55" y="11"/>
                  </a:cubicBezTo>
                  <a:cubicBezTo>
                    <a:pt x="39" y="15"/>
                    <a:pt x="27" y="26"/>
                    <a:pt x="19" y="40"/>
                  </a:cubicBezTo>
                  <a:cubicBezTo>
                    <a:pt x="11" y="54"/>
                    <a:pt x="9" y="70"/>
                    <a:pt x="13" y="86"/>
                  </a:cubicBezTo>
                  <a:cubicBezTo>
                    <a:pt x="21" y="112"/>
                    <a:pt x="44" y="130"/>
                    <a:pt x="71" y="130"/>
                  </a:cubicBezTo>
                  <a:cubicBezTo>
                    <a:pt x="71" y="130"/>
                    <a:pt x="71" y="130"/>
                    <a:pt x="71" y="130"/>
                  </a:cubicBezTo>
                  <a:cubicBezTo>
                    <a:pt x="77" y="130"/>
                    <a:pt x="82" y="129"/>
                    <a:pt x="88" y="127"/>
                  </a:cubicBezTo>
                  <a:cubicBezTo>
                    <a:pt x="103" y="123"/>
                    <a:pt x="116" y="113"/>
                    <a:pt x="124" y="99"/>
                  </a:cubicBezTo>
                  <a:cubicBezTo>
                    <a:pt x="132" y="85"/>
                    <a:pt x="134" y="68"/>
                    <a:pt x="130" y="53"/>
                  </a:cubicBezTo>
                  <a:cubicBezTo>
                    <a:pt x="122" y="27"/>
                    <a:pt x="98" y="9"/>
                    <a:pt x="7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>
                <a:latin typeface="Qualcomm Office Regular" pitchFamily="34" charset="0"/>
              </a:endParaRPr>
            </a:p>
          </p:txBody>
        </p:sp>
        <p:grpSp>
          <p:nvGrpSpPr>
            <p:cNvPr id="46" name="Pin wheel 2"/>
            <p:cNvGrpSpPr/>
            <p:nvPr userDrawn="1"/>
          </p:nvGrpSpPr>
          <p:grpSpPr>
            <a:xfrm>
              <a:off x="2627313" y="3709234"/>
              <a:ext cx="254000" cy="252413"/>
              <a:chOff x="2627313" y="3709234"/>
              <a:chExt cx="254000" cy="252413"/>
            </a:xfrm>
            <a:grpFill/>
          </p:grpSpPr>
          <p:sp>
            <p:nvSpPr>
              <p:cNvPr id="47" name="Freeform 29"/>
              <p:cNvSpPr>
                <a:spLocks noEditPoints="1"/>
              </p:cNvSpPr>
              <p:nvPr userDrawn="1"/>
            </p:nvSpPr>
            <p:spPr bwMode="auto">
              <a:xfrm>
                <a:off x="2709863" y="3790196"/>
                <a:ext cx="90488" cy="87313"/>
              </a:xfrm>
              <a:custGeom>
                <a:avLst/>
                <a:gdLst>
                  <a:gd name="T0" fmla="*/ 16 w 33"/>
                  <a:gd name="T1" fmla="*/ 32 h 32"/>
                  <a:gd name="T2" fmla="*/ 0 w 33"/>
                  <a:gd name="T3" fmla="*/ 16 h 32"/>
                  <a:gd name="T4" fmla="*/ 16 w 33"/>
                  <a:gd name="T5" fmla="*/ 0 h 32"/>
                  <a:gd name="T6" fmla="*/ 33 w 33"/>
                  <a:gd name="T7" fmla="*/ 16 h 32"/>
                  <a:gd name="T8" fmla="*/ 16 w 33"/>
                  <a:gd name="T9" fmla="*/ 32 h 32"/>
                  <a:gd name="T10" fmla="*/ 16 w 33"/>
                  <a:gd name="T11" fmla="*/ 6 h 32"/>
                  <a:gd name="T12" fmla="*/ 7 w 33"/>
                  <a:gd name="T13" fmla="*/ 16 h 32"/>
                  <a:gd name="T14" fmla="*/ 16 w 33"/>
                  <a:gd name="T15" fmla="*/ 26 h 32"/>
                  <a:gd name="T16" fmla="*/ 16 w 33"/>
                  <a:gd name="T17" fmla="*/ 29 h 32"/>
                  <a:gd name="T18" fmla="*/ 16 w 33"/>
                  <a:gd name="T19" fmla="*/ 26 h 32"/>
                  <a:gd name="T20" fmla="*/ 26 w 33"/>
                  <a:gd name="T21" fmla="*/ 16 h 32"/>
                  <a:gd name="T22" fmla="*/ 16 w 33"/>
                  <a:gd name="T23" fmla="*/ 6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3" h="32">
                    <a:moveTo>
                      <a:pt x="16" y="32"/>
                    </a:moveTo>
                    <a:cubicBezTo>
                      <a:pt x="8" y="32"/>
                      <a:pt x="0" y="25"/>
                      <a:pt x="0" y="16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25" y="0"/>
                      <a:pt x="33" y="7"/>
                      <a:pt x="33" y="16"/>
                    </a:cubicBezTo>
                    <a:cubicBezTo>
                      <a:pt x="33" y="25"/>
                      <a:pt x="25" y="32"/>
                      <a:pt x="16" y="32"/>
                    </a:cubicBezTo>
                    <a:close/>
                    <a:moveTo>
                      <a:pt x="16" y="6"/>
                    </a:moveTo>
                    <a:cubicBezTo>
                      <a:pt x="11" y="6"/>
                      <a:pt x="7" y="11"/>
                      <a:pt x="7" y="16"/>
                    </a:cubicBezTo>
                    <a:cubicBezTo>
                      <a:pt x="7" y="22"/>
                      <a:pt x="11" y="26"/>
                      <a:pt x="16" y="26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22" y="26"/>
                      <a:pt x="26" y="22"/>
                      <a:pt x="26" y="16"/>
                    </a:cubicBezTo>
                    <a:cubicBezTo>
                      <a:pt x="26" y="11"/>
                      <a:pt x="22" y="6"/>
                      <a:pt x="16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 dirty="0">
                  <a:latin typeface="Qualcomm Office Regular" pitchFamily="34" charset="0"/>
                </a:endParaRPr>
              </a:p>
            </p:txBody>
          </p:sp>
          <p:sp>
            <p:nvSpPr>
              <p:cNvPr id="48" name="Rectangle 30"/>
              <p:cNvSpPr>
                <a:spLocks noChangeArrowheads="1"/>
              </p:cNvSpPr>
              <p:nvPr userDrawn="1"/>
            </p:nvSpPr>
            <p:spPr bwMode="auto">
              <a:xfrm>
                <a:off x="2627313" y="3825121"/>
                <a:ext cx="57150" cy="174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 dirty="0">
                  <a:latin typeface="Qualcomm Office Regular" pitchFamily="34" charset="0"/>
                </a:endParaRPr>
              </a:p>
            </p:txBody>
          </p:sp>
          <p:sp>
            <p:nvSpPr>
              <p:cNvPr id="49" name="Rectangle 31"/>
              <p:cNvSpPr>
                <a:spLocks noChangeArrowheads="1"/>
              </p:cNvSpPr>
              <p:nvPr userDrawn="1"/>
            </p:nvSpPr>
            <p:spPr bwMode="auto">
              <a:xfrm>
                <a:off x="2820988" y="3825121"/>
                <a:ext cx="60325" cy="174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 dirty="0">
                  <a:latin typeface="Qualcomm Office Regular" pitchFamily="34" charset="0"/>
                </a:endParaRPr>
              </a:p>
            </p:txBody>
          </p:sp>
          <p:sp>
            <p:nvSpPr>
              <p:cNvPr id="50" name="Rectangle 32"/>
              <p:cNvSpPr>
                <a:spLocks noChangeArrowheads="1"/>
              </p:cNvSpPr>
              <p:nvPr userDrawn="1"/>
            </p:nvSpPr>
            <p:spPr bwMode="auto">
              <a:xfrm>
                <a:off x="2744788" y="3902909"/>
                <a:ext cx="19050" cy="587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 dirty="0">
                  <a:latin typeface="Qualcomm Office Regular" pitchFamily="34" charset="0"/>
                </a:endParaRPr>
              </a:p>
            </p:txBody>
          </p:sp>
          <p:sp>
            <p:nvSpPr>
              <p:cNvPr id="51" name="Rectangle 33"/>
              <p:cNvSpPr>
                <a:spLocks noChangeArrowheads="1"/>
              </p:cNvSpPr>
              <p:nvPr userDrawn="1"/>
            </p:nvSpPr>
            <p:spPr bwMode="auto">
              <a:xfrm>
                <a:off x="2744788" y="3709234"/>
                <a:ext cx="19050" cy="571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 dirty="0">
                  <a:latin typeface="Qualcomm Office Regular" pitchFamily="34" charset="0"/>
                </a:endParaRPr>
              </a:p>
            </p:txBody>
          </p:sp>
          <p:sp>
            <p:nvSpPr>
              <p:cNvPr id="52" name="Freeform 34"/>
              <p:cNvSpPr>
                <a:spLocks/>
              </p:cNvSpPr>
              <p:nvPr userDrawn="1"/>
            </p:nvSpPr>
            <p:spPr bwMode="auto">
              <a:xfrm>
                <a:off x="2797176" y="3877509"/>
                <a:ext cx="42863" cy="44450"/>
              </a:xfrm>
              <a:custGeom>
                <a:avLst/>
                <a:gdLst>
                  <a:gd name="T0" fmla="*/ 21 w 27"/>
                  <a:gd name="T1" fmla="*/ 28 h 28"/>
                  <a:gd name="T2" fmla="*/ 0 w 27"/>
                  <a:gd name="T3" fmla="*/ 7 h 28"/>
                  <a:gd name="T4" fmla="*/ 7 w 27"/>
                  <a:gd name="T5" fmla="*/ 0 h 28"/>
                  <a:gd name="T6" fmla="*/ 27 w 27"/>
                  <a:gd name="T7" fmla="*/ 21 h 28"/>
                  <a:gd name="T8" fmla="*/ 21 w 27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8">
                    <a:moveTo>
                      <a:pt x="21" y="28"/>
                    </a:moveTo>
                    <a:lnTo>
                      <a:pt x="0" y="7"/>
                    </a:lnTo>
                    <a:lnTo>
                      <a:pt x="7" y="0"/>
                    </a:lnTo>
                    <a:lnTo>
                      <a:pt x="27" y="21"/>
                    </a:lnTo>
                    <a:lnTo>
                      <a:pt x="21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 dirty="0">
                  <a:latin typeface="Qualcomm Office Regular" pitchFamily="34" charset="0"/>
                </a:endParaRPr>
              </a:p>
            </p:txBody>
          </p:sp>
          <p:sp>
            <p:nvSpPr>
              <p:cNvPr id="53" name="Freeform 35"/>
              <p:cNvSpPr>
                <a:spLocks/>
              </p:cNvSpPr>
              <p:nvPr userDrawn="1"/>
            </p:nvSpPr>
            <p:spPr bwMode="auto">
              <a:xfrm>
                <a:off x="2668588" y="3747334"/>
                <a:ext cx="44450" cy="46038"/>
              </a:xfrm>
              <a:custGeom>
                <a:avLst/>
                <a:gdLst>
                  <a:gd name="T0" fmla="*/ 19 w 28"/>
                  <a:gd name="T1" fmla="*/ 29 h 29"/>
                  <a:gd name="T2" fmla="*/ 0 w 28"/>
                  <a:gd name="T3" fmla="*/ 8 h 29"/>
                  <a:gd name="T4" fmla="*/ 7 w 28"/>
                  <a:gd name="T5" fmla="*/ 0 h 29"/>
                  <a:gd name="T6" fmla="*/ 28 w 28"/>
                  <a:gd name="T7" fmla="*/ 20 h 29"/>
                  <a:gd name="T8" fmla="*/ 19 w 28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9">
                    <a:moveTo>
                      <a:pt x="19" y="29"/>
                    </a:moveTo>
                    <a:lnTo>
                      <a:pt x="0" y="8"/>
                    </a:lnTo>
                    <a:lnTo>
                      <a:pt x="7" y="0"/>
                    </a:lnTo>
                    <a:lnTo>
                      <a:pt x="28" y="20"/>
                    </a:lnTo>
                    <a:lnTo>
                      <a:pt x="19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 dirty="0">
                  <a:latin typeface="Qualcomm Office Regular" pitchFamily="34" charset="0"/>
                </a:endParaRPr>
              </a:p>
            </p:txBody>
          </p:sp>
          <p:sp>
            <p:nvSpPr>
              <p:cNvPr id="54" name="Freeform 36"/>
              <p:cNvSpPr>
                <a:spLocks/>
              </p:cNvSpPr>
              <p:nvPr userDrawn="1"/>
            </p:nvSpPr>
            <p:spPr bwMode="auto">
              <a:xfrm>
                <a:off x="2797176" y="3747334"/>
                <a:ext cx="42863" cy="46038"/>
              </a:xfrm>
              <a:custGeom>
                <a:avLst/>
                <a:gdLst>
                  <a:gd name="T0" fmla="*/ 7 w 27"/>
                  <a:gd name="T1" fmla="*/ 29 h 29"/>
                  <a:gd name="T2" fmla="*/ 0 w 27"/>
                  <a:gd name="T3" fmla="*/ 20 h 29"/>
                  <a:gd name="T4" fmla="*/ 21 w 27"/>
                  <a:gd name="T5" fmla="*/ 0 h 29"/>
                  <a:gd name="T6" fmla="*/ 27 w 27"/>
                  <a:gd name="T7" fmla="*/ 8 h 29"/>
                  <a:gd name="T8" fmla="*/ 7 w 27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9">
                    <a:moveTo>
                      <a:pt x="7" y="29"/>
                    </a:moveTo>
                    <a:lnTo>
                      <a:pt x="0" y="20"/>
                    </a:lnTo>
                    <a:lnTo>
                      <a:pt x="21" y="0"/>
                    </a:lnTo>
                    <a:lnTo>
                      <a:pt x="27" y="8"/>
                    </a:lnTo>
                    <a:lnTo>
                      <a:pt x="7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 dirty="0">
                  <a:latin typeface="Qualcomm Office Regular" pitchFamily="34" charset="0"/>
                </a:endParaRPr>
              </a:p>
            </p:txBody>
          </p:sp>
          <p:sp>
            <p:nvSpPr>
              <p:cNvPr id="55" name="Freeform 37"/>
              <p:cNvSpPr>
                <a:spLocks/>
              </p:cNvSpPr>
              <p:nvPr userDrawn="1"/>
            </p:nvSpPr>
            <p:spPr bwMode="auto">
              <a:xfrm>
                <a:off x="2668588" y="3877509"/>
                <a:ext cx="44450" cy="44450"/>
              </a:xfrm>
              <a:custGeom>
                <a:avLst/>
                <a:gdLst>
                  <a:gd name="T0" fmla="*/ 7 w 28"/>
                  <a:gd name="T1" fmla="*/ 28 h 28"/>
                  <a:gd name="T2" fmla="*/ 0 w 28"/>
                  <a:gd name="T3" fmla="*/ 21 h 28"/>
                  <a:gd name="T4" fmla="*/ 19 w 28"/>
                  <a:gd name="T5" fmla="*/ 0 h 28"/>
                  <a:gd name="T6" fmla="*/ 28 w 28"/>
                  <a:gd name="T7" fmla="*/ 7 h 28"/>
                  <a:gd name="T8" fmla="*/ 7 w 28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8">
                    <a:moveTo>
                      <a:pt x="7" y="28"/>
                    </a:moveTo>
                    <a:lnTo>
                      <a:pt x="0" y="21"/>
                    </a:lnTo>
                    <a:lnTo>
                      <a:pt x="19" y="0"/>
                    </a:lnTo>
                    <a:lnTo>
                      <a:pt x="28" y="7"/>
                    </a:lnTo>
                    <a:lnTo>
                      <a:pt x="7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 dirty="0">
                  <a:latin typeface="Qualcomm Office Regular" pitchFamily="34" charset="0"/>
                </a:endParaRPr>
              </a:p>
            </p:txBody>
          </p:sp>
        </p:grpSp>
      </p:grpSp>
      <p:sp useBgFill="1">
        <p:nvSpPr>
          <p:cNvPr id="73" name="Blink Block"/>
          <p:cNvSpPr/>
          <p:nvPr userDrawn="1"/>
        </p:nvSpPr>
        <p:spPr bwMode="auto">
          <a:xfrm>
            <a:off x="8121028" y="3750229"/>
            <a:ext cx="3323159" cy="1979875"/>
          </a:xfrm>
          <a:custGeom>
            <a:avLst/>
            <a:gdLst>
              <a:gd name="connsiteX0" fmla="*/ 0 w 3807323"/>
              <a:gd name="connsiteY0" fmla="*/ 0 h 1804946"/>
              <a:gd name="connsiteX1" fmla="*/ 3807323 w 3807323"/>
              <a:gd name="connsiteY1" fmla="*/ 0 h 1804946"/>
              <a:gd name="connsiteX2" fmla="*/ 3807323 w 3807323"/>
              <a:gd name="connsiteY2" fmla="*/ 1804946 h 1804946"/>
              <a:gd name="connsiteX3" fmla="*/ 0 w 3807323"/>
              <a:gd name="connsiteY3" fmla="*/ 1804946 h 1804946"/>
              <a:gd name="connsiteX4" fmla="*/ 0 w 3807323"/>
              <a:gd name="connsiteY4" fmla="*/ 0 h 1804946"/>
              <a:gd name="connsiteX0" fmla="*/ 0 w 3807323"/>
              <a:gd name="connsiteY0" fmla="*/ 0 h 1804946"/>
              <a:gd name="connsiteX1" fmla="*/ 3807323 w 3807323"/>
              <a:gd name="connsiteY1" fmla="*/ 0 h 1804946"/>
              <a:gd name="connsiteX2" fmla="*/ 3807323 w 3807323"/>
              <a:gd name="connsiteY2" fmla="*/ 1804946 h 1804946"/>
              <a:gd name="connsiteX3" fmla="*/ 0 w 3807323"/>
              <a:gd name="connsiteY3" fmla="*/ 0 h 1804946"/>
              <a:gd name="connsiteX0" fmla="*/ 0 w 3115560"/>
              <a:gd name="connsiteY0" fmla="*/ 326004 h 1804946"/>
              <a:gd name="connsiteX1" fmla="*/ 3115560 w 3115560"/>
              <a:gd name="connsiteY1" fmla="*/ 0 h 1804946"/>
              <a:gd name="connsiteX2" fmla="*/ 3115560 w 3115560"/>
              <a:gd name="connsiteY2" fmla="*/ 1804946 h 1804946"/>
              <a:gd name="connsiteX3" fmla="*/ 0 w 3115560"/>
              <a:gd name="connsiteY3" fmla="*/ 326004 h 1804946"/>
              <a:gd name="connsiteX0" fmla="*/ 0 w 3322294"/>
              <a:gd name="connsiteY0" fmla="*/ 0 h 1804946"/>
              <a:gd name="connsiteX1" fmla="*/ 3322294 w 3322294"/>
              <a:gd name="connsiteY1" fmla="*/ 0 h 1804946"/>
              <a:gd name="connsiteX2" fmla="*/ 3322294 w 3322294"/>
              <a:gd name="connsiteY2" fmla="*/ 1804946 h 1804946"/>
              <a:gd name="connsiteX3" fmla="*/ 0 w 3322294"/>
              <a:gd name="connsiteY3" fmla="*/ 0 h 1804946"/>
              <a:gd name="connsiteX0" fmla="*/ 0 w 3322294"/>
              <a:gd name="connsiteY0" fmla="*/ 0 h 1804946"/>
              <a:gd name="connsiteX1" fmla="*/ 3322294 w 3322294"/>
              <a:gd name="connsiteY1" fmla="*/ 0 h 1804946"/>
              <a:gd name="connsiteX2" fmla="*/ 3322294 w 3322294"/>
              <a:gd name="connsiteY2" fmla="*/ 1804946 h 1804946"/>
              <a:gd name="connsiteX3" fmla="*/ 592556 w 3322294"/>
              <a:gd name="connsiteY3" fmla="*/ 304306 h 1804946"/>
              <a:gd name="connsiteX4" fmla="*/ 0 w 3322294"/>
              <a:gd name="connsiteY4" fmla="*/ 0 h 1804946"/>
              <a:gd name="connsiteX0" fmla="*/ 0 w 3322294"/>
              <a:gd name="connsiteY0" fmla="*/ 0 h 1804946"/>
              <a:gd name="connsiteX1" fmla="*/ 3322294 w 3322294"/>
              <a:gd name="connsiteY1" fmla="*/ 0 h 1804946"/>
              <a:gd name="connsiteX2" fmla="*/ 3322294 w 3322294"/>
              <a:gd name="connsiteY2" fmla="*/ 1804946 h 1804946"/>
              <a:gd name="connsiteX3" fmla="*/ 20062 w 3322294"/>
              <a:gd name="connsiteY3" fmla="*/ 908605 h 1804946"/>
              <a:gd name="connsiteX4" fmla="*/ 0 w 3322294"/>
              <a:gd name="connsiteY4" fmla="*/ 0 h 1804946"/>
              <a:gd name="connsiteX0" fmla="*/ 0 w 3322294"/>
              <a:gd name="connsiteY0" fmla="*/ 0 h 1979875"/>
              <a:gd name="connsiteX1" fmla="*/ 3322294 w 3322294"/>
              <a:gd name="connsiteY1" fmla="*/ 0 h 1979875"/>
              <a:gd name="connsiteX2" fmla="*/ 3266635 w 3322294"/>
              <a:gd name="connsiteY2" fmla="*/ 1979875 h 1979875"/>
              <a:gd name="connsiteX3" fmla="*/ 20062 w 3322294"/>
              <a:gd name="connsiteY3" fmla="*/ 908605 h 1979875"/>
              <a:gd name="connsiteX4" fmla="*/ 0 w 3322294"/>
              <a:gd name="connsiteY4" fmla="*/ 0 h 1979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22294" h="1979875">
                <a:moveTo>
                  <a:pt x="0" y="0"/>
                </a:moveTo>
                <a:lnTo>
                  <a:pt x="3322294" y="0"/>
                </a:lnTo>
                <a:lnTo>
                  <a:pt x="3266635" y="1979875"/>
                </a:lnTo>
                <a:lnTo>
                  <a:pt x="20062" y="908605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latin typeface="Qualcomm Office Regular" pitchFamily="34" charset="0"/>
            </a:endParaRPr>
          </a:p>
        </p:txBody>
      </p:sp>
      <p:pic>
        <p:nvPicPr>
          <p:cNvPr id="64" name="arrowMask" hidden="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1710" y="0"/>
            <a:ext cx="7255762" cy="6896482"/>
          </a:xfrm>
          <a:prstGeom prst="rect">
            <a:avLst/>
          </a:prstGeom>
          <a:noFill/>
        </p:spPr>
      </p:pic>
      <p:sp useBgFill="1">
        <p:nvSpPr>
          <p:cNvPr id="56" name="Blink Block"/>
          <p:cNvSpPr/>
          <p:nvPr userDrawn="1"/>
        </p:nvSpPr>
        <p:spPr bwMode="auto">
          <a:xfrm>
            <a:off x="8121028" y="3750229"/>
            <a:ext cx="3323159" cy="1979875"/>
          </a:xfrm>
          <a:custGeom>
            <a:avLst/>
            <a:gdLst>
              <a:gd name="connsiteX0" fmla="*/ 0 w 3807323"/>
              <a:gd name="connsiteY0" fmla="*/ 0 h 1804946"/>
              <a:gd name="connsiteX1" fmla="*/ 3807323 w 3807323"/>
              <a:gd name="connsiteY1" fmla="*/ 0 h 1804946"/>
              <a:gd name="connsiteX2" fmla="*/ 3807323 w 3807323"/>
              <a:gd name="connsiteY2" fmla="*/ 1804946 h 1804946"/>
              <a:gd name="connsiteX3" fmla="*/ 0 w 3807323"/>
              <a:gd name="connsiteY3" fmla="*/ 1804946 h 1804946"/>
              <a:gd name="connsiteX4" fmla="*/ 0 w 3807323"/>
              <a:gd name="connsiteY4" fmla="*/ 0 h 1804946"/>
              <a:gd name="connsiteX0" fmla="*/ 0 w 3807323"/>
              <a:gd name="connsiteY0" fmla="*/ 0 h 1804946"/>
              <a:gd name="connsiteX1" fmla="*/ 3807323 w 3807323"/>
              <a:gd name="connsiteY1" fmla="*/ 0 h 1804946"/>
              <a:gd name="connsiteX2" fmla="*/ 3807323 w 3807323"/>
              <a:gd name="connsiteY2" fmla="*/ 1804946 h 1804946"/>
              <a:gd name="connsiteX3" fmla="*/ 0 w 3807323"/>
              <a:gd name="connsiteY3" fmla="*/ 0 h 1804946"/>
              <a:gd name="connsiteX0" fmla="*/ 0 w 3115560"/>
              <a:gd name="connsiteY0" fmla="*/ 326004 h 1804946"/>
              <a:gd name="connsiteX1" fmla="*/ 3115560 w 3115560"/>
              <a:gd name="connsiteY1" fmla="*/ 0 h 1804946"/>
              <a:gd name="connsiteX2" fmla="*/ 3115560 w 3115560"/>
              <a:gd name="connsiteY2" fmla="*/ 1804946 h 1804946"/>
              <a:gd name="connsiteX3" fmla="*/ 0 w 3115560"/>
              <a:gd name="connsiteY3" fmla="*/ 326004 h 1804946"/>
              <a:gd name="connsiteX0" fmla="*/ 0 w 3322294"/>
              <a:gd name="connsiteY0" fmla="*/ 0 h 1804946"/>
              <a:gd name="connsiteX1" fmla="*/ 3322294 w 3322294"/>
              <a:gd name="connsiteY1" fmla="*/ 0 h 1804946"/>
              <a:gd name="connsiteX2" fmla="*/ 3322294 w 3322294"/>
              <a:gd name="connsiteY2" fmla="*/ 1804946 h 1804946"/>
              <a:gd name="connsiteX3" fmla="*/ 0 w 3322294"/>
              <a:gd name="connsiteY3" fmla="*/ 0 h 1804946"/>
              <a:gd name="connsiteX0" fmla="*/ 0 w 3322294"/>
              <a:gd name="connsiteY0" fmla="*/ 0 h 1804946"/>
              <a:gd name="connsiteX1" fmla="*/ 3322294 w 3322294"/>
              <a:gd name="connsiteY1" fmla="*/ 0 h 1804946"/>
              <a:gd name="connsiteX2" fmla="*/ 3322294 w 3322294"/>
              <a:gd name="connsiteY2" fmla="*/ 1804946 h 1804946"/>
              <a:gd name="connsiteX3" fmla="*/ 592556 w 3322294"/>
              <a:gd name="connsiteY3" fmla="*/ 304306 h 1804946"/>
              <a:gd name="connsiteX4" fmla="*/ 0 w 3322294"/>
              <a:gd name="connsiteY4" fmla="*/ 0 h 1804946"/>
              <a:gd name="connsiteX0" fmla="*/ 0 w 3322294"/>
              <a:gd name="connsiteY0" fmla="*/ 0 h 1804946"/>
              <a:gd name="connsiteX1" fmla="*/ 3322294 w 3322294"/>
              <a:gd name="connsiteY1" fmla="*/ 0 h 1804946"/>
              <a:gd name="connsiteX2" fmla="*/ 3322294 w 3322294"/>
              <a:gd name="connsiteY2" fmla="*/ 1804946 h 1804946"/>
              <a:gd name="connsiteX3" fmla="*/ 20062 w 3322294"/>
              <a:gd name="connsiteY3" fmla="*/ 908605 h 1804946"/>
              <a:gd name="connsiteX4" fmla="*/ 0 w 3322294"/>
              <a:gd name="connsiteY4" fmla="*/ 0 h 1804946"/>
              <a:gd name="connsiteX0" fmla="*/ 0 w 3322294"/>
              <a:gd name="connsiteY0" fmla="*/ 0 h 1979875"/>
              <a:gd name="connsiteX1" fmla="*/ 3322294 w 3322294"/>
              <a:gd name="connsiteY1" fmla="*/ 0 h 1979875"/>
              <a:gd name="connsiteX2" fmla="*/ 3266635 w 3322294"/>
              <a:gd name="connsiteY2" fmla="*/ 1979875 h 1979875"/>
              <a:gd name="connsiteX3" fmla="*/ 20062 w 3322294"/>
              <a:gd name="connsiteY3" fmla="*/ 908605 h 1979875"/>
              <a:gd name="connsiteX4" fmla="*/ 0 w 3322294"/>
              <a:gd name="connsiteY4" fmla="*/ 0 h 1979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22294" h="1979875">
                <a:moveTo>
                  <a:pt x="0" y="0"/>
                </a:moveTo>
                <a:lnTo>
                  <a:pt x="3322294" y="0"/>
                </a:lnTo>
                <a:lnTo>
                  <a:pt x="3266635" y="1979875"/>
                </a:lnTo>
                <a:lnTo>
                  <a:pt x="20062" y="908605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latin typeface="Qualcomm Office Regular" pitchFamily="34" charset="0"/>
            </a:endParaRPr>
          </a:p>
        </p:txBody>
      </p:sp>
      <p:grpSp>
        <p:nvGrpSpPr>
          <p:cNvPr id="59" name="Yellow Arrow 2"/>
          <p:cNvGrpSpPr/>
          <p:nvPr userDrawn="1"/>
        </p:nvGrpSpPr>
        <p:grpSpPr>
          <a:xfrm>
            <a:off x="8430651" y="5186512"/>
            <a:ext cx="1602592" cy="389150"/>
            <a:chOff x="8730417" y="1481563"/>
            <a:chExt cx="1602175" cy="389150"/>
          </a:xfrm>
        </p:grpSpPr>
        <p:sp>
          <p:nvSpPr>
            <p:cNvPr id="60" name="Freeform 9"/>
            <p:cNvSpPr>
              <a:spLocks noEditPoints="1"/>
            </p:cNvSpPr>
            <p:nvPr userDrawn="1"/>
          </p:nvSpPr>
          <p:spPr bwMode="auto">
            <a:xfrm>
              <a:off x="8833839" y="1630562"/>
              <a:ext cx="1130639" cy="89399"/>
            </a:xfrm>
            <a:custGeom>
              <a:avLst/>
              <a:gdLst>
                <a:gd name="T0" fmla="*/ 524 w 546"/>
                <a:gd name="T1" fmla="*/ 43 h 43"/>
                <a:gd name="T2" fmla="*/ 21 w 546"/>
                <a:gd name="T3" fmla="*/ 43 h 43"/>
                <a:gd name="T4" fmla="*/ 0 w 546"/>
                <a:gd name="T5" fmla="*/ 22 h 43"/>
                <a:gd name="T6" fmla="*/ 21 w 546"/>
                <a:gd name="T7" fmla="*/ 0 h 43"/>
                <a:gd name="T8" fmla="*/ 524 w 546"/>
                <a:gd name="T9" fmla="*/ 0 h 43"/>
                <a:gd name="T10" fmla="*/ 546 w 546"/>
                <a:gd name="T11" fmla="*/ 22 h 43"/>
                <a:gd name="T12" fmla="*/ 524 w 546"/>
                <a:gd name="T13" fmla="*/ 43 h 43"/>
                <a:gd name="T14" fmla="*/ 21 w 546"/>
                <a:gd name="T15" fmla="*/ 9 h 43"/>
                <a:gd name="T16" fmla="*/ 9 w 546"/>
                <a:gd name="T17" fmla="*/ 22 h 43"/>
                <a:gd name="T18" fmla="*/ 21 w 546"/>
                <a:gd name="T19" fmla="*/ 34 h 43"/>
                <a:gd name="T20" fmla="*/ 524 w 546"/>
                <a:gd name="T21" fmla="*/ 34 h 43"/>
                <a:gd name="T22" fmla="*/ 537 w 546"/>
                <a:gd name="T23" fmla="*/ 22 h 43"/>
                <a:gd name="T24" fmla="*/ 524 w 546"/>
                <a:gd name="T25" fmla="*/ 9 h 43"/>
                <a:gd name="T26" fmla="*/ 21 w 546"/>
                <a:gd name="T27" fmla="*/ 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6" h="43">
                  <a:moveTo>
                    <a:pt x="524" y="43"/>
                  </a:moveTo>
                  <a:cubicBezTo>
                    <a:pt x="21" y="43"/>
                    <a:pt x="21" y="43"/>
                    <a:pt x="21" y="43"/>
                  </a:cubicBezTo>
                  <a:cubicBezTo>
                    <a:pt x="9" y="43"/>
                    <a:pt x="0" y="34"/>
                    <a:pt x="0" y="22"/>
                  </a:cubicBezTo>
                  <a:cubicBezTo>
                    <a:pt x="0" y="10"/>
                    <a:pt x="9" y="0"/>
                    <a:pt x="21" y="0"/>
                  </a:cubicBezTo>
                  <a:cubicBezTo>
                    <a:pt x="524" y="0"/>
                    <a:pt x="524" y="0"/>
                    <a:pt x="524" y="0"/>
                  </a:cubicBezTo>
                  <a:cubicBezTo>
                    <a:pt x="536" y="0"/>
                    <a:pt x="546" y="10"/>
                    <a:pt x="546" y="22"/>
                  </a:cubicBezTo>
                  <a:cubicBezTo>
                    <a:pt x="546" y="34"/>
                    <a:pt x="536" y="43"/>
                    <a:pt x="524" y="43"/>
                  </a:cubicBezTo>
                  <a:close/>
                  <a:moveTo>
                    <a:pt x="21" y="9"/>
                  </a:moveTo>
                  <a:cubicBezTo>
                    <a:pt x="14" y="9"/>
                    <a:pt x="9" y="15"/>
                    <a:pt x="9" y="22"/>
                  </a:cubicBezTo>
                  <a:cubicBezTo>
                    <a:pt x="9" y="29"/>
                    <a:pt x="14" y="34"/>
                    <a:pt x="21" y="34"/>
                  </a:cubicBezTo>
                  <a:cubicBezTo>
                    <a:pt x="524" y="34"/>
                    <a:pt x="524" y="34"/>
                    <a:pt x="524" y="34"/>
                  </a:cubicBezTo>
                  <a:cubicBezTo>
                    <a:pt x="531" y="34"/>
                    <a:pt x="537" y="29"/>
                    <a:pt x="537" y="22"/>
                  </a:cubicBezTo>
                  <a:cubicBezTo>
                    <a:pt x="537" y="15"/>
                    <a:pt x="531" y="9"/>
                    <a:pt x="524" y="9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>
                <a:latin typeface="Qualcomm Office Regular" pitchFamily="34" charset="0"/>
              </a:endParaRPr>
            </a:p>
          </p:txBody>
        </p:sp>
        <p:sp>
          <p:nvSpPr>
            <p:cNvPr id="61" name="Freeform 10"/>
            <p:cNvSpPr>
              <a:spLocks noEditPoints="1"/>
            </p:cNvSpPr>
            <p:nvPr userDrawn="1"/>
          </p:nvSpPr>
          <p:spPr bwMode="auto">
            <a:xfrm>
              <a:off x="9981130" y="1481563"/>
              <a:ext cx="351462" cy="389150"/>
            </a:xfrm>
            <a:custGeom>
              <a:avLst/>
              <a:gdLst>
                <a:gd name="T0" fmla="*/ 71 w 170"/>
                <a:gd name="T1" fmla="*/ 188 h 188"/>
                <a:gd name="T2" fmla="*/ 56 w 170"/>
                <a:gd name="T3" fmla="*/ 181 h 188"/>
                <a:gd name="T4" fmla="*/ 50 w 170"/>
                <a:gd name="T5" fmla="*/ 166 h 188"/>
                <a:gd name="T6" fmla="*/ 56 w 170"/>
                <a:gd name="T7" fmla="*/ 151 h 188"/>
                <a:gd name="T8" fmla="*/ 92 w 170"/>
                <a:gd name="T9" fmla="*/ 115 h 188"/>
                <a:gd name="T10" fmla="*/ 22 w 170"/>
                <a:gd name="T11" fmla="*/ 115 h 188"/>
                <a:gd name="T12" fmla="*/ 0 w 170"/>
                <a:gd name="T13" fmla="*/ 94 h 188"/>
                <a:gd name="T14" fmla="*/ 22 w 170"/>
                <a:gd name="T15" fmla="*/ 72 h 188"/>
                <a:gd name="T16" fmla="*/ 92 w 170"/>
                <a:gd name="T17" fmla="*/ 72 h 188"/>
                <a:gd name="T18" fmla="*/ 56 w 170"/>
                <a:gd name="T19" fmla="*/ 37 h 188"/>
                <a:gd name="T20" fmla="*/ 50 w 170"/>
                <a:gd name="T21" fmla="*/ 21 h 188"/>
                <a:gd name="T22" fmla="*/ 56 w 170"/>
                <a:gd name="T23" fmla="*/ 6 h 188"/>
                <a:gd name="T24" fmla="*/ 71 w 170"/>
                <a:gd name="T25" fmla="*/ 0 h 188"/>
                <a:gd name="T26" fmla="*/ 87 w 170"/>
                <a:gd name="T27" fmla="*/ 6 h 188"/>
                <a:gd name="T28" fmla="*/ 159 w 170"/>
                <a:gd name="T29" fmla="*/ 79 h 188"/>
                <a:gd name="T30" fmla="*/ 162 w 170"/>
                <a:gd name="T31" fmla="*/ 81 h 188"/>
                <a:gd name="T32" fmla="*/ 170 w 170"/>
                <a:gd name="T33" fmla="*/ 94 h 188"/>
                <a:gd name="T34" fmla="*/ 162 w 170"/>
                <a:gd name="T35" fmla="*/ 107 h 188"/>
                <a:gd name="T36" fmla="*/ 159 w 170"/>
                <a:gd name="T37" fmla="*/ 109 h 188"/>
                <a:gd name="T38" fmla="*/ 87 w 170"/>
                <a:gd name="T39" fmla="*/ 181 h 188"/>
                <a:gd name="T40" fmla="*/ 71 w 170"/>
                <a:gd name="T41" fmla="*/ 188 h 188"/>
                <a:gd name="T42" fmla="*/ 22 w 170"/>
                <a:gd name="T43" fmla="*/ 81 h 188"/>
                <a:gd name="T44" fmla="*/ 9 w 170"/>
                <a:gd name="T45" fmla="*/ 94 h 188"/>
                <a:gd name="T46" fmla="*/ 22 w 170"/>
                <a:gd name="T47" fmla="*/ 106 h 188"/>
                <a:gd name="T48" fmla="*/ 113 w 170"/>
                <a:gd name="T49" fmla="*/ 106 h 188"/>
                <a:gd name="T50" fmla="*/ 63 w 170"/>
                <a:gd name="T51" fmla="*/ 157 h 188"/>
                <a:gd name="T52" fmla="*/ 59 w 170"/>
                <a:gd name="T53" fmla="*/ 166 h 188"/>
                <a:gd name="T54" fmla="*/ 63 w 170"/>
                <a:gd name="T55" fmla="*/ 175 h 188"/>
                <a:gd name="T56" fmla="*/ 80 w 170"/>
                <a:gd name="T57" fmla="*/ 175 h 188"/>
                <a:gd name="T58" fmla="*/ 153 w 170"/>
                <a:gd name="T59" fmla="*/ 103 h 188"/>
                <a:gd name="T60" fmla="*/ 156 w 170"/>
                <a:gd name="T61" fmla="*/ 100 h 188"/>
                <a:gd name="T62" fmla="*/ 161 w 170"/>
                <a:gd name="T63" fmla="*/ 94 h 188"/>
                <a:gd name="T64" fmla="*/ 156 w 170"/>
                <a:gd name="T65" fmla="*/ 88 h 188"/>
                <a:gd name="T66" fmla="*/ 153 w 170"/>
                <a:gd name="T67" fmla="*/ 85 h 188"/>
                <a:gd name="T68" fmla="*/ 80 w 170"/>
                <a:gd name="T69" fmla="*/ 12 h 188"/>
                <a:gd name="T70" fmla="*/ 63 w 170"/>
                <a:gd name="T71" fmla="*/ 12 h 188"/>
                <a:gd name="T72" fmla="*/ 59 w 170"/>
                <a:gd name="T73" fmla="*/ 21 h 188"/>
                <a:gd name="T74" fmla="*/ 63 w 170"/>
                <a:gd name="T75" fmla="*/ 30 h 188"/>
                <a:gd name="T76" fmla="*/ 113 w 170"/>
                <a:gd name="T77" fmla="*/ 81 h 188"/>
                <a:gd name="T78" fmla="*/ 22 w 170"/>
                <a:gd name="T79" fmla="*/ 81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0" h="188">
                  <a:moveTo>
                    <a:pt x="71" y="188"/>
                  </a:moveTo>
                  <a:cubicBezTo>
                    <a:pt x="66" y="188"/>
                    <a:pt x="60" y="185"/>
                    <a:pt x="56" y="181"/>
                  </a:cubicBezTo>
                  <a:cubicBezTo>
                    <a:pt x="52" y="177"/>
                    <a:pt x="50" y="172"/>
                    <a:pt x="50" y="166"/>
                  </a:cubicBezTo>
                  <a:cubicBezTo>
                    <a:pt x="50" y="160"/>
                    <a:pt x="52" y="155"/>
                    <a:pt x="56" y="151"/>
                  </a:cubicBezTo>
                  <a:cubicBezTo>
                    <a:pt x="92" y="115"/>
                    <a:pt x="92" y="115"/>
                    <a:pt x="92" y="115"/>
                  </a:cubicBezTo>
                  <a:cubicBezTo>
                    <a:pt x="22" y="115"/>
                    <a:pt x="22" y="115"/>
                    <a:pt x="22" y="115"/>
                  </a:cubicBezTo>
                  <a:cubicBezTo>
                    <a:pt x="12" y="115"/>
                    <a:pt x="0" y="110"/>
                    <a:pt x="0" y="94"/>
                  </a:cubicBezTo>
                  <a:cubicBezTo>
                    <a:pt x="0" y="78"/>
                    <a:pt x="12" y="72"/>
                    <a:pt x="22" y="72"/>
                  </a:cubicBezTo>
                  <a:cubicBezTo>
                    <a:pt x="92" y="72"/>
                    <a:pt x="92" y="72"/>
                    <a:pt x="92" y="72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2" y="33"/>
                    <a:pt x="50" y="27"/>
                    <a:pt x="50" y="21"/>
                  </a:cubicBezTo>
                  <a:cubicBezTo>
                    <a:pt x="50" y="16"/>
                    <a:pt x="52" y="10"/>
                    <a:pt x="56" y="6"/>
                  </a:cubicBezTo>
                  <a:cubicBezTo>
                    <a:pt x="60" y="2"/>
                    <a:pt x="66" y="0"/>
                    <a:pt x="71" y="0"/>
                  </a:cubicBezTo>
                  <a:cubicBezTo>
                    <a:pt x="77" y="0"/>
                    <a:pt x="83" y="2"/>
                    <a:pt x="87" y="6"/>
                  </a:cubicBezTo>
                  <a:cubicBezTo>
                    <a:pt x="159" y="79"/>
                    <a:pt x="159" y="79"/>
                    <a:pt x="159" y="79"/>
                  </a:cubicBezTo>
                  <a:cubicBezTo>
                    <a:pt x="160" y="79"/>
                    <a:pt x="161" y="80"/>
                    <a:pt x="162" y="81"/>
                  </a:cubicBezTo>
                  <a:cubicBezTo>
                    <a:pt x="165" y="84"/>
                    <a:pt x="170" y="88"/>
                    <a:pt x="170" y="94"/>
                  </a:cubicBezTo>
                  <a:cubicBezTo>
                    <a:pt x="170" y="99"/>
                    <a:pt x="165" y="103"/>
                    <a:pt x="162" y="107"/>
                  </a:cubicBezTo>
                  <a:cubicBezTo>
                    <a:pt x="161" y="108"/>
                    <a:pt x="160" y="108"/>
                    <a:pt x="159" y="109"/>
                  </a:cubicBezTo>
                  <a:cubicBezTo>
                    <a:pt x="87" y="181"/>
                    <a:pt x="87" y="181"/>
                    <a:pt x="87" y="181"/>
                  </a:cubicBezTo>
                  <a:cubicBezTo>
                    <a:pt x="83" y="185"/>
                    <a:pt x="77" y="188"/>
                    <a:pt x="71" y="188"/>
                  </a:cubicBezTo>
                  <a:close/>
                  <a:moveTo>
                    <a:pt x="22" y="81"/>
                  </a:moveTo>
                  <a:cubicBezTo>
                    <a:pt x="17" y="81"/>
                    <a:pt x="9" y="83"/>
                    <a:pt x="9" y="94"/>
                  </a:cubicBezTo>
                  <a:cubicBezTo>
                    <a:pt x="9" y="105"/>
                    <a:pt x="17" y="106"/>
                    <a:pt x="22" y="106"/>
                  </a:cubicBezTo>
                  <a:cubicBezTo>
                    <a:pt x="113" y="106"/>
                    <a:pt x="113" y="106"/>
                    <a:pt x="113" y="106"/>
                  </a:cubicBezTo>
                  <a:cubicBezTo>
                    <a:pt x="63" y="157"/>
                    <a:pt x="63" y="157"/>
                    <a:pt x="63" y="157"/>
                  </a:cubicBezTo>
                  <a:cubicBezTo>
                    <a:pt x="60" y="160"/>
                    <a:pt x="59" y="163"/>
                    <a:pt x="59" y="166"/>
                  </a:cubicBezTo>
                  <a:cubicBezTo>
                    <a:pt x="59" y="169"/>
                    <a:pt x="60" y="173"/>
                    <a:pt x="63" y="175"/>
                  </a:cubicBezTo>
                  <a:cubicBezTo>
                    <a:pt x="67" y="180"/>
                    <a:pt x="76" y="180"/>
                    <a:pt x="80" y="175"/>
                  </a:cubicBezTo>
                  <a:cubicBezTo>
                    <a:pt x="153" y="103"/>
                    <a:pt x="153" y="103"/>
                    <a:pt x="153" y="103"/>
                  </a:cubicBezTo>
                  <a:cubicBezTo>
                    <a:pt x="154" y="102"/>
                    <a:pt x="155" y="101"/>
                    <a:pt x="156" y="100"/>
                  </a:cubicBezTo>
                  <a:cubicBezTo>
                    <a:pt x="157" y="98"/>
                    <a:pt x="161" y="95"/>
                    <a:pt x="161" y="94"/>
                  </a:cubicBezTo>
                  <a:cubicBezTo>
                    <a:pt x="161" y="92"/>
                    <a:pt x="157" y="89"/>
                    <a:pt x="156" y="88"/>
                  </a:cubicBezTo>
                  <a:cubicBezTo>
                    <a:pt x="155" y="87"/>
                    <a:pt x="154" y="86"/>
                    <a:pt x="153" y="85"/>
                  </a:cubicBezTo>
                  <a:cubicBezTo>
                    <a:pt x="80" y="12"/>
                    <a:pt x="80" y="12"/>
                    <a:pt x="80" y="12"/>
                  </a:cubicBezTo>
                  <a:cubicBezTo>
                    <a:pt x="76" y="8"/>
                    <a:pt x="67" y="8"/>
                    <a:pt x="63" y="12"/>
                  </a:cubicBezTo>
                  <a:cubicBezTo>
                    <a:pt x="60" y="15"/>
                    <a:pt x="59" y="18"/>
                    <a:pt x="59" y="21"/>
                  </a:cubicBezTo>
                  <a:cubicBezTo>
                    <a:pt x="59" y="25"/>
                    <a:pt x="60" y="28"/>
                    <a:pt x="63" y="30"/>
                  </a:cubicBezTo>
                  <a:cubicBezTo>
                    <a:pt x="113" y="81"/>
                    <a:pt x="113" y="81"/>
                    <a:pt x="113" y="81"/>
                  </a:cubicBezTo>
                  <a:lnTo>
                    <a:pt x="22" y="8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>
                <a:latin typeface="Qualcomm Office Regular" pitchFamily="34" charset="0"/>
              </a:endParaRPr>
            </a:p>
          </p:txBody>
        </p:sp>
        <p:sp>
          <p:nvSpPr>
            <p:cNvPr id="62" name="Freeform 11"/>
            <p:cNvSpPr>
              <a:spLocks noEditPoints="1"/>
            </p:cNvSpPr>
            <p:nvPr userDrawn="1"/>
          </p:nvSpPr>
          <p:spPr bwMode="auto">
            <a:xfrm>
              <a:off x="8730417" y="1630562"/>
              <a:ext cx="88523" cy="89399"/>
            </a:xfrm>
            <a:custGeom>
              <a:avLst/>
              <a:gdLst>
                <a:gd name="T0" fmla="*/ 21 w 43"/>
                <a:gd name="T1" fmla="*/ 43 h 43"/>
                <a:gd name="T2" fmla="*/ 0 w 43"/>
                <a:gd name="T3" fmla="*/ 22 h 43"/>
                <a:gd name="T4" fmla="*/ 21 w 43"/>
                <a:gd name="T5" fmla="*/ 0 h 43"/>
                <a:gd name="T6" fmla="*/ 43 w 43"/>
                <a:gd name="T7" fmla="*/ 22 h 43"/>
                <a:gd name="T8" fmla="*/ 21 w 43"/>
                <a:gd name="T9" fmla="*/ 43 h 43"/>
                <a:gd name="T10" fmla="*/ 21 w 43"/>
                <a:gd name="T11" fmla="*/ 9 h 43"/>
                <a:gd name="T12" fmla="*/ 9 w 43"/>
                <a:gd name="T13" fmla="*/ 22 h 43"/>
                <a:gd name="T14" fmla="*/ 21 w 43"/>
                <a:gd name="T15" fmla="*/ 34 h 43"/>
                <a:gd name="T16" fmla="*/ 34 w 43"/>
                <a:gd name="T17" fmla="*/ 22 h 43"/>
                <a:gd name="T18" fmla="*/ 21 w 43"/>
                <a:gd name="T19" fmla="*/ 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3">
                  <a:moveTo>
                    <a:pt x="21" y="43"/>
                  </a:moveTo>
                  <a:cubicBezTo>
                    <a:pt x="9" y="43"/>
                    <a:pt x="0" y="34"/>
                    <a:pt x="0" y="22"/>
                  </a:cubicBezTo>
                  <a:cubicBezTo>
                    <a:pt x="0" y="10"/>
                    <a:pt x="9" y="0"/>
                    <a:pt x="21" y="0"/>
                  </a:cubicBezTo>
                  <a:cubicBezTo>
                    <a:pt x="33" y="0"/>
                    <a:pt x="43" y="10"/>
                    <a:pt x="43" y="22"/>
                  </a:cubicBezTo>
                  <a:cubicBezTo>
                    <a:pt x="43" y="34"/>
                    <a:pt x="33" y="43"/>
                    <a:pt x="21" y="43"/>
                  </a:cubicBezTo>
                  <a:close/>
                  <a:moveTo>
                    <a:pt x="21" y="9"/>
                  </a:moveTo>
                  <a:cubicBezTo>
                    <a:pt x="14" y="9"/>
                    <a:pt x="9" y="15"/>
                    <a:pt x="9" y="22"/>
                  </a:cubicBezTo>
                  <a:cubicBezTo>
                    <a:pt x="9" y="29"/>
                    <a:pt x="14" y="34"/>
                    <a:pt x="21" y="34"/>
                  </a:cubicBezTo>
                  <a:cubicBezTo>
                    <a:pt x="28" y="34"/>
                    <a:pt x="34" y="29"/>
                    <a:pt x="34" y="22"/>
                  </a:cubicBezTo>
                  <a:cubicBezTo>
                    <a:pt x="34" y="15"/>
                    <a:pt x="28" y="9"/>
                    <a:pt x="21" y="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>
                <a:latin typeface="Qualcomm Office Regular" pitchFamily="34" charset="0"/>
              </a:endParaRPr>
            </a:p>
          </p:txBody>
        </p:sp>
      </p:grpSp>
      <p:grpSp>
        <p:nvGrpSpPr>
          <p:cNvPr id="63" name="Combined White Arrows"/>
          <p:cNvGrpSpPr/>
          <p:nvPr userDrawn="1"/>
        </p:nvGrpSpPr>
        <p:grpSpPr>
          <a:xfrm>
            <a:off x="8278982" y="4901343"/>
            <a:ext cx="1998859" cy="973653"/>
            <a:chOff x="8578788" y="1196393"/>
            <a:chExt cx="1998338" cy="973653"/>
          </a:xfrm>
        </p:grpSpPr>
        <p:grpSp>
          <p:nvGrpSpPr>
            <p:cNvPr id="65" name="Big White Arrow"/>
            <p:cNvGrpSpPr/>
            <p:nvPr userDrawn="1"/>
          </p:nvGrpSpPr>
          <p:grpSpPr>
            <a:xfrm>
              <a:off x="8578788" y="1196393"/>
              <a:ext cx="1998338" cy="386520"/>
              <a:chOff x="8578788" y="1227389"/>
              <a:chExt cx="1998338" cy="386520"/>
            </a:xfrm>
          </p:grpSpPr>
          <p:sp>
            <p:nvSpPr>
              <p:cNvPr id="70" name="Freeform 6"/>
              <p:cNvSpPr>
                <a:spLocks noEditPoints="1"/>
              </p:cNvSpPr>
              <p:nvPr userDrawn="1"/>
            </p:nvSpPr>
            <p:spPr bwMode="auto">
              <a:xfrm>
                <a:off x="8680458" y="1376388"/>
                <a:ext cx="184057" cy="88523"/>
              </a:xfrm>
              <a:custGeom>
                <a:avLst/>
                <a:gdLst>
                  <a:gd name="T0" fmla="*/ 68 w 89"/>
                  <a:gd name="T1" fmla="*/ 43 h 43"/>
                  <a:gd name="T2" fmla="*/ 22 w 89"/>
                  <a:gd name="T3" fmla="*/ 43 h 43"/>
                  <a:gd name="T4" fmla="*/ 0 w 89"/>
                  <a:gd name="T5" fmla="*/ 21 h 43"/>
                  <a:gd name="T6" fmla="*/ 22 w 89"/>
                  <a:gd name="T7" fmla="*/ 0 h 43"/>
                  <a:gd name="T8" fmla="*/ 68 w 89"/>
                  <a:gd name="T9" fmla="*/ 0 h 43"/>
                  <a:gd name="T10" fmla="*/ 89 w 89"/>
                  <a:gd name="T11" fmla="*/ 21 h 43"/>
                  <a:gd name="T12" fmla="*/ 68 w 89"/>
                  <a:gd name="T13" fmla="*/ 43 h 43"/>
                  <a:gd name="T14" fmla="*/ 22 w 89"/>
                  <a:gd name="T15" fmla="*/ 9 h 43"/>
                  <a:gd name="T16" fmla="*/ 9 w 89"/>
                  <a:gd name="T17" fmla="*/ 21 h 43"/>
                  <a:gd name="T18" fmla="*/ 22 w 89"/>
                  <a:gd name="T19" fmla="*/ 34 h 43"/>
                  <a:gd name="T20" fmla="*/ 68 w 89"/>
                  <a:gd name="T21" fmla="*/ 34 h 43"/>
                  <a:gd name="T22" fmla="*/ 80 w 89"/>
                  <a:gd name="T23" fmla="*/ 21 h 43"/>
                  <a:gd name="T24" fmla="*/ 68 w 89"/>
                  <a:gd name="T25" fmla="*/ 9 h 43"/>
                  <a:gd name="T26" fmla="*/ 22 w 89"/>
                  <a:gd name="T27" fmla="*/ 9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9" h="43">
                    <a:moveTo>
                      <a:pt x="68" y="43"/>
                    </a:moveTo>
                    <a:cubicBezTo>
                      <a:pt x="22" y="43"/>
                      <a:pt x="22" y="43"/>
                      <a:pt x="22" y="43"/>
                    </a:cubicBezTo>
                    <a:cubicBezTo>
                      <a:pt x="10" y="43"/>
                      <a:pt x="0" y="33"/>
                      <a:pt x="0" y="21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80" y="0"/>
                      <a:pt x="89" y="10"/>
                      <a:pt x="89" y="21"/>
                    </a:cubicBezTo>
                    <a:cubicBezTo>
                      <a:pt x="89" y="33"/>
                      <a:pt x="80" y="43"/>
                      <a:pt x="68" y="43"/>
                    </a:cubicBezTo>
                    <a:close/>
                    <a:moveTo>
                      <a:pt x="22" y="9"/>
                    </a:moveTo>
                    <a:cubicBezTo>
                      <a:pt x="15" y="9"/>
                      <a:pt x="9" y="14"/>
                      <a:pt x="9" y="21"/>
                    </a:cubicBezTo>
                    <a:cubicBezTo>
                      <a:pt x="9" y="28"/>
                      <a:pt x="15" y="34"/>
                      <a:pt x="22" y="34"/>
                    </a:cubicBezTo>
                    <a:cubicBezTo>
                      <a:pt x="68" y="34"/>
                      <a:pt x="68" y="34"/>
                      <a:pt x="68" y="34"/>
                    </a:cubicBezTo>
                    <a:cubicBezTo>
                      <a:pt x="75" y="34"/>
                      <a:pt x="80" y="28"/>
                      <a:pt x="80" y="21"/>
                    </a:cubicBezTo>
                    <a:cubicBezTo>
                      <a:pt x="80" y="14"/>
                      <a:pt x="75" y="9"/>
                      <a:pt x="68" y="9"/>
                    </a:cubicBezTo>
                    <a:lnTo>
                      <a:pt x="22" y="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 dirty="0">
                  <a:latin typeface="Qualcomm Office Regular" pitchFamily="34" charset="0"/>
                </a:endParaRPr>
              </a:p>
            </p:txBody>
          </p:sp>
          <p:sp>
            <p:nvSpPr>
              <p:cNvPr id="71" name="Freeform 7"/>
              <p:cNvSpPr>
                <a:spLocks noEditPoints="1"/>
              </p:cNvSpPr>
              <p:nvPr userDrawn="1"/>
            </p:nvSpPr>
            <p:spPr bwMode="auto">
              <a:xfrm>
                <a:off x="8883797" y="1227389"/>
                <a:ext cx="1693329" cy="386520"/>
              </a:xfrm>
              <a:custGeom>
                <a:avLst/>
                <a:gdLst>
                  <a:gd name="T0" fmla="*/ 719 w 818"/>
                  <a:gd name="T1" fmla="*/ 187 h 187"/>
                  <a:gd name="T2" fmla="*/ 704 w 818"/>
                  <a:gd name="T3" fmla="*/ 181 h 187"/>
                  <a:gd name="T4" fmla="*/ 704 w 818"/>
                  <a:gd name="T5" fmla="*/ 151 h 187"/>
                  <a:gd name="T6" fmla="*/ 740 w 818"/>
                  <a:gd name="T7" fmla="*/ 115 h 187"/>
                  <a:gd name="T8" fmla="*/ 22 w 818"/>
                  <a:gd name="T9" fmla="*/ 115 h 187"/>
                  <a:gd name="T10" fmla="*/ 0 w 818"/>
                  <a:gd name="T11" fmla="*/ 93 h 187"/>
                  <a:gd name="T12" fmla="*/ 22 w 818"/>
                  <a:gd name="T13" fmla="*/ 72 h 187"/>
                  <a:gd name="T14" fmla="*/ 740 w 818"/>
                  <a:gd name="T15" fmla="*/ 72 h 187"/>
                  <a:gd name="T16" fmla="*/ 704 w 818"/>
                  <a:gd name="T17" fmla="*/ 36 h 187"/>
                  <a:gd name="T18" fmla="*/ 698 w 818"/>
                  <a:gd name="T19" fmla="*/ 21 h 187"/>
                  <a:gd name="T20" fmla="*/ 704 w 818"/>
                  <a:gd name="T21" fmla="*/ 6 h 187"/>
                  <a:gd name="T22" fmla="*/ 719 w 818"/>
                  <a:gd name="T23" fmla="*/ 0 h 187"/>
                  <a:gd name="T24" fmla="*/ 735 w 818"/>
                  <a:gd name="T25" fmla="*/ 6 h 187"/>
                  <a:gd name="T26" fmla="*/ 807 w 818"/>
                  <a:gd name="T27" fmla="*/ 78 h 187"/>
                  <a:gd name="T28" fmla="*/ 810 w 818"/>
                  <a:gd name="T29" fmla="*/ 81 h 187"/>
                  <a:gd name="T30" fmla="*/ 818 w 818"/>
                  <a:gd name="T31" fmla="*/ 93 h 187"/>
                  <a:gd name="T32" fmla="*/ 810 w 818"/>
                  <a:gd name="T33" fmla="*/ 106 h 187"/>
                  <a:gd name="T34" fmla="*/ 807 w 818"/>
                  <a:gd name="T35" fmla="*/ 109 h 187"/>
                  <a:gd name="T36" fmla="*/ 735 w 818"/>
                  <a:gd name="T37" fmla="*/ 181 h 187"/>
                  <a:gd name="T38" fmla="*/ 719 w 818"/>
                  <a:gd name="T39" fmla="*/ 187 h 187"/>
                  <a:gd name="T40" fmla="*/ 22 w 818"/>
                  <a:gd name="T41" fmla="*/ 81 h 187"/>
                  <a:gd name="T42" fmla="*/ 9 w 818"/>
                  <a:gd name="T43" fmla="*/ 93 h 187"/>
                  <a:gd name="T44" fmla="*/ 22 w 818"/>
                  <a:gd name="T45" fmla="*/ 106 h 187"/>
                  <a:gd name="T46" fmla="*/ 761 w 818"/>
                  <a:gd name="T47" fmla="*/ 106 h 187"/>
                  <a:gd name="T48" fmla="*/ 710 w 818"/>
                  <a:gd name="T49" fmla="*/ 157 h 187"/>
                  <a:gd name="T50" fmla="*/ 710 w 818"/>
                  <a:gd name="T51" fmla="*/ 175 h 187"/>
                  <a:gd name="T52" fmla="*/ 728 w 818"/>
                  <a:gd name="T53" fmla="*/ 175 h 187"/>
                  <a:gd name="T54" fmla="*/ 801 w 818"/>
                  <a:gd name="T55" fmla="*/ 102 h 187"/>
                  <a:gd name="T56" fmla="*/ 804 w 818"/>
                  <a:gd name="T57" fmla="*/ 100 h 187"/>
                  <a:gd name="T58" fmla="*/ 809 w 818"/>
                  <a:gd name="T59" fmla="*/ 93 h 187"/>
                  <a:gd name="T60" fmla="*/ 804 w 818"/>
                  <a:gd name="T61" fmla="*/ 87 h 187"/>
                  <a:gd name="T62" fmla="*/ 801 w 818"/>
                  <a:gd name="T63" fmla="*/ 85 h 187"/>
                  <a:gd name="T64" fmla="*/ 728 w 818"/>
                  <a:gd name="T65" fmla="*/ 12 h 187"/>
                  <a:gd name="T66" fmla="*/ 710 w 818"/>
                  <a:gd name="T67" fmla="*/ 12 h 187"/>
                  <a:gd name="T68" fmla="*/ 707 w 818"/>
                  <a:gd name="T69" fmla="*/ 21 h 187"/>
                  <a:gd name="T70" fmla="*/ 710 w 818"/>
                  <a:gd name="T71" fmla="*/ 30 h 187"/>
                  <a:gd name="T72" fmla="*/ 761 w 818"/>
                  <a:gd name="T73" fmla="*/ 81 h 187"/>
                  <a:gd name="T74" fmla="*/ 22 w 818"/>
                  <a:gd name="T75" fmla="*/ 81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818" h="187">
                    <a:moveTo>
                      <a:pt x="719" y="187"/>
                    </a:moveTo>
                    <a:cubicBezTo>
                      <a:pt x="714" y="187"/>
                      <a:pt x="708" y="185"/>
                      <a:pt x="704" y="181"/>
                    </a:cubicBezTo>
                    <a:cubicBezTo>
                      <a:pt x="696" y="173"/>
                      <a:pt x="696" y="159"/>
                      <a:pt x="704" y="151"/>
                    </a:cubicBezTo>
                    <a:cubicBezTo>
                      <a:pt x="740" y="115"/>
                      <a:pt x="740" y="115"/>
                      <a:pt x="740" y="115"/>
                    </a:cubicBezTo>
                    <a:cubicBezTo>
                      <a:pt x="22" y="115"/>
                      <a:pt x="22" y="115"/>
                      <a:pt x="22" y="115"/>
                    </a:cubicBezTo>
                    <a:cubicBezTo>
                      <a:pt x="12" y="115"/>
                      <a:pt x="0" y="109"/>
                      <a:pt x="0" y="93"/>
                    </a:cubicBezTo>
                    <a:cubicBezTo>
                      <a:pt x="0" y="78"/>
                      <a:pt x="12" y="72"/>
                      <a:pt x="22" y="72"/>
                    </a:cubicBezTo>
                    <a:cubicBezTo>
                      <a:pt x="740" y="72"/>
                      <a:pt x="740" y="72"/>
                      <a:pt x="740" y="72"/>
                    </a:cubicBezTo>
                    <a:cubicBezTo>
                      <a:pt x="704" y="36"/>
                      <a:pt x="704" y="36"/>
                      <a:pt x="704" y="36"/>
                    </a:cubicBezTo>
                    <a:cubicBezTo>
                      <a:pt x="700" y="32"/>
                      <a:pt x="698" y="27"/>
                      <a:pt x="698" y="21"/>
                    </a:cubicBezTo>
                    <a:cubicBezTo>
                      <a:pt x="698" y="15"/>
                      <a:pt x="700" y="10"/>
                      <a:pt x="704" y="6"/>
                    </a:cubicBezTo>
                    <a:cubicBezTo>
                      <a:pt x="708" y="2"/>
                      <a:pt x="714" y="0"/>
                      <a:pt x="719" y="0"/>
                    </a:cubicBezTo>
                    <a:cubicBezTo>
                      <a:pt x="725" y="0"/>
                      <a:pt x="731" y="2"/>
                      <a:pt x="735" y="6"/>
                    </a:cubicBezTo>
                    <a:cubicBezTo>
                      <a:pt x="807" y="78"/>
                      <a:pt x="807" y="78"/>
                      <a:pt x="807" y="78"/>
                    </a:cubicBezTo>
                    <a:cubicBezTo>
                      <a:pt x="808" y="79"/>
                      <a:pt x="809" y="80"/>
                      <a:pt x="810" y="81"/>
                    </a:cubicBezTo>
                    <a:cubicBezTo>
                      <a:pt x="814" y="84"/>
                      <a:pt x="818" y="88"/>
                      <a:pt x="818" y="93"/>
                    </a:cubicBezTo>
                    <a:cubicBezTo>
                      <a:pt x="818" y="99"/>
                      <a:pt x="813" y="103"/>
                      <a:pt x="810" y="106"/>
                    </a:cubicBezTo>
                    <a:cubicBezTo>
                      <a:pt x="809" y="107"/>
                      <a:pt x="808" y="108"/>
                      <a:pt x="807" y="109"/>
                    </a:cubicBezTo>
                    <a:cubicBezTo>
                      <a:pt x="735" y="181"/>
                      <a:pt x="735" y="181"/>
                      <a:pt x="735" y="181"/>
                    </a:cubicBezTo>
                    <a:cubicBezTo>
                      <a:pt x="731" y="185"/>
                      <a:pt x="725" y="187"/>
                      <a:pt x="719" y="187"/>
                    </a:cubicBezTo>
                    <a:close/>
                    <a:moveTo>
                      <a:pt x="22" y="81"/>
                    </a:moveTo>
                    <a:cubicBezTo>
                      <a:pt x="17" y="81"/>
                      <a:pt x="9" y="82"/>
                      <a:pt x="9" y="93"/>
                    </a:cubicBezTo>
                    <a:cubicBezTo>
                      <a:pt x="9" y="104"/>
                      <a:pt x="17" y="106"/>
                      <a:pt x="22" y="106"/>
                    </a:cubicBezTo>
                    <a:cubicBezTo>
                      <a:pt x="761" y="106"/>
                      <a:pt x="761" y="106"/>
                      <a:pt x="761" y="106"/>
                    </a:cubicBezTo>
                    <a:cubicBezTo>
                      <a:pt x="710" y="157"/>
                      <a:pt x="710" y="157"/>
                      <a:pt x="710" y="157"/>
                    </a:cubicBezTo>
                    <a:cubicBezTo>
                      <a:pt x="706" y="162"/>
                      <a:pt x="706" y="170"/>
                      <a:pt x="710" y="175"/>
                    </a:cubicBezTo>
                    <a:cubicBezTo>
                      <a:pt x="715" y="179"/>
                      <a:pt x="724" y="179"/>
                      <a:pt x="728" y="175"/>
                    </a:cubicBezTo>
                    <a:cubicBezTo>
                      <a:pt x="801" y="102"/>
                      <a:pt x="801" y="102"/>
                      <a:pt x="801" y="102"/>
                    </a:cubicBezTo>
                    <a:cubicBezTo>
                      <a:pt x="802" y="101"/>
                      <a:pt x="803" y="101"/>
                      <a:pt x="804" y="100"/>
                    </a:cubicBezTo>
                    <a:cubicBezTo>
                      <a:pt x="805" y="98"/>
                      <a:pt x="809" y="95"/>
                      <a:pt x="809" y="93"/>
                    </a:cubicBezTo>
                    <a:cubicBezTo>
                      <a:pt x="809" y="92"/>
                      <a:pt x="805" y="89"/>
                      <a:pt x="804" y="87"/>
                    </a:cubicBezTo>
                    <a:cubicBezTo>
                      <a:pt x="803" y="86"/>
                      <a:pt x="802" y="85"/>
                      <a:pt x="801" y="85"/>
                    </a:cubicBezTo>
                    <a:cubicBezTo>
                      <a:pt x="728" y="12"/>
                      <a:pt x="728" y="12"/>
                      <a:pt x="728" y="12"/>
                    </a:cubicBezTo>
                    <a:cubicBezTo>
                      <a:pt x="724" y="7"/>
                      <a:pt x="715" y="7"/>
                      <a:pt x="710" y="12"/>
                    </a:cubicBezTo>
                    <a:cubicBezTo>
                      <a:pt x="708" y="15"/>
                      <a:pt x="707" y="18"/>
                      <a:pt x="707" y="21"/>
                    </a:cubicBezTo>
                    <a:cubicBezTo>
                      <a:pt x="707" y="24"/>
                      <a:pt x="708" y="28"/>
                      <a:pt x="710" y="30"/>
                    </a:cubicBezTo>
                    <a:cubicBezTo>
                      <a:pt x="761" y="81"/>
                      <a:pt x="761" y="81"/>
                      <a:pt x="761" y="81"/>
                    </a:cubicBezTo>
                    <a:lnTo>
                      <a:pt x="22" y="8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 dirty="0">
                  <a:latin typeface="Qualcomm Office Regular" pitchFamily="34" charset="0"/>
                </a:endParaRPr>
              </a:p>
            </p:txBody>
          </p:sp>
          <p:sp>
            <p:nvSpPr>
              <p:cNvPr id="72" name="Freeform 8"/>
              <p:cNvSpPr>
                <a:spLocks noEditPoints="1"/>
              </p:cNvSpPr>
              <p:nvPr userDrawn="1"/>
            </p:nvSpPr>
            <p:spPr bwMode="auto">
              <a:xfrm>
                <a:off x="8578788" y="1376388"/>
                <a:ext cx="89399" cy="88523"/>
              </a:xfrm>
              <a:custGeom>
                <a:avLst/>
                <a:gdLst>
                  <a:gd name="T0" fmla="*/ 21 w 43"/>
                  <a:gd name="T1" fmla="*/ 43 h 43"/>
                  <a:gd name="T2" fmla="*/ 0 w 43"/>
                  <a:gd name="T3" fmla="*/ 21 h 43"/>
                  <a:gd name="T4" fmla="*/ 21 w 43"/>
                  <a:gd name="T5" fmla="*/ 0 h 43"/>
                  <a:gd name="T6" fmla="*/ 43 w 43"/>
                  <a:gd name="T7" fmla="*/ 21 h 43"/>
                  <a:gd name="T8" fmla="*/ 21 w 43"/>
                  <a:gd name="T9" fmla="*/ 43 h 43"/>
                  <a:gd name="T10" fmla="*/ 21 w 43"/>
                  <a:gd name="T11" fmla="*/ 9 h 43"/>
                  <a:gd name="T12" fmla="*/ 9 w 43"/>
                  <a:gd name="T13" fmla="*/ 21 h 43"/>
                  <a:gd name="T14" fmla="*/ 21 w 43"/>
                  <a:gd name="T15" fmla="*/ 34 h 43"/>
                  <a:gd name="T16" fmla="*/ 34 w 43"/>
                  <a:gd name="T17" fmla="*/ 21 h 43"/>
                  <a:gd name="T18" fmla="*/ 21 w 43"/>
                  <a:gd name="T19" fmla="*/ 9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" h="43">
                    <a:moveTo>
                      <a:pt x="21" y="43"/>
                    </a:moveTo>
                    <a:cubicBezTo>
                      <a:pt x="9" y="43"/>
                      <a:pt x="0" y="33"/>
                      <a:pt x="0" y="21"/>
                    </a:cubicBezTo>
                    <a:cubicBezTo>
                      <a:pt x="0" y="10"/>
                      <a:pt x="9" y="0"/>
                      <a:pt x="21" y="0"/>
                    </a:cubicBezTo>
                    <a:cubicBezTo>
                      <a:pt x="33" y="0"/>
                      <a:pt x="43" y="10"/>
                      <a:pt x="43" y="21"/>
                    </a:cubicBezTo>
                    <a:cubicBezTo>
                      <a:pt x="43" y="33"/>
                      <a:pt x="33" y="43"/>
                      <a:pt x="21" y="43"/>
                    </a:cubicBezTo>
                    <a:close/>
                    <a:moveTo>
                      <a:pt x="21" y="9"/>
                    </a:moveTo>
                    <a:cubicBezTo>
                      <a:pt x="14" y="9"/>
                      <a:pt x="9" y="14"/>
                      <a:pt x="9" y="21"/>
                    </a:cubicBezTo>
                    <a:cubicBezTo>
                      <a:pt x="9" y="28"/>
                      <a:pt x="14" y="34"/>
                      <a:pt x="21" y="34"/>
                    </a:cubicBezTo>
                    <a:cubicBezTo>
                      <a:pt x="28" y="34"/>
                      <a:pt x="34" y="28"/>
                      <a:pt x="34" y="21"/>
                    </a:cubicBezTo>
                    <a:cubicBezTo>
                      <a:pt x="34" y="14"/>
                      <a:pt x="28" y="9"/>
                      <a:pt x="21" y="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 dirty="0">
                  <a:latin typeface="Qualcomm Office Regular" pitchFamily="34" charset="0"/>
                </a:endParaRPr>
              </a:p>
            </p:txBody>
          </p:sp>
        </p:grpSp>
        <p:grpSp>
          <p:nvGrpSpPr>
            <p:cNvPr id="66" name="Small White Arrow"/>
            <p:cNvGrpSpPr/>
            <p:nvPr userDrawn="1"/>
          </p:nvGrpSpPr>
          <p:grpSpPr>
            <a:xfrm>
              <a:off x="9024032" y="1780020"/>
              <a:ext cx="1054386" cy="390026"/>
              <a:chOff x="9024032" y="1756773"/>
              <a:chExt cx="1054386" cy="390026"/>
            </a:xfrm>
          </p:grpSpPr>
          <p:sp>
            <p:nvSpPr>
              <p:cNvPr id="67" name="Freeform 12"/>
              <p:cNvSpPr>
                <a:spLocks noEditPoints="1"/>
              </p:cNvSpPr>
              <p:nvPr userDrawn="1"/>
            </p:nvSpPr>
            <p:spPr bwMode="auto">
              <a:xfrm>
                <a:off x="9127454" y="1906648"/>
                <a:ext cx="331303" cy="91152"/>
              </a:xfrm>
              <a:custGeom>
                <a:avLst/>
                <a:gdLst>
                  <a:gd name="T0" fmla="*/ 138 w 160"/>
                  <a:gd name="T1" fmla="*/ 44 h 44"/>
                  <a:gd name="T2" fmla="*/ 21 w 160"/>
                  <a:gd name="T3" fmla="*/ 44 h 44"/>
                  <a:gd name="T4" fmla="*/ 0 w 160"/>
                  <a:gd name="T5" fmla="*/ 22 h 44"/>
                  <a:gd name="T6" fmla="*/ 21 w 160"/>
                  <a:gd name="T7" fmla="*/ 0 h 44"/>
                  <a:gd name="T8" fmla="*/ 138 w 160"/>
                  <a:gd name="T9" fmla="*/ 0 h 44"/>
                  <a:gd name="T10" fmla="*/ 160 w 160"/>
                  <a:gd name="T11" fmla="*/ 22 h 44"/>
                  <a:gd name="T12" fmla="*/ 138 w 160"/>
                  <a:gd name="T13" fmla="*/ 44 h 44"/>
                  <a:gd name="T14" fmla="*/ 21 w 160"/>
                  <a:gd name="T15" fmla="*/ 9 h 44"/>
                  <a:gd name="T16" fmla="*/ 9 w 160"/>
                  <a:gd name="T17" fmla="*/ 22 h 44"/>
                  <a:gd name="T18" fmla="*/ 21 w 160"/>
                  <a:gd name="T19" fmla="*/ 35 h 44"/>
                  <a:gd name="T20" fmla="*/ 138 w 160"/>
                  <a:gd name="T21" fmla="*/ 35 h 44"/>
                  <a:gd name="T22" fmla="*/ 151 w 160"/>
                  <a:gd name="T23" fmla="*/ 22 h 44"/>
                  <a:gd name="T24" fmla="*/ 138 w 160"/>
                  <a:gd name="T25" fmla="*/ 9 h 44"/>
                  <a:gd name="T26" fmla="*/ 21 w 160"/>
                  <a:gd name="T27" fmla="*/ 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0" h="44">
                    <a:moveTo>
                      <a:pt x="138" y="44"/>
                    </a:moveTo>
                    <a:cubicBezTo>
                      <a:pt x="21" y="44"/>
                      <a:pt x="21" y="44"/>
                      <a:pt x="21" y="44"/>
                    </a:cubicBezTo>
                    <a:cubicBezTo>
                      <a:pt x="9" y="44"/>
                      <a:pt x="0" y="34"/>
                      <a:pt x="0" y="22"/>
                    </a:cubicBezTo>
                    <a:cubicBezTo>
                      <a:pt x="0" y="10"/>
                      <a:pt x="9" y="0"/>
                      <a:pt x="21" y="0"/>
                    </a:cubicBezTo>
                    <a:cubicBezTo>
                      <a:pt x="138" y="0"/>
                      <a:pt x="138" y="0"/>
                      <a:pt x="138" y="0"/>
                    </a:cubicBezTo>
                    <a:cubicBezTo>
                      <a:pt x="150" y="0"/>
                      <a:pt x="160" y="10"/>
                      <a:pt x="160" y="22"/>
                    </a:cubicBezTo>
                    <a:cubicBezTo>
                      <a:pt x="160" y="34"/>
                      <a:pt x="150" y="44"/>
                      <a:pt x="138" y="44"/>
                    </a:cubicBezTo>
                    <a:close/>
                    <a:moveTo>
                      <a:pt x="21" y="9"/>
                    </a:moveTo>
                    <a:cubicBezTo>
                      <a:pt x="14" y="9"/>
                      <a:pt x="9" y="15"/>
                      <a:pt x="9" y="22"/>
                    </a:cubicBezTo>
                    <a:cubicBezTo>
                      <a:pt x="9" y="29"/>
                      <a:pt x="14" y="35"/>
                      <a:pt x="21" y="35"/>
                    </a:cubicBezTo>
                    <a:cubicBezTo>
                      <a:pt x="138" y="35"/>
                      <a:pt x="138" y="35"/>
                      <a:pt x="138" y="35"/>
                    </a:cubicBezTo>
                    <a:cubicBezTo>
                      <a:pt x="145" y="35"/>
                      <a:pt x="151" y="29"/>
                      <a:pt x="151" y="22"/>
                    </a:cubicBezTo>
                    <a:cubicBezTo>
                      <a:pt x="151" y="15"/>
                      <a:pt x="145" y="9"/>
                      <a:pt x="138" y="9"/>
                    </a:cubicBezTo>
                    <a:lnTo>
                      <a:pt x="21" y="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 dirty="0">
                  <a:latin typeface="Qualcomm Office Regular" pitchFamily="34" charset="0"/>
                </a:endParaRPr>
              </a:p>
            </p:txBody>
          </p:sp>
          <p:sp>
            <p:nvSpPr>
              <p:cNvPr id="68" name="Freeform 13"/>
              <p:cNvSpPr>
                <a:spLocks noEditPoints="1"/>
              </p:cNvSpPr>
              <p:nvPr userDrawn="1"/>
            </p:nvSpPr>
            <p:spPr bwMode="auto">
              <a:xfrm>
                <a:off x="9475411" y="1756773"/>
                <a:ext cx="603007" cy="390026"/>
              </a:xfrm>
              <a:custGeom>
                <a:avLst/>
                <a:gdLst>
                  <a:gd name="T0" fmla="*/ 192 w 291"/>
                  <a:gd name="T1" fmla="*/ 188 h 188"/>
                  <a:gd name="T2" fmla="*/ 177 w 291"/>
                  <a:gd name="T3" fmla="*/ 182 h 188"/>
                  <a:gd name="T4" fmla="*/ 171 w 291"/>
                  <a:gd name="T5" fmla="*/ 166 h 188"/>
                  <a:gd name="T6" fmla="*/ 177 w 291"/>
                  <a:gd name="T7" fmla="*/ 151 h 188"/>
                  <a:gd name="T8" fmla="*/ 213 w 291"/>
                  <a:gd name="T9" fmla="*/ 116 h 188"/>
                  <a:gd name="T10" fmla="*/ 22 w 291"/>
                  <a:gd name="T11" fmla="*/ 116 h 188"/>
                  <a:gd name="T12" fmla="*/ 0 w 291"/>
                  <a:gd name="T13" fmla="*/ 94 h 188"/>
                  <a:gd name="T14" fmla="*/ 22 w 291"/>
                  <a:gd name="T15" fmla="*/ 73 h 188"/>
                  <a:gd name="T16" fmla="*/ 213 w 291"/>
                  <a:gd name="T17" fmla="*/ 73 h 188"/>
                  <a:gd name="T18" fmla="*/ 177 w 291"/>
                  <a:gd name="T19" fmla="*/ 37 h 188"/>
                  <a:gd name="T20" fmla="*/ 171 w 291"/>
                  <a:gd name="T21" fmla="*/ 22 h 188"/>
                  <a:gd name="T22" fmla="*/ 177 w 291"/>
                  <a:gd name="T23" fmla="*/ 6 h 188"/>
                  <a:gd name="T24" fmla="*/ 192 w 291"/>
                  <a:gd name="T25" fmla="*/ 0 h 188"/>
                  <a:gd name="T26" fmla="*/ 207 w 291"/>
                  <a:gd name="T27" fmla="*/ 6 h 188"/>
                  <a:gd name="T28" fmla="*/ 280 w 291"/>
                  <a:gd name="T29" fmla="*/ 79 h 188"/>
                  <a:gd name="T30" fmla="*/ 282 w 291"/>
                  <a:gd name="T31" fmla="*/ 81 h 188"/>
                  <a:gd name="T32" fmla="*/ 291 w 291"/>
                  <a:gd name="T33" fmla="*/ 94 h 188"/>
                  <a:gd name="T34" fmla="*/ 282 w 291"/>
                  <a:gd name="T35" fmla="*/ 107 h 188"/>
                  <a:gd name="T36" fmla="*/ 280 w 291"/>
                  <a:gd name="T37" fmla="*/ 109 h 188"/>
                  <a:gd name="T38" fmla="*/ 207 w 291"/>
                  <a:gd name="T39" fmla="*/ 182 h 188"/>
                  <a:gd name="T40" fmla="*/ 192 w 291"/>
                  <a:gd name="T41" fmla="*/ 188 h 188"/>
                  <a:gd name="T42" fmla="*/ 22 w 291"/>
                  <a:gd name="T43" fmla="*/ 81 h 188"/>
                  <a:gd name="T44" fmla="*/ 9 w 291"/>
                  <a:gd name="T45" fmla="*/ 94 h 188"/>
                  <a:gd name="T46" fmla="*/ 22 w 291"/>
                  <a:gd name="T47" fmla="*/ 107 h 188"/>
                  <a:gd name="T48" fmla="*/ 234 w 291"/>
                  <a:gd name="T49" fmla="*/ 107 h 188"/>
                  <a:gd name="T50" fmla="*/ 183 w 291"/>
                  <a:gd name="T51" fmla="*/ 158 h 188"/>
                  <a:gd name="T52" fmla="*/ 180 w 291"/>
                  <a:gd name="T53" fmla="*/ 166 h 188"/>
                  <a:gd name="T54" fmla="*/ 183 w 291"/>
                  <a:gd name="T55" fmla="*/ 175 h 188"/>
                  <a:gd name="T56" fmla="*/ 201 w 291"/>
                  <a:gd name="T57" fmla="*/ 175 h 188"/>
                  <a:gd name="T58" fmla="*/ 273 w 291"/>
                  <a:gd name="T59" fmla="*/ 103 h 188"/>
                  <a:gd name="T60" fmla="*/ 276 w 291"/>
                  <a:gd name="T61" fmla="*/ 100 h 188"/>
                  <a:gd name="T62" fmla="*/ 282 w 291"/>
                  <a:gd name="T63" fmla="*/ 94 h 188"/>
                  <a:gd name="T64" fmla="*/ 276 w 291"/>
                  <a:gd name="T65" fmla="*/ 88 h 188"/>
                  <a:gd name="T66" fmla="*/ 273 w 291"/>
                  <a:gd name="T67" fmla="*/ 85 h 188"/>
                  <a:gd name="T68" fmla="*/ 201 w 291"/>
                  <a:gd name="T69" fmla="*/ 13 h 188"/>
                  <a:gd name="T70" fmla="*/ 183 w 291"/>
                  <a:gd name="T71" fmla="*/ 13 h 188"/>
                  <a:gd name="T72" fmla="*/ 180 w 291"/>
                  <a:gd name="T73" fmla="*/ 22 h 188"/>
                  <a:gd name="T74" fmla="*/ 183 w 291"/>
                  <a:gd name="T75" fmla="*/ 31 h 188"/>
                  <a:gd name="T76" fmla="*/ 234 w 291"/>
                  <a:gd name="T77" fmla="*/ 81 h 188"/>
                  <a:gd name="T78" fmla="*/ 22 w 291"/>
                  <a:gd name="T79" fmla="*/ 81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91" h="188">
                    <a:moveTo>
                      <a:pt x="192" y="188"/>
                    </a:moveTo>
                    <a:cubicBezTo>
                      <a:pt x="186" y="188"/>
                      <a:pt x="181" y="186"/>
                      <a:pt x="177" y="182"/>
                    </a:cubicBezTo>
                    <a:cubicBezTo>
                      <a:pt x="173" y="178"/>
                      <a:pt x="171" y="172"/>
                      <a:pt x="171" y="166"/>
                    </a:cubicBezTo>
                    <a:cubicBezTo>
                      <a:pt x="171" y="161"/>
                      <a:pt x="173" y="155"/>
                      <a:pt x="177" y="151"/>
                    </a:cubicBezTo>
                    <a:cubicBezTo>
                      <a:pt x="213" y="116"/>
                      <a:pt x="213" y="116"/>
                      <a:pt x="213" y="116"/>
                    </a:cubicBezTo>
                    <a:cubicBezTo>
                      <a:pt x="22" y="116"/>
                      <a:pt x="22" y="116"/>
                      <a:pt x="22" y="116"/>
                    </a:cubicBezTo>
                    <a:cubicBezTo>
                      <a:pt x="12" y="116"/>
                      <a:pt x="0" y="110"/>
                      <a:pt x="0" y="94"/>
                    </a:cubicBezTo>
                    <a:cubicBezTo>
                      <a:pt x="0" y="78"/>
                      <a:pt x="12" y="73"/>
                      <a:pt x="22" y="73"/>
                    </a:cubicBezTo>
                    <a:cubicBezTo>
                      <a:pt x="213" y="73"/>
                      <a:pt x="213" y="73"/>
                      <a:pt x="213" y="73"/>
                    </a:cubicBezTo>
                    <a:cubicBezTo>
                      <a:pt x="177" y="37"/>
                      <a:pt x="177" y="37"/>
                      <a:pt x="177" y="37"/>
                    </a:cubicBezTo>
                    <a:cubicBezTo>
                      <a:pt x="173" y="33"/>
                      <a:pt x="171" y="27"/>
                      <a:pt x="171" y="22"/>
                    </a:cubicBezTo>
                    <a:cubicBezTo>
                      <a:pt x="171" y="16"/>
                      <a:pt x="173" y="11"/>
                      <a:pt x="177" y="6"/>
                    </a:cubicBezTo>
                    <a:cubicBezTo>
                      <a:pt x="181" y="2"/>
                      <a:pt x="186" y="0"/>
                      <a:pt x="192" y="0"/>
                    </a:cubicBezTo>
                    <a:cubicBezTo>
                      <a:pt x="198" y="0"/>
                      <a:pt x="203" y="2"/>
                      <a:pt x="207" y="6"/>
                    </a:cubicBezTo>
                    <a:cubicBezTo>
                      <a:pt x="280" y="79"/>
                      <a:pt x="280" y="79"/>
                      <a:pt x="280" y="79"/>
                    </a:cubicBezTo>
                    <a:cubicBezTo>
                      <a:pt x="280" y="79"/>
                      <a:pt x="281" y="80"/>
                      <a:pt x="282" y="81"/>
                    </a:cubicBezTo>
                    <a:cubicBezTo>
                      <a:pt x="286" y="84"/>
                      <a:pt x="291" y="89"/>
                      <a:pt x="291" y="94"/>
                    </a:cubicBezTo>
                    <a:cubicBezTo>
                      <a:pt x="291" y="100"/>
                      <a:pt x="286" y="104"/>
                      <a:pt x="282" y="107"/>
                    </a:cubicBezTo>
                    <a:cubicBezTo>
                      <a:pt x="281" y="108"/>
                      <a:pt x="280" y="109"/>
                      <a:pt x="280" y="109"/>
                    </a:cubicBezTo>
                    <a:cubicBezTo>
                      <a:pt x="207" y="182"/>
                      <a:pt x="207" y="182"/>
                      <a:pt x="207" y="182"/>
                    </a:cubicBezTo>
                    <a:cubicBezTo>
                      <a:pt x="203" y="186"/>
                      <a:pt x="198" y="188"/>
                      <a:pt x="192" y="188"/>
                    </a:cubicBezTo>
                    <a:close/>
                    <a:moveTo>
                      <a:pt x="22" y="81"/>
                    </a:moveTo>
                    <a:cubicBezTo>
                      <a:pt x="17" y="81"/>
                      <a:pt x="9" y="83"/>
                      <a:pt x="9" y="94"/>
                    </a:cubicBezTo>
                    <a:cubicBezTo>
                      <a:pt x="9" y="105"/>
                      <a:pt x="17" y="107"/>
                      <a:pt x="22" y="107"/>
                    </a:cubicBezTo>
                    <a:cubicBezTo>
                      <a:pt x="234" y="107"/>
                      <a:pt x="234" y="107"/>
                      <a:pt x="234" y="107"/>
                    </a:cubicBezTo>
                    <a:cubicBezTo>
                      <a:pt x="183" y="158"/>
                      <a:pt x="183" y="158"/>
                      <a:pt x="183" y="158"/>
                    </a:cubicBezTo>
                    <a:cubicBezTo>
                      <a:pt x="181" y="160"/>
                      <a:pt x="180" y="163"/>
                      <a:pt x="180" y="166"/>
                    </a:cubicBezTo>
                    <a:cubicBezTo>
                      <a:pt x="180" y="170"/>
                      <a:pt x="181" y="173"/>
                      <a:pt x="183" y="175"/>
                    </a:cubicBezTo>
                    <a:cubicBezTo>
                      <a:pt x="188" y="180"/>
                      <a:pt x="196" y="180"/>
                      <a:pt x="201" y="175"/>
                    </a:cubicBezTo>
                    <a:cubicBezTo>
                      <a:pt x="273" y="103"/>
                      <a:pt x="273" y="103"/>
                      <a:pt x="273" y="103"/>
                    </a:cubicBezTo>
                    <a:cubicBezTo>
                      <a:pt x="274" y="102"/>
                      <a:pt x="275" y="101"/>
                      <a:pt x="276" y="100"/>
                    </a:cubicBezTo>
                    <a:cubicBezTo>
                      <a:pt x="278" y="99"/>
                      <a:pt x="282" y="95"/>
                      <a:pt x="282" y="94"/>
                    </a:cubicBezTo>
                    <a:cubicBezTo>
                      <a:pt x="282" y="93"/>
                      <a:pt x="278" y="89"/>
                      <a:pt x="276" y="88"/>
                    </a:cubicBezTo>
                    <a:cubicBezTo>
                      <a:pt x="275" y="87"/>
                      <a:pt x="274" y="86"/>
                      <a:pt x="273" y="85"/>
                    </a:cubicBezTo>
                    <a:cubicBezTo>
                      <a:pt x="201" y="13"/>
                      <a:pt x="201" y="13"/>
                      <a:pt x="201" y="13"/>
                    </a:cubicBezTo>
                    <a:cubicBezTo>
                      <a:pt x="196" y="8"/>
                      <a:pt x="188" y="8"/>
                      <a:pt x="183" y="13"/>
                    </a:cubicBezTo>
                    <a:cubicBezTo>
                      <a:pt x="181" y="15"/>
                      <a:pt x="180" y="18"/>
                      <a:pt x="180" y="22"/>
                    </a:cubicBezTo>
                    <a:cubicBezTo>
                      <a:pt x="180" y="25"/>
                      <a:pt x="181" y="28"/>
                      <a:pt x="183" y="31"/>
                    </a:cubicBezTo>
                    <a:cubicBezTo>
                      <a:pt x="234" y="81"/>
                      <a:pt x="234" y="81"/>
                      <a:pt x="234" y="81"/>
                    </a:cubicBezTo>
                    <a:lnTo>
                      <a:pt x="22" y="8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 dirty="0">
                  <a:latin typeface="Qualcomm Office Regular" pitchFamily="34" charset="0"/>
                </a:endParaRPr>
              </a:p>
            </p:txBody>
          </p:sp>
          <p:sp>
            <p:nvSpPr>
              <p:cNvPr id="69" name="Freeform 14"/>
              <p:cNvSpPr>
                <a:spLocks noEditPoints="1"/>
              </p:cNvSpPr>
              <p:nvPr userDrawn="1"/>
            </p:nvSpPr>
            <p:spPr bwMode="auto">
              <a:xfrm>
                <a:off x="9024032" y="1906648"/>
                <a:ext cx="89399" cy="91152"/>
              </a:xfrm>
              <a:custGeom>
                <a:avLst/>
                <a:gdLst>
                  <a:gd name="T0" fmla="*/ 22 w 43"/>
                  <a:gd name="T1" fmla="*/ 44 h 44"/>
                  <a:gd name="T2" fmla="*/ 0 w 43"/>
                  <a:gd name="T3" fmla="*/ 22 h 44"/>
                  <a:gd name="T4" fmla="*/ 22 w 43"/>
                  <a:gd name="T5" fmla="*/ 0 h 44"/>
                  <a:gd name="T6" fmla="*/ 43 w 43"/>
                  <a:gd name="T7" fmla="*/ 22 h 44"/>
                  <a:gd name="T8" fmla="*/ 22 w 43"/>
                  <a:gd name="T9" fmla="*/ 44 h 44"/>
                  <a:gd name="T10" fmla="*/ 22 w 43"/>
                  <a:gd name="T11" fmla="*/ 9 h 44"/>
                  <a:gd name="T12" fmla="*/ 9 w 43"/>
                  <a:gd name="T13" fmla="*/ 22 h 44"/>
                  <a:gd name="T14" fmla="*/ 22 w 43"/>
                  <a:gd name="T15" fmla="*/ 35 h 44"/>
                  <a:gd name="T16" fmla="*/ 34 w 43"/>
                  <a:gd name="T17" fmla="*/ 22 h 44"/>
                  <a:gd name="T18" fmla="*/ 22 w 43"/>
                  <a:gd name="T19" fmla="*/ 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" h="44">
                    <a:moveTo>
                      <a:pt x="22" y="44"/>
                    </a:moveTo>
                    <a:cubicBezTo>
                      <a:pt x="10" y="44"/>
                      <a:pt x="0" y="34"/>
                      <a:pt x="0" y="22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33" y="0"/>
                      <a:pt x="43" y="10"/>
                      <a:pt x="43" y="22"/>
                    </a:cubicBezTo>
                    <a:cubicBezTo>
                      <a:pt x="43" y="34"/>
                      <a:pt x="33" y="44"/>
                      <a:pt x="22" y="44"/>
                    </a:cubicBezTo>
                    <a:close/>
                    <a:moveTo>
                      <a:pt x="22" y="9"/>
                    </a:moveTo>
                    <a:cubicBezTo>
                      <a:pt x="15" y="9"/>
                      <a:pt x="9" y="15"/>
                      <a:pt x="9" y="22"/>
                    </a:cubicBezTo>
                    <a:cubicBezTo>
                      <a:pt x="9" y="29"/>
                      <a:pt x="15" y="35"/>
                      <a:pt x="22" y="35"/>
                    </a:cubicBezTo>
                    <a:cubicBezTo>
                      <a:pt x="29" y="35"/>
                      <a:pt x="34" y="29"/>
                      <a:pt x="34" y="22"/>
                    </a:cubicBezTo>
                    <a:cubicBezTo>
                      <a:pt x="34" y="15"/>
                      <a:pt x="29" y="9"/>
                      <a:pt x="22" y="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 dirty="0">
                  <a:latin typeface="Qualcomm Office Regular" pitchFamily="34" charset="0"/>
                </a:endParaRPr>
              </a:p>
            </p:txBody>
          </p:sp>
        </p:grpSp>
      </p:grpSp>
      <p:grpSp>
        <p:nvGrpSpPr>
          <p:cNvPr id="74" name="spaceman"/>
          <p:cNvGrpSpPr/>
          <p:nvPr userDrawn="1"/>
        </p:nvGrpSpPr>
        <p:grpSpPr>
          <a:xfrm rot="21402827">
            <a:off x="10764092" y="3979770"/>
            <a:ext cx="977688" cy="1700309"/>
            <a:chOff x="10831129" y="421994"/>
            <a:chExt cx="977433" cy="1700309"/>
          </a:xfrm>
        </p:grpSpPr>
        <p:sp>
          <p:nvSpPr>
            <p:cNvPr id="75" name="Freeform 21"/>
            <p:cNvSpPr>
              <a:spLocks/>
            </p:cNvSpPr>
            <p:nvPr userDrawn="1"/>
          </p:nvSpPr>
          <p:spPr bwMode="auto">
            <a:xfrm>
              <a:off x="10891558" y="1560317"/>
              <a:ext cx="586913" cy="561986"/>
            </a:xfrm>
            <a:custGeom>
              <a:avLst/>
              <a:gdLst>
                <a:gd name="T0" fmla="*/ 35 w 329"/>
                <a:gd name="T1" fmla="*/ 315 h 315"/>
                <a:gd name="T2" fmla="*/ 31 w 329"/>
                <a:gd name="T3" fmla="*/ 308 h 315"/>
                <a:gd name="T4" fmla="*/ 74 w 329"/>
                <a:gd name="T5" fmla="*/ 136 h 315"/>
                <a:gd name="T6" fmla="*/ 121 w 329"/>
                <a:gd name="T7" fmla="*/ 85 h 315"/>
                <a:gd name="T8" fmla="*/ 85 w 329"/>
                <a:gd name="T9" fmla="*/ 70 h 315"/>
                <a:gd name="T10" fmla="*/ 75 w 329"/>
                <a:gd name="T11" fmla="*/ 69 h 315"/>
                <a:gd name="T12" fmla="*/ 83 w 329"/>
                <a:gd name="T13" fmla="*/ 62 h 315"/>
                <a:gd name="T14" fmla="*/ 208 w 329"/>
                <a:gd name="T15" fmla="*/ 21 h 315"/>
                <a:gd name="T16" fmla="*/ 204 w 329"/>
                <a:gd name="T17" fmla="*/ 29 h 315"/>
                <a:gd name="T18" fmla="*/ 96 w 329"/>
                <a:gd name="T19" fmla="*/ 63 h 315"/>
                <a:gd name="T20" fmla="*/ 130 w 329"/>
                <a:gd name="T21" fmla="*/ 83 h 315"/>
                <a:gd name="T22" fmla="*/ 79 w 329"/>
                <a:gd name="T23" fmla="*/ 143 h 315"/>
                <a:gd name="T24" fmla="*/ 34 w 329"/>
                <a:gd name="T25" fmla="*/ 296 h 315"/>
                <a:gd name="T26" fmla="*/ 171 w 329"/>
                <a:gd name="T27" fmla="*/ 185 h 315"/>
                <a:gd name="T28" fmla="*/ 210 w 329"/>
                <a:gd name="T29" fmla="*/ 190 h 315"/>
                <a:gd name="T30" fmla="*/ 214 w 329"/>
                <a:gd name="T31" fmla="*/ 201 h 315"/>
                <a:gd name="T32" fmla="*/ 194 w 329"/>
                <a:gd name="T33" fmla="*/ 226 h 315"/>
                <a:gd name="T34" fmla="*/ 179 w 329"/>
                <a:gd name="T35" fmla="*/ 286 h 315"/>
                <a:gd name="T36" fmla="*/ 203 w 329"/>
                <a:gd name="T37" fmla="*/ 258 h 315"/>
                <a:gd name="T38" fmla="*/ 219 w 329"/>
                <a:gd name="T39" fmla="*/ 250 h 315"/>
                <a:gd name="T40" fmla="*/ 270 w 329"/>
                <a:gd name="T41" fmla="*/ 223 h 315"/>
                <a:gd name="T42" fmla="*/ 318 w 329"/>
                <a:gd name="T43" fmla="*/ 148 h 315"/>
                <a:gd name="T44" fmla="*/ 304 w 329"/>
                <a:gd name="T45" fmla="*/ 85 h 315"/>
                <a:gd name="T46" fmla="*/ 311 w 329"/>
                <a:gd name="T47" fmla="*/ 80 h 315"/>
                <a:gd name="T48" fmla="*/ 326 w 329"/>
                <a:gd name="T49" fmla="*/ 149 h 315"/>
                <a:gd name="T50" fmla="*/ 275 w 329"/>
                <a:gd name="T51" fmla="*/ 230 h 315"/>
                <a:gd name="T52" fmla="*/ 223 w 329"/>
                <a:gd name="T53" fmla="*/ 258 h 315"/>
                <a:gd name="T54" fmla="*/ 207 w 329"/>
                <a:gd name="T55" fmla="*/ 266 h 315"/>
                <a:gd name="T56" fmla="*/ 184 w 329"/>
                <a:gd name="T57" fmla="*/ 297 h 315"/>
                <a:gd name="T58" fmla="*/ 182 w 329"/>
                <a:gd name="T59" fmla="*/ 308 h 315"/>
                <a:gd name="T60" fmla="*/ 176 w 329"/>
                <a:gd name="T61" fmla="*/ 299 h 315"/>
                <a:gd name="T62" fmla="*/ 189 w 329"/>
                <a:gd name="T63" fmla="*/ 220 h 315"/>
                <a:gd name="T64" fmla="*/ 205 w 329"/>
                <a:gd name="T65" fmla="*/ 200 h 315"/>
                <a:gd name="T66" fmla="*/ 204 w 329"/>
                <a:gd name="T67" fmla="*/ 196 h 315"/>
                <a:gd name="T68" fmla="*/ 173 w 329"/>
                <a:gd name="T69" fmla="*/ 193 h 315"/>
                <a:gd name="T70" fmla="*/ 39 w 329"/>
                <a:gd name="T71" fmla="*/ 307 h 315"/>
                <a:gd name="T72" fmla="*/ 35 w 329"/>
                <a:gd name="T73" fmla="*/ 315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9" h="315">
                  <a:moveTo>
                    <a:pt x="35" y="315"/>
                  </a:moveTo>
                  <a:cubicBezTo>
                    <a:pt x="31" y="308"/>
                    <a:pt x="31" y="308"/>
                    <a:pt x="31" y="308"/>
                  </a:cubicBezTo>
                  <a:cubicBezTo>
                    <a:pt x="8" y="269"/>
                    <a:pt x="0" y="188"/>
                    <a:pt x="74" y="136"/>
                  </a:cubicBezTo>
                  <a:cubicBezTo>
                    <a:pt x="118" y="106"/>
                    <a:pt x="123" y="91"/>
                    <a:pt x="121" y="85"/>
                  </a:cubicBezTo>
                  <a:cubicBezTo>
                    <a:pt x="119" y="75"/>
                    <a:pt x="93" y="71"/>
                    <a:pt x="85" y="70"/>
                  </a:cubicBezTo>
                  <a:cubicBezTo>
                    <a:pt x="75" y="69"/>
                    <a:pt x="75" y="69"/>
                    <a:pt x="75" y="69"/>
                  </a:cubicBezTo>
                  <a:cubicBezTo>
                    <a:pt x="83" y="62"/>
                    <a:pt x="83" y="62"/>
                    <a:pt x="83" y="62"/>
                  </a:cubicBezTo>
                  <a:cubicBezTo>
                    <a:pt x="86" y="60"/>
                    <a:pt x="158" y="0"/>
                    <a:pt x="208" y="21"/>
                  </a:cubicBezTo>
                  <a:cubicBezTo>
                    <a:pt x="204" y="29"/>
                    <a:pt x="204" y="29"/>
                    <a:pt x="204" y="29"/>
                  </a:cubicBezTo>
                  <a:cubicBezTo>
                    <a:pt x="168" y="14"/>
                    <a:pt x="115" y="48"/>
                    <a:pt x="96" y="63"/>
                  </a:cubicBezTo>
                  <a:cubicBezTo>
                    <a:pt x="112" y="66"/>
                    <a:pt x="127" y="71"/>
                    <a:pt x="130" y="83"/>
                  </a:cubicBezTo>
                  <a:cubicBezTo>
                    <a:pt x="133" y="98"/>
                    <a:pt x="117" y="117"/>
                    <a:pt x="79" y="143"/>
                  </a:cubicBezTo>
                  <a:cubicBezTo>
                    <a:pt x="14" y="188"/>
                    <a:pt x="17" y="257"/>
                    <a:pt x="34" y="296"/>
                  </a:cubicBezTo>
                  <a:cubicBezTo>
                    <a:pt x="67" y="231"/>
                    <a:pt x="126" y="193"/>
                    <a:pt x="171" y="185"/>
                  </a:cubicBezTo>
                  <a:cubicBezTo>
                    <a:pt x="189" y="182"/>
                    <a:pt x="203" y="183"/>
                    <a:pt x="210" y="190"/>
                  </a:cubicBezTo>
                  <a:cubicBezTo>
                    <a:pt x="213" y="193"/>
                    <a:pt x="214" y="197"/>
                    <a:pt x="214" y="201"/>
                  </a:cubicBezTo>
                  <a:cubicBezTo>
                    <a:pt x="213" y="208"/>
                    <a:pt x="207" y="216"/>
                    <a:pt x="194" y="226"/>
                  </a:cubicBezTo>
                  <a:cubicBezTo>
                    <a:pt x="168" y="248"/>
                    <a:pt x="173" y="273"/>
                    <a:pt x="179" y="286"/>
                  </a:cubicBezTo>
                  <a:cubicBezTo>
                    <a:pt x="182" y="277"/>
                    <a:pt x="189" y="265"/>
                    <a:pt x="203" y="258"/>
                  </a:cubicBezTo>
                  <a:cubicBezTo>
                    <a:pt x="207" y="256"/>
                    <a:pt x="213" y="253"/>
                    <a:pt x="219" y="250"/>
                  </a:cubicBezTo>
                  <a:cubicBezTo>
                    <a:pt x="236" y="242"/>
                    <a:pt x="260" y="231"/>
                    <a:pt x="270" y="223"/>
                  </a:cubicBezTo>
                  <a:cubicBezTo>
                    <a:pt x="299" y="203"/>
                    <a:pt x="314" y="180"/>
                    <a:pt x="318" y="148"/>
                  </a:cubicBezTo>
                  <a:cubicBezTo>
                    <a:pt x="320" y="125"/>
                    <a:pt x="316" y="104"/>
                    <a:pt x="304" y="85"/>
                  </a:cubicBezTo>
                  <a:cubicBezTo>
                    <a:pt x="311" y="80"/>
                    <a:pt x="311" y="80"/>
                    <a:pt x="311" y="80"/>
                  </a:cubicBezTo>
                  <a:cubicBezTo>
                    <a:pt x="324" y="101"/>
                    <a:pt x="329" y="124"/>
                    <a:pt x="326" y="149"/>
                  </a:cubicBezTo>
                  <a:cubicBezTo>
                    <a:pt x="322" y="183"/>
                    <a:pt x="306" y="209"/>
                    <a:pt x="275" y="230"/>
                  </a:cubicBezTo>
                  <a:cubicBezTo>
                    <a:pt x="264" y="238"/>
                    <a:pt x="241" y="249"/>
                    <a:pt x="223" y="258"/>
                  </a:cubicBezTo>
                  <a:cubicBezTo>
                    <a:pt x="216" y="261"/>
                    <a:pt x="211" y="264"/>
                    <a:pt x="207" y="266"/>
                  </a:cubicBezTo>
                  <a:cubicBezTo>
                    <a:pt x="188" y="275"/>
                    <a:pt x="184" y="297"/>
                    <a:pt x="184" y="297"/>
                  </a:cubicBezTo>
                  <a:cubicBezTo>
                    <a:pt x="182" y="308"/>
                    <a:pt x="182" y="308"/>
                    <a:pt x="182" y="308"/>
                  </a:cubicBezTo>
                  <a:cubicBezTo>
                    <a:pt x="176" y="299"/>
                    <a:pt x="176" y="299"/>
                    <a:pt x="176" y="299"/>
                  </a:cubicBezTo>
                  <a:cubicBezTo>
                    <a:pt x="176" y="299"/>
                    <a:pt x="145" y="255"/>
                    <a:pt x="189" y="220"/>
                  </a:cubicBezTo>
                  <a:cubicBezTo>
                    <a:pt x="202" y="209"/>
                    <a:pt x="205" y="203"/>
                    <a:pt x="205" y="200"/>
                  </a:cubicBezTo>
                  <a:cubicBezTo>
                    <a:pt x="205" y="199"/>
                    <a:pt x="205" y="197"/>
                    <a:pt x="204" y="196"/>
                  </a:cubicBezTo>
                  <a:cubicBezTo>
                    <a:pt x="200" y="193"/>
                    <a:pt x="191" y="190"/>
                    <a:pt x="173" y="193"/>
                  </a:cubicBezTo>
                  <a:cubicBezTo>
                    <a:pt x="139" y="200"/>
                    <a:pt x="73" y="231"/>
                    <a:pt x="39" y="307"/>
                  </a:cubicBezTo>
                  <a:lnTo>
                    <a:pt x="35" y="31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>
                <a:latin typeface="Qualcomm Office Regular" pitchFamily="34" charset="0"/>
              </a:endParaRPr>
            </a:p>
          </p:txBody>
        </p:sp>
        <p:sp>
          <p:nvSpPr>
            <p:cNvPr id="76" name="Freeform 22"/>
            <p:cNvSpPr>
              <a:spLocks/>
            </p:cNvSpPr>
            <p:nvPr userDrawn="1"/>
          </p:nvSpPr>
          <p:spPr bwMode="auto">
            <a:xfrm>
              <a:off x="10831129" y="1332199"/>
              <a:ext cx="351242" cy="435086"/>
            </a:xfrm>
            <a:custGeom>
              <a:avLst/>
              <a:gdLst>
                <a:gd name="T0" fmla="*/ 55 w 197"/>
                <a:gd name="T1" fmla="*/ 244 h 244"/>
                <a:gd name="T2" fmla="*/ 48 w 197"/>
                <a:gd name="T3" fmla="*/ 240 h 244"/>
                <a:gd name="T4" fmla="*/ 16 w 197"/>
                <a:gd name="T5" fmla="*/ 135 h 244"/>
                <a:gd name="T6" fmla="*/ 65 w 197"/>
                <a:gd name="T7" fmla="*/ 75 h 244"/>
                <a:gd name="T8" fmla="*/ 87 w 197"/>
                <a:gd name="T9" fmla="*/ 48 h 244"/>
                <a:gd name="T10" fmla="*/ 52 w 197"/>
                <a:gd name="T11" fmla="*/ 38 h 244"/>
                <a:gd name="T12" fmla="*/ 43 w 197"/>
                <a:gd name="T13" fmla="*/ 38 h 244"/>
                <a:gd name="T14" fmla="*/ 48 w 197"/>
                <a:gd name="T15" fmla="*/ 31 h 244"/>
                <a:gd name="T16" fmla="*/ 93 w 197"/>
                <a:gd name="T17" fmla="*/ 0 h 244"/>
                <a:gd name="T18" fmla="*/ 95 w 197"/>
                <a:gd name="T19" fmla="*/ 9 h 244"/>
                <a:gd name="T20" fmla="*/ 61 w 197"/>
                <a:gd name="T21" fmla="*/ 29 h 244"/>
                <a:gd name="T22" fmla="*/ 95 w 197"/>
                <a:gd name="T23" fmla="*/ 45 h 244"/>
                <a:gd name="T24" fmla="*/ 70 w 197"/>
                <a:gd name="T25" fmla="*/ 82 h 244"/>
                <a:gd name="T26" fmla="*/ 24 w 197"/>
                <a:gd name="T27" fmla="*/ 138 h 244"/>
                <a:gd name="T28" fmla="*/ 46 w 197"/>
                <a:gd name="T29" fmla="*/ 228 h 244"/>
                <a:gd name="T30" fmla="*/ 120 w 197"/>
                <a:gd name="T31" fmla="*/ 155 h 244"/>
                <a:gd name="T32" fmla="*/ 150 w 197"/>
                <a:gd name="T33" fmla="*/ 138 h 244"/>
                <a:gd name="T34" fmla="*/ 167 w 197"/>
                <a:gd name="T35" fmla="*/ 123 h 244"/>
                <a:gd name="T36" fmla="*/ 182 w 197"/>
                <a:gd name="T37" fmla="*/ 58 h 244"/>
                <a:gd name="T38" fmla="*/ 191 w 197"/>
                <a:gd name="T39" fmla="*/ 56 h 244"/>
                <a:gd name="T40" fmla="*/ 174 w 197"/>
                <a:gd name="T41" fmla="*/ 128 h 244"/>
                <a:gd name="T42" fmla="*/ 154 w 197"/>
                <a:gd name="T43" fmla="*/ 145 h 244"/>
                <a:gd name="T44" fmla="*/ 124 w 197"/>
                <a:gd name="T45" fmla="*/ 163 h 244"/>
                <a:gd name="T46" fmla="*/ 54 w 197"/>
                <a:gd name="T47" fmla="*/ 236 h 244"/>
                <a:gd name="T48" fmla="*/ 55 w 197"/>
                <a:gd name="T49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7" h="244">
                  <a:moveTo>
                    <a:pt x="55" y="244"/>
                  </a:moveTo>
                  <a:cubicBezTo>
                    <a:pt x="48" y="240"/>
                    <a:pt x="48" y="240"/>
                    <a:pt x="48" y="240"/>
                  </a:cubicBezTo>
                  <a:cubicBezTo>
                    <a:pt x="15" y="221"/>
                    <a:pt x="0" y="173"/>
                    <a:pt x="16" y="135"/>
                  </a:cubicBezTo>
                  <a:cubicBezTo>
                    <a:pt x="30" y="102"/>
                    <a:pt x="53" y="84"/>
                    <a:pt x="65" y="75"/>
                  </a:cubicBezTo>
                  <a:cubicBezTo>
                    <a:pt x="81" y="64"/>
                    <a:pt x="89" y="54"/>
                    <a:pt x="87" y="48"/>
                  </a:cubicBezTo>
                  <a:cubicBezTo>
                    <a:pt x="85" y="41"/>
                    <a:pt x="69" y="36"/>
                    <a:pt x="52" y="38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8" y="31"/>
                    <a:pt x="48" y="31"/>
                    <a:pt x="48" y="31"/>
                  </a:cubicBezTo>
                  <a:cubicBezTo>
                    <a:pt x="59" y="15"/>
                    <a:pt x="74" y="4"/>
                    <a:pt x="93" y="0"/>
                  </a:cubicBezTo>
                  <a:cubicBezTo>
                    <a:pt x="95" y="9"/>
                    <a:pt x="95" y="9"/>
                    <a:pt x="95" y="9"/>
                  </a:cubicBezTo>
                  <a:cubicBezTo>
                    <a:pt x="81" y="12"/>
                    <a:pt x="70" y="18"/>
                    <a:pt x="61" y="29"/>
                  </a:cubicBezTo>
                  <a:cubicBezTo>
                    <a:pt x="76" y="29"/>
                    <a:pt x="91" y="34"/>
                    <a:pt x="95" y="45"/>
                  </a:cubicBezTo>
                  <a:cubicBezTo>
                    <a:pt x="99" y="56"/>
                    <a:pt x="91" y="68"/>
                    <a:pt x="70" y="82"/>
                  </a:cubicBezTo>
                  <a:cubicBezTo>
                    <a:pt x="58" y="90"/>
                    <a:pt x="37" y="108"/>
                    <a:pt x="24" y="138"/>
                  </a:cubicBezTo>
                  <a:cubicBezTo>
                    <a:pt x="11" y="169"/>
                    <a:pt x="21" y="209"/>
                    <a:pt x="46" y="228"/>
                  </a:cubicBezTo>
                  <a:cubicBezTo>
                    <a:pt x="49" y="193"/>
                    <a:pt x="86" y="173"/>
                    <a:pt x="120" y="155"/>
                  </a:cubicBezTo>
                  <a:cubicBezTo>
                    <a:pt x="131" y="149"/>
                    <a:pt x="141" y="144"/>
                    <a:pt x="150" y="138"/>
                  </a:cubicBezTo>
                  <a:cubicBezTo>
                    <a:pt x="157" y="134"/>
                    <a:pt x="161" y="130"/>
                    <a:pt x="167" y="123"/>
                  </a:cubicBezTo>
                  <a:cubicBezTo>
                    <a:pt x="181" y="105"/>
                    <a:pt x="188" y="80"/>
                    <a:pt x="182" y="58"/>
                  </a:cubicBezTo>
                  <a:cubicBezTo>
                    <a:pt x="191" y="56"/>
                    <a:pt x="191" y="56"/>
                    <a:pt x="191" y="56"/>
                  </a:cubicBezTo>
                  <a:cubicBezTo>
                    <a:pt x="197" y="81"/>
                    <a:pt x="190" y="108"/>
                    <a:pt x="174" y="128"/>
                  </a:cubicBezTo>
                  <a:cubicBezTo>
                    <a:pt x="167" y="136"/>
                    <a:pt x="162" y="140"/>
                    <a:pt x="154" y="145"/>
                  </a:cubicBezTo>
                  <a:cubicBezTo>
                    <a:pt x="145" y="151"/>
                    <a:pt x="135" y="157"/>
                    <a:pt x="124" y="163"/>
                  </a:cubicBezTo>
                  <a:cubicBezTo>
                    <a:pt x="88" y="181"/>
                    <a:pt x="52" y="201"/>
                    <a:pt x="54" y="236"/>
                  </a:cubicBezTo>
                  <a:lnTo>
                    <a:pt x="55" y="244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>
                <a:latin typeface="Qualcomm Office Regular" pitchFamily="34" charset="0"/>
              </a:endParaRPr>
            </a:p>
          </p:txBody>
        </p:sp>
        <p:sp>
          <p:nvSpPr>
            <p:cNvPr id="77" name="Freeform 19"/>
            <p:cNvSpPr>
              <a:spLocks noEditPoints="1"/>
            </p:cNvSpPr>
            <p:nvPr userDrawn="1"/>
          </p:nvSpPr>
          <p:spPr bwMode="auto">
            <a:xfrm>
              <a:off x="11496600" y="732445"/>
              <a:ext cx="90643" cy="83844"/>
            </a:xfrm>
            <a:custGeom>
              <a:avLst/>
              <a:gdLst>
                <a:gd name="T0" fmla="*/ 24 w 51"/>
                <a:gd name="T1" fmla="*/ 47 h 47"/>
                <a:gd name="T2" fmla="*/ 15 w 51"/>
                <a:gd name="T3" fmla="*/ 44 h 47"/>
                <a:gd name="T4" fmla="*/ 2 w 51"/>
                <a:gd name="T5" fmla="*/ 31 h 47"/>
                <a:gd name="T6" fmla="*/ 3 w 51"/>
                <a:gd name="T7" fmla="*/ 14 h 47"/>
                <a:gd name="T8" fmla="*/ 24 w 51"/>
                <a:gd name="T9" fmla="*/ 0 h 47"/>
                <a:gd name="T10" fmla="*/ 34 w 51"/>
                <a:gd name="T11" fmla="*/ 2 h 47"/>
                <a:gd name="T12" fmla="*/ 46 w 51"/>
                <a:gd name="T13" fmla="*/ 33 h 47"/>
                <a:gd name="T14" fmla="*/ 24 w 51"/>
                <a:gd name="T15" fmla="*/ 47 h 47"/>
                <a:gd name="T16" fmla="*/ 24 w 51"/>
                <a:gd name="T17" fmla="*/ 6 h 47"/>
                <a:gd name="T18" fmla="*/ 8 w 51"/>
                <a:gd name="T19" fmla="*/ 16 h 47"/>
                <a:gd name="T20" fmla="*/ 8 w 51"/>
                <a:gd name="T21" fmla="*/ 29 h 47"/>
                <a:gd name="T22" fmla="*/ 17 w 51"/>
                <a:gd name="T23" fmla="*/ 39 h 47"/>
                <a:gd name="T24" fmla="*/ 24 w 51"/>
                <a:gd name="T25" fmla="*/ 41 h 47"/>
                <a:gd name="T26" fmla="*/ 40 w 51"/>
                <a:gd name="T27" fmla="*/ 30 h 47"/>
                <a:gd name="T28" fmla="*/ 32 w 51"/>
                <a:gd name="T29" fmla="*/ 7 h 47"/>
                <a:gd name="T30" fmla="*/ 24 w 51"/>
                <a:gd name="T31" fmla="*/ 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1" h="47">
                  <a:moveTo>
                    <a:pt x="24" y="47"/>
                  </a:moveTo>
                  <a:cubicBezTo>
                    <a:pt x="21" y="47"/>
                    <a:pt x="18" y="46"/>
                    <a:pt x="15" y="44"/>
                  </a:cubicBezTo>
                  <a:cubicBezTo>
                    <a:pt x="9" y="42"/>
                    <a:pt x="5" y="37"/>
                    <a:pt x="2" y="31"/>
                  </a:cubicBezTo>
                  <a:cubicBezTo>
                    <a:pt x="0" y="26"/>
                    <a:pt x="0" y="19"/>
                    <a:pt x="3" y="14"/>
                  </a:cubicBezTo>
                  <a:cubicBezTo>
                    <a:pt x="7" y="5"/>
                    <a:pt x="15" y="0"/>
                    <a:pt x="24" y="0"/>
                  </a:cubicBezTo>
                  <a:cubicBezTo>
                    <a:pt x="28" y="0"/>
                    <a:pt x="31" y="1"/>
                    <a:pt x="34" y="2"/>
                  </a:cubicBezTo>
                  <a:cubicBezTo>
                    <a:pt x="46" y="7"/>
                    <a:pt x="51" y="21"/>
                    <a:pt x="46" y="33"/>
                  </a:cubicBezTo>
                  <a:cubicBezTo>
                    <a:pt x="42" y="41"/>
                    <a:pt x="33" y="47"/>
                    <a:pt x="24" y="47"/>
                  </a:cubicBezTo>
                  <a:close/>
                  <a:moveTo>
                    <a:pt x="24" y="6"/>
                  </a:moveTo>
                  <a:cubicBezTo>
                    <a:pt x="17" y="6"/>
                    <a:pt x="11" y="10"/>
                    <a:pt x="8" y="16"/>
                  </a:cubicBezTo>
                  <a:cubicBezTo>
                    <a:pt x="6" y="20"/>
                    <a:pt x="6" y="25"/>
                    <a:pt x="8" y="29"/>
                  </a:cubicBezTo>
                  <a:cubicBezTo>
                    <a:pt x="9" y="34"/>
                    <a:pt x="13" y="37"/>
                    <a:pt x="17" y="39"/>
                  </a:cubicBezTo>
                  <a:cubicBezTo>
                    <a:pt x="19" y="40"/>
                    <a:pt x="22" y="41"/>
                    <a:pt x="24" y="41"/>
                  </a:cubicBezTo>
                  <a:cubicBezTo>
                    <a:pt x="31" y="41"/>
                    <a:pt x="37" y="37"/>
                    <a:pt x="40" y="30"/>
                  </a:cubicBezTo>
                  <a:cubicBezTo>
                    <a:pt x="44" y="22"/>
                    <a:pt x="40" y="11"/>
                    <a:pt x="32" y="7"/>
                  </a:cubicBezTo>
                  <a:cubicBezTo>
                    <a:pt x="29" y="6"/>
                    <a:pt x="27" y="6"/>
                    <a:pt x="24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>
                <a:latin typeface="Qualcomm Office Regular" pitchFamily="34" charset="0"/>
              </a:endParaRPr>
            </a:p>
          </p:txBody>
        </p:sp>
        <p:sp>
          <p:nvSpPr>
            <p:cNvPr id="78" name="Freeform 20"/>
            <p:cNvSpPr>
              <a:spLocks noEditPoints="1"/>
            </p:cNvSpPr>
            <p:nvPr userDrawn="1"/>
          </p:nvSpPr>
          <p:spPr bwMode="auto">
            <a:xfrm>
              <a:off x="10991265" y="421994"/>
              <a:ext cx="817297" cy="1300725"/>
            </a:xfrm>
            <a:custGeom>
              <a:avLst/>
              <a:gdLst>
                <a:gd name="T0" fmla="*/ 145 w 458"/>
                <a:gd name="T1" fmla="*/ 676 h 729"/>
                <a:gd name="T2" fmla="*/ 203 w 458"/>
                <a:gd name="T3" fmla="*/ 575 h 729"/>
                <a:gd name="T4" fmla="*/ 178 w 458"/>
                <a:gd name="T5" fmla="*/ 383 h 729"/>
                <a:gd name="T6" fmla="*/ 119 w 458"/>
                <a:gd name="T7" fmla="*/ 559 h 729"/>
                <a:gd name="T8" fmla="*/ 4 w 458"/>
                <a:gd name="T9" fmla="*/ 524 h 729"/>
                <a:gd name="T10" fmla="*/ 88 w 458"/>
                <a:gd name="T11" fmla="*/ 422 h 729"/>
                <a:gd name="T12" fmla="*/ 163 w 458"/>
                <a:gd name="T13" fmla="*/ 283 h 729"/>
                <a:gd name="T14" fmla="*/ 186 w 458"/>
                <a:gd name="T15" fmla="*/ 245 h 729"/>
                <a:gd name="T16" fmla="*/ 160 w 458"/>
                <a:gd name="T17" fmla="*/ 31 h 729"/>
                <a:gd name="T18" fmla="*/ 255 w 458"/>
                <a:gd name="T19" fmla="*/ 74 h 729"/>
                <a:gd name="T20" fmla="*/ 187 w 458"/>
                <a:gd name="T21" fmla="*/ 163 h 729"/>
                <a:gd name="T22" fmla="*/ 265 w 458"/>
                <a:gd name="T23" fmla="*/ 184 h 729"/>
                <a:gd name="T24" fmla="*/ 347 w 458"/>
                <a:gd name="T25" fmla="*/ 221 h 729"/>
                <a:gd name="T26" fmla="*/ 388 w 458"/>
                <a:gd name="T27" fmla="*/ 294 h 729"/>
                <a:gd name="T28" fmla="*/ 409 w 458"/>
                <a:gd name="T29" fmla="*/ 486 h 729"/>
                <a:gd name="T30" fmla="*/ 380 w 458"/>
                <a:gd name="T31" fmla="*/ 387 h 729"/>
                <a:gd name="T32" fmla="*/ 344 w 458"/>
                <a:gd name="T33" fmla="*/ 355 h 729"/>
                <a:gd name="T34" fmla="*/ 319 w 458"/>
                <a:gd name="T35" fmla="*/ 392 h 729"/>
                <a:gd name="T36" fmla="*/ 262 w 458"/>
                <a:gd name="T37" fmla="*/ 715 h 729"/>
                <a:gd name="T38" fmla="*/ 274 w 458"/>
                <a:gd name="T39" fmla="*/ 412 h 729"/>
                <a:gd name="T40" fmla="*/ 207 w 458"/>
                <a:gd name="T41" fmla="*/ 583 h 729"/>
                <a:gd name="T42" fmla="*/ 153 w 458"/>
                <a:gd name="T43" fmla="*/ 667 h 729"/>
                <a:gd name="T44" fmla="*/ 235 w 458"/>
                <a:gd name="T45" fmla="*/ 720 h 729"/>
                <a:gd name="T46" fmla="*/ 263 w 458"/>
                <a:gd name="T47" fmla="*/ 606 h 729"/>
                <a:gd name="T48" fmla="*/ 311 w 458"/>
                <a:gd name="T49" fmla="*/ 389 h 729"/>
                <a:gd name="T50" fmla="*/ 333 w 458"/>
                <a:gd name="T51" fmla="*/ 360 h 729"/>
                <a:gd name="T52" fmla="*/ 346 w 458"/>
                <a:gd name="T53" fmla="*/ 312 h 729"/>
                <a:gd name="T54" fmla="*/ 389 w 458"/>
                <a:gd name="T55" fmla="*/ 390 h 729"/>
                <a:gd name="T56" fmla="*/ 359 w 458"/>
                <a:gd name="T57" fmla="*/ 441 h 729"/>
                <a:gd name="T58" fmla="*/ 445 w 458"/>
                <a:gd name="T59" fmla="*/ 428 h 729"/>
                <a:gd name="T60" fmla="*/ 418 w 458"/>
                <a:gd name="T61" fmla="*/ 391 h 729"/>
                <a:gd name="T62" fmla="*/ 345 w 458"/>
                <a:gd name="T63" fmla="*/ 279 h 729"/>
                <a:gd name="T64" fmla="*/ 331 w 458"/>
                <a:gd name="T65" fmla="*/ 240 h 729"/>
                <a:gd name="T66" fmla="*/ 321 w 458"/>
                <a:gd name="T67" fmla="*/ 170 h 729"/>
                <a:gd name="T68" fmla="*/ 263 w 458"/>
                <a:gd name="T69" fmla="*/ 207 h 729"/>
                <a:gd name="T70" fmla="*/ 226 w 458"/>
                <a:gd name="T71" fmla="*/ 223 h 729"/>
                <a:gd name="T72" fmla="*/ 179 w 458"/>
                <a:gd name="T73" fmla="*/ 166 h 729"/>
                <a:gd name="T74" fmla="*/ 199 w 458"/>
                <a:gd name="T75" fmla="*/ 95 h 729"/>
                <a:gd name="T76" fmla="*/ 225 w 458"/>
                <a:gd name="T77" fmla="*/ 13 h 729"/>
                <a:gd name="T78" fmla="*/ 171 w 458"/>
                <a:gd name="T79" fmla="*/ 76 h 729"/>
                <a:gd name="T80" fmla="*/ 151 w 458"/>
                <a:gd name="T81" fmla="*/ 176 h 729"/>
                <a:gd name="T82" fmla="*/ 196 w 458"/>
                <a:gd name="T83" fmla="*/ 247 h 729"/>
                <a:gd name="T84" fmla="*/ 171 w 458"/>
                <a:gd name="T85" fmla="*/ 285 h 729"/>
                <a:gd name="T86" fmla="*/ 164 w 458"/>
                <a:gd name="T87" fmla="*/ 333 h 729"/>
                <a:gd name="T88" fmla="*/ 92 w 458"/>
                <a:gd name="T89" fmla="*/ 430 h 729"/>
                <a:gd name="T90" fmla="*/ 12 w 458"/>
                <a:gd name="T91" fmla="*/ 510 h 729"/>
                <a:gd name="T92" fmla="*/ 94 w 458"/>
                <a:gd name="T93" fmla="*/ 563 h 729"/>
                <a:gd name="T94" fmla="*/ 131 w 458"/>
                <a:gd name="T95" fmla="*/ 510 h 729"/>
                <a:gd name="T96" fmla="*/ 134 w 458"/>
                <a:gd name="T97" fmla="*/ 448 h 729"/>
                <a:gd name="T98" fmla="*/ 182 w 458"/>
                <a:gd name="T99" fmla="*/ 373 h 729"/>
                <a:gd name="T100" fmla="*/ 277 w 458"/>
                <a:gd name="T101" fmla="*/ 405 h 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58" h="729">
                  <a:moveTo>
                    <a:pt x="235" y="729"/>
                  </a:moveTo>
                  <a:cubicBezTo>
                    <a:pt x="224" y="729"/>
                    <a:pt x="212" y="726"/>
                    <a:pt x="199" y="719"/>
                  </a:cubicBezTo>
                  <a:cubicBezTo>
                    <a:pt x="167" y="705"/>
                    <a:pt x="149" y="691"/>
                    <a:pt x="145" y="676"/>
                  </a:cubicBezTo>
                  <a:cubicBezTo>
                    <a:pt x="143" y="669"/>
                    <a:pt x="145" y="664"/>
                    <a:pt x="146" y="662"/>
                  </a:cubicBezTo>
                  <a:cubicBezTo>
                    <a:pt x="147" y="660"/>
                    <a:pt x="154" y="645"/>
                    <a:pt x="168" y="614"/>
                  </a:cubicBezTo>
                  <a:cubicBezTo>
                    <a:pt x="181" y="584"/>
                    <a:pt x="197" y="577"/>
                    <a:pt x="203" y="575"/>
                  </a:cubicBezTo>
                  <a:cubicBezTo>
                    <a:pt x="209" y="559"/>
                    <a:pt x="249" y="457"/>
                    <a:pt x="264" y="416"/>
                  </a:cubicBezTo>
                  <a:cubicBezTo>
                    <a:pt x="246" y="418"/>
                    <a:pt x="229" y="415"/>
                    <a:pt x="213" y="408"/>
                  </a:cubicBezTo>
                  <a:cubicBezTo>
                    <a:pt x="198" y="401"/>
                    <a:pt x="188" y="395"/>
                    <a:pt x="178" y="383"/>
                  </a:cubicBezTo>
                  <a:cubicBezTo>
                    <a:pt x="160" y="415"/>
                    <a:pt x="148" y="439"/>
                    <a:pt x="143" y="449"/>
                  </a:cubicBezTo>
                  <a:cubicBezTo>
                    <a:pt x="155" y="464"/>
                    <a:pt x="145" y="498"/>
                    <a:pt x="139" y="513"/>
                  </a:cubicBezTo>
                  <a:cubicBezTo>
                    <a:pt x="132" y="534"/>
                    <a:pt x="121" y="556"/>
                    <a:pt x="119" y="559"/>
                  </a:cubicBezTo>
                  <a:cubicBezTo>
                    <a:pt x="118" y="561"/>
                    <a:pt x="113" y="571"/>
                    <a:pt x="94" y="571"/>
                  </a:cubicBezTo>
                  <a:cubicBezTo>
                    <a:pt x="81" y="571"/>
                    <a:pt x="63" y="566"/>
                    <a:pt x="42" y="557"/>
                  </a:cubicBezTo>
                  <a:cubicBezTo>
                    <a:pt x="21" y="547"/>
                    <a:pt x="8" y="536"/>
                    <a:pt x="4" y="524"/>
                  </a:cubicBezTo>
                  <a:cubicBezTo>
                    <a:pt x="0" y="514"/>
                    <a:pt x="4" y="507"/>
                    <a:pt x="4" y="506"/>
                  </a:cubicBezTo>
                  <a:cubicBezTo>
                    <a:pt x="4" y="505"/>
                    <a:pt x="14" y="486"/>
                    <a:pt x="29" y="464"/>
                  </a:cubicBezTo>
                  <a:cubicBezTo>
                    <a:pt x="53" y="428"/>
                    <a:pt x="80" y="422"/>
                    <a:pt x="88" y="422"/>
                  </a:cubicBezTo>
                  <a:cubicBezTo>
                    <a:pt x="102" y="401"/>
                    <a:pt x="118" y="381"/>
                    <a:pt x="131" y="364"/>
                  </a:cubicBezTo>
                  <a:cubicBezTo>
                    <a:pt x="142" y="350"/>
                    <a:pt x="151" y="338"/>
                    <a:pt x="156" y="330"/>
                  </a:cubicBezTo>
                  <a:cubicBezTo>
                    <a:pt x="155" y="314"/>
                    <a:pt x="157" y="297"/>
                    <a:pt x="163" y="283"/>
                  </a:cubicBezTo>
                  <a:cubicBezTo>
                    <a:pt x="163" y="282"/>
                    <a:pt x="163" y="281"/>
                    <a:pt x="164" y="279"/>
                  </a:cubicBezTo>
                  <a:cubicBezTo>
                    <a:pt x="164" y="279"/>
                    <a:pt x="164" y="278"/>
                    <a:pt x="164" y="278"/>
                  </a:cubicBezTo>
                  <a:cubicBezTo>
                    <a:pt x="167" y="272"/>
                    <a:pt x="174" y="259"/>
                    <a:pt x="186" y="245"/>
                  </a:cubicBezTo>
                  <a:cubicBezTo>
                    <a:pt x="172" y="232"/>
                    <a:pt x="154" y="211"/>
                    <a:pt x="143" y="179"/>
                  </a:cubicBezTo>
                  <a:cubicBezTo>
                    <a:pt x="127" y="134"/>
                    <a:pt x="151" y="93"/>
                    <a:pt x="162" y="78"/>
                  </a:cubicBezTo>
                  <a:cubicBezTo>
                    <a:pt x="154" y="64"/>
                    <a:pt x="153" y="46"/>
                    <a:pt x="160" y="31"/>
                  </a:cubicBezTo>
                  <a:cubicBezTo>
                    <a:pt x="168" y="12"/>
                    <a:pt x="187" y="0"/>
                    <a:pt x="207" y="0"/>
                  </a:cubicBezTo>
                  <a:cubicBezTo>
                    <a:pt x="215" y="0"/>
                    <a:pt x="222" y="2"/>
                    <a:pt x="229" y="5"/>
                  </a:cubicBezTo>
                  <a:cubicBezTo>
                    <a:pt x="255" y="17"/>
                    <a:pt x="267" y="48"/>
                    <a:pt x="255" y="74"/>
                  </a:cubicBezTo>
                  <a:cubicBezTo>
                    <a:pt x="247" y="93"/>
                    <a:pt x="228" y="105"/>
                    <a:pt x="207" y="105"/>
                  </a:cubicBezTo>
                  <a:cubicBezTo>
                    <a:pt x="205" y="105"/>
                    <a:pt x="202" y="105"/>
                    <a:pt x="200" y="104"/>
                  </a:cubicBezTo>
                  <a:cubicBezTo>
                    <a:pt x="195" y="112"/>
                    <a:pt x="178" y="138"/>
                    <a:pt x="187" y="163"/>
                  </a:cubicBezTo>
                  <a:cubicBezTo>
                    <a:pt x="198" y="193"/>
                    <a:pt x="218" y="210"/>
                    <a:pt x="224" y="214"/>
                  </a:cubicBezTo>
                  <a:cubicBezTo>
                    <a:pt x="237" y="207"/>
                    <a:pt x="248" y="203"/>
                    <a:pt x="256" y="201"/>
                  </a:cubicBezTo>
                  <a:cubicBezTo>
                    <a:pt x="258" y="197"/>
                    <a:pt x="263" y="189"/>
                    <a:pt x="265" y="184"/>
                  </a:cubicBezTo>
                  <a:cubicBezTo>
                    <a:pt x="275" y="167"/>
                    <a:pt x="290" y="158"/>
                    <a:pt x="306" y="158"/>
                  </a:cubicBezTo>
                  <a:cubicBezTo>
                    <a:pt x="312" y="158"/>
                    <a:pt x="319" y="159"/>
                    <a:pt x="325" y="162"/>
                  </a:cubicBezTo>
                  <a:cubicBezTo>
                    <a:pt x="347" y="172"/>
                    <a:pt x="356" y="195"/>
                    <a:pt x="347" y="221"/>
                  </a:cubicBezTo>
                  <a:cubicBezTo>
                    <a:pt x="346" y="226"/>
                    <a:pt x="342" y="235"/>
                    <a:pt x="340" y="239"/>
                  </a:cubicBezTo>
                  <a:cubicBezTo>
                    <a:pt x="346" y="250"/>
                    <a:pt x="350" y="261"/>
                    <a:pt x="352" y="273"/>
                  </a:cubicBezTo>
                  <a:cubicBezTo>
                    <a:pt x="365" y="278"/>
                    <a:pt x="377" y="285"/>
                    <a:pt x="388" y="294"/>
                  </a:cubicBezTo>
                  <a:cubicBezTo>
                    <a:pt x="426" y="323"/>
                    <a:pt x="427" y="370"/>
                    <a:pt x="426" y="388"/>
                  </a:cubicBezTo>
                  <a:cubicBezTo>
                    <a:pt x="441" y="396"/>
                    <a:pt x="451" y="410"/>
                    <a:pt x="454" y="427"/>
                  </a:cubicBezTo>
                  <a:cubicBezTo>
                    <a:pt x="458" y="456"/>
                    <a:pt x="438" y="482"/>
                    <a:pt x="409" y="486"/>
                  </a:cubicBezTo>
                  <a:cubicBezTo>
                    <a:pt x="407" y="487"/>
                    <a:pt x="404" y="487"/>
                    <a:pt x="402" y="487"/>
                  </a:cubicBezTo>
                  <a:cubicBezTo>
                    <a:pt x="376" y="487"/>
                    <a:pt x="354" y="468"/>
                    <a:pt x="350" y="442"/>
                  </a:cubicBezTo>
                  <a:cubicBezTo>
                    <a:pt x="347" y="419"/>
                    <a:pt x="359" y="397"/>
                    <a:pt x="380" y="387"/>
                  </a:cubicBezTo>
                  <a:cubicBezTo>
                    <a:pt x="381" y="378"/>
                    <a:pt x="380" y="347"/>
                    <a:pt x="359" y="331"/>
                  </a:cubicBezTo>
                  <a:cubicBezTo>
                    <a:pt x="357" y="329"/>
                    <a:pt x="355" y="328"/>
                    <a:pt x="353" y="326"/>
                  </a:cubicBezTo>
                  <a:cubicBezTo>
                    <a:pt x="351" y="339"/>
                    <a:pt x="347" y="349"/>
                    <a:pt x="344" y="355"/>
                  </a:cubicBezTo>
                  <a:cubicBezTo>
                    <a:pt x="344" y="355"/>
                    <a:pt x="344" y="355"/>
                    <a:pt x="344" y="355"/>
                  </a:cubicBezTo>
                  <a:cubicBezTo>
                    <a:pt x="343" y="359"/>
                    <a:pt x="343" y="359"/>
                    <a:pt x="343" y="359"/>
                  </a:cubicBezTo>
                  <a:cubicBezTo>
                    <a:pt x="337" y="372"/>
                    <a:pt x="329" y="383"/>
                    <a:pt x="319" y="392"/>
                  </a:cubicBezTo>
                  <a:cubicBezTo>
                    <a:pt x="316" y="407"/>
                    <a:pt x="296" y="530"/>
                    <a:pt x="271" y="603"/>
                  </a:cubicBezTo>
                  <a:cubicBezTo>
                    <a:pt x="277" y="610"/>
                    <a:pt x="287" y="630"/>
                    <a:pt x="277" y="669"/>
                  </a:cubicBezTo>
                  <a:cubicBezTo>
                    <a:pt x="270" y="693"/>
                    <a:pt x="262" y="714"/>
                    <a:pt x="262" y="715"/>
                  </a:cubicBezTo>
                  <a:cubicBezTo>
                    <a:pt x="261" y="715"/>
                    <a:pt x="256" y="729"/>
                    <a:pt x="235" y="729"/>
                  </a:cubicBezTo>
                  <a:close/>
                  <a:moveTo>
                    <a:pt x="277" y="405"/>
                  </a:moveTo>
                  <a:cubicBezTo>
                    <a:pt x="274" y="412"/>
                    <a:pt x="274" y="412"/>
                    <a:pt x="274" y="412"/>
                  </a:cubicBezTo>
                  <a:cubicBezTo>
                    <a:pt x="261" y="450"/>
                    <a:pt x="211" y="579"/>
                    <a:pt x="210" y="580"/>
                  </a:cubicBezTo>
                  <a:cubicBezTo>
                    <a:pt x="209" y="582"/>
                    <a:pt x="209" y="582"/>
                    <a:pt x="209" y="582"/>
                  </a:cubicBezTo>
                  <a:cubicBezTo>
                    <a:pt x="207" y="583"/>
                    <a:pt x="207" y="583"/>
                    <a:pt x="207" y="583"/>
                  </a:cubicBezTo>
                  <a:cubicBezTo>
                    <a:pt x="207" y="583"/>
                    <a:pt x="190" y="585"/>
                    <a:pt x="176" y="618"/>
                  </a:cubicBezTo>
                  <a:cubicBezTo>
                    <a:pt x="161" y="650"/>
                    <a:pt x="154" y="666"/>
                    <a:pt x="154" y="666"/>
                  </a:cubicBezTo>
                  <a:cubicBezTo>
                    <a:pt x="153" y="667"/>
                    <a:pt x="153" y="667"/>
                    <a:pt x="153" y="667"/>
                  </a:cubicBezTo>
                  <a:cubicBezTo>
                    <a:pt x="154" y="667"/>
                    <a:pt x="152" y="669"/>
                    <a:pt x="154" y="674"/>
                  </a:cubicBezTo>
                  <a:cubicBezTo>
                    <a:pt x="156" y="681"/>
                    <a:pt x="165" y="695"/>
                    <a:pt x="202" y="711"/>
                  </a:cubicBezTo>
                  <a:cubicBezTo>
                    <a:pt x="215" y="717"/>
                    <a:pt x="226" y="720"/>
                    <a:pt x="235" y="720"/>
                  </a:cubicBezTo>
                  <a:cubicBezTo>
                    <a:pt x="250" y="720"/>
                    <a:pt x="253" y="712"/>
                    <a:pt x="254" y="711"/>
                  </a:cubicBezTo>
                  <a:cubicBezTo>
                    <a:pt x="254" y="711"/>
                    <a:pt x="262" y="691"/>
                    <a:pt x="269" y="666"/>
                  </a:cubicBezTo>
                  <a:cubicBezTo>
                    <a:pt x="279" y="628"/>
                    <a:pt x="267" y="611"/>
                    <a:pt x="263" y="606"/>
                  </a:cubicBezTo>
                  <a:cubicBezTo>
                    <a:pt x="261" y="604"/>
                    <a:pt x="261" y="604"/>
                    <a:pt x="261" y="604"/>
                  </a:cubicBezTo>
                  <a:cubicBezTo>
                    <a:pt x="262" y="602"/>
                    <a:pt x="262" y="602"/>
                    <a:pt x="262" y="602"/>
                  </a:cubicBezTo>
                  <a:cubicBezTo>
                    <a:pt x="289" y="526"/>
                    <a:pt x="310" y="390"/>
                    <a:pt x="311" y="389"/>
                  </a:cubicBezTo>
                  <a:cubicBezTo>
                    <a:pt x="311" y="387"/>
                    <a:pt x="311" y="387"/>
                    <a:pt x="311" y="387"/>
                  </a:cubicBezTo>
                  <a:cubicBezTo>
                    <a:pt x="312" y="386"/>
                    <a:pt x="312" y="386"/>
                    <a:pt x="312" y="386"/>
                  </a:cubicBezTo>
                  <a:cubicBezTo>
                    <a:pt x="321" y="379"/>
                    <a:pt x="328" y="370"/>
                    <a:pt x="333" y="360"/>
                  </a:cubicBezTo>
                  <a:cubicBezTo>
                    <a:pt x="335" y="356"/>
                    <a:pt x="335" y="356"/>
                    <a:pt x="335" y="356"/>
                  </a:cubicBezTo>
                  <a:cubicBezTo>
                    <a:pt x="337" y="351"/>
                    <a:pt x="343" y="337"/>
                    <a:pt x="345" y="318"/>
                  </a:cubicBezTo>
                  <a:cubicBezTo>
                    <a:pt x="346" y="312"/>
                    <a:pt x="346" y="312"/>
                    <a:pt x="346" y="312"/>
                  </a:cubicBezTo>
                  <a:cubicBezTo>
                    <a:pt x="352" y="315"/>
                    <a:pt x="352" y="315"/>
                    <a:pt x="352" y="315"/>
                  </a:cubicBezTo>
                  <a:cubicBezTo>
                    <a:pt x="356" y="318"/>
                    <a:pt x="361" y="321"/>
                    <a:pt x="364" y="324"/>
                  </a:cubicBezTo>
                  <a:cubicBezTo>
                    <a:pt x="393" y="346"/>
                    <a:pt x="389" y="389"/>
                    <a:pt x="389" y="390"/>
                  </a:cubicBezTo>
                  <a:cubicBezTo>
                    <a:pt x="388" y="393"/>
                    <a:pt x="388" y="393"/>
                    <a:pt x="388" y="393"/>
                  </a:cubicBezTo>
                  <a:cubicBezTo>
                    <a:pt x="386" y="394"/>
                    <a:pt x="386" y="394"/>
                    <a:pt x="386" y="394"/>
                  </a:cubicBezTo>
                  <a:cubicBezTo>
                    <a:pt x="367" y="401"/>
                    <a:pt x="356" y="421"/>
                    <a:pt x="359" y="441"/>
                  </a:cubicBezTo>
                  <a:cubicBezTo>
                    <a:pt x="362" y="462"/>
                    <a:pt x="380" y="478"/>
                    <a:pt x="402" y="478"/>
                  </a:cubicBezTo>
                  <a:cubicBezTo>
                    <a:pt x="404" y="478"/>
                    <a:pt x="406" y="478"/>
                    <a:pt x="408" y="478"/>
                  </a:cubicBezTo>
                  <a:cubicBezTo>
                    <a:pt x="432" y="474"/>
                    <a:pt x="448" y="452"/>
                    <a:pt x="445" y="428"/>
                  </a:cubicBezTo>
                  <a:cubicBezTo>
                    <a:pt x="443" y="414"/>
                    <a:pt x="434" y="401"/>
                    <a:pt x="420" y="395"/>
                  </a:cubicBezTo>
                  <a:cubicBezTo>
                    <a:pt x="417" y="394"/>
                    <a:pt x="417" y="394"/>
                    <a:pt x="417" y="394"/>
                  </a:cubicBezTo>
                  <a:cubicBezTo>
                    <a:pt x="418" y="391"/>
                    <a:pt x="418" y="391"/>
                    <a:pt x="418" y="391"/>
                  </a:cubicBezTo>
                  <a:cubicBezTo>
                    <a:pt x="419" y="377"/>
                    <a:pt x="419" y="329"/>
                    <a:pt x="383" y="300"/>
                  </a:cubicBezTo>
                  <a:cubicBezTo>
                    <a:pt x="371" y="292"/>
                    <a:pt x="359" y="285"/>
                    <a:pt x="347" y="280"/>
                  </a:cubicBezTo>
                  <a:cubicBezTo>
                    <a:pt x="345" y="279"/>
                    <a:pt x="345" y="279"/>
                    <a:pt x="345" y="279"/>
                  </a:cubicBezTo>
                  <a:cubicBezTo>
                    <a:pt x="344" y="277"/>
                    <a:pt x="344" y="277"/>
                    <a:pt x="344" y="277"/>
                  </a:cubicBezTo>
                  <a:cubicBezTo>
                    <a:pt x="341" y="261"/>
                    <a:pt x="336" y="249"/>
                    <a:pt x="332" y="241"/>
                  </a:cubicBezTo>
                  <a:cubicBezTo>
                    <a:pt x="331" y="240"/>
                    <a:pt x="331" y="240"/>
                    <a:pt x="331" y="240"/>
                  </a:cubicBezTo>
                  <a:cubicBezTo>
                    <a:pt x="332" y="238"/>
                    <a:pt x="332" y="238"/>
                    <a:pt x="332" y="238"/>
                  </a:cubicBezTo>
                  <a:cubicBezTo>
                    <a:pt x="333" y="234"/>
                    <a:pt x="337" y="224"/>
                    <a:pt x="339" y="218"/>
                  </a:cubicBezTo>
                  <a:cubicBezTo>
                    <a:pt x="347" y="197"/>
                    <a:pt x="340" y="178"/>
                    <a:pt x="321" y="170"/>
                  </a:cubicBezTo>
                  <a:cubicBezTo>
                    <a:pt x="316" y="167"/>
                    <a:pt x="311" y="166"/>
                    <a:pt x="306" y="166"/>
                  </a:cubicBezTo>
                  <a:cubicBezTo>
                    <a:pt x="293" y="166"/>
                    <a:pt x="281" y="174"/>
                    <a:pt x="273" y="188"/>
                  </a:cubicBezTo>
                  <a:cubicBezTo>
                    <a:pt x="270" y="194"/>
                    <a:pt x="264" y="204"/>
                    <a:pt x="263" y="207"/>
                  </a:cubicBezTo>
                  <a:cubicBezTo>
                    <a:pt x="262" y="208"/>
                    <a:pt x="262" y="208"/>
                    <a:pt x="262" y="208"/>
                  </a:cubicBezTo>
                  <a:cubicBezTo>
                    <a:pt x="260" y="209"/>
                    <a:pt x="260" y="209"/>
                    <a:pt x="260" y="209"/>
                  </a:cubicBezTo>
                  <a:cubicBezTo>
                    <a:pt x="252" y="211"/>
                    <a:pt x="240" y="215"/>
                    <a:pt x="226" y="223"/>
                  </a:cubicBezTo>
                  <a:cubicBezTo>
                    <a:pt x="223" y="224"/>
                    <a:pt x="223" y="224"/>
                    <a:pt x="223" y="224"/>
                  </a:cubicBezTo>
                  <a:cubicBezTo>
                    <a:pt x="221" y="223"/>
                    <a:pt x="221" y="223"/>
                    <a:pt x="221" y="223"/>
                  </a:cubicBezTo>
                  <a:cubicBezTo>
                    <a:pt x="220" y="222"/>
                    <a:pt x="193" y="205"/>
                    <a:pt x="179" y="166"/>
                  </a:cubicBezTo>
                  <a:cubicBezTo>
                    <a:pt x="167" y="132"/>
                    <a:pt x="193" y="98"/>
                    <a:pt x="195" y="97"/>
                  </a:cubicBezTo>
                  <a:cubicBezTo>
                    <a:pt x="196" y="95"/>
                    <a:pt x="196" y="95"/>
                    <a:pt x="196" y="95"/>
                  </a:cubicBezTo>
                  <a:cubicBezTo>
                    <a:pt x="199" y="95"/>
                    <a:pt x="199" y="95"/>
                    <a:pt x="199" y="95"/>
                  </a:cubicBezTo>
                  <a:cubicBezTo>
                    <a:pt x="202" y="96"/>
                    <a:pt x="204" y="96"/>
                    <a:pt x="207" y="96"/>
                  </a:cubicBezTo>
                  <a:cubicBezTo>
                    <a:pt x="224" y="96"/>
                    <a:pt x="240" y="86"/>
                    <a:pt x="247" y="71"/>
                  </a:cubicBezTo>
                  <a:cubicBezTo>
                    <a:pt x="257" y="49"/>
                    <a:pt x="247" y="23"/>
                    <a:pt x="225" y="13"/>
                  </a:cubicBezTo>
                  <a:cubicBezTo>
                    <a:pt x="220" y="10"/>
                    <a:pt x="214" y="9"/>
                    <a:pt x="207" y="9"/>
                  </a:cubicBezTo>
                  <a:cubicBezTo>
                    <a:pt x="190" y="9"/>
                    <a:pt x="175" y="19"/>
                    <a:pt x="168" y="35"/>
                  </a:cubicBezTo>
                  <a:cubicBezTo>
                    <a:pt x="161" y="48"/>
                    <a:pt x="163" y="64"/>
                    <a:pt x="171" y="76"/>
                  </a:cubicBezTo>
                  <a:cubicBezTo>
                    <a:pt x="172" y="79"/>
                    <a:pt x="172" y="79"/>
                    <a:pt x="172" y="79"/>
                  </a:cubicBezTo>
                  <a:cubicBezTo>
                    <a:pt x="170" y="81"/>
                    <a:pt x="170" y="81"/>
                    <a:pt x="170" y="81"/>
                  </a:cubicBezTo>
                  <a:cubicBezTo>
                    <a:pt x="162" y="92"/>
                    <a:pt x="135" y="132"/>
                    <a:pt x="151" y="176"/>
                  </a:cubicBezTo>
                  <a:cubicBezTo>
                    <a:pt x="163" y="209"/>
                    <a:pt x="182" y="229"/>
                    <a:pt x="195" y="241"/>
                  </a:cubicBezTo>
                  <a:cubicBezTo>
                    <a:pt x="199" y="244"/>
                    <a:pt x="199" y="244"/>
                    <a:pt x="199" y="244"/>
                  </a:cubicBezTo>
                  <a:cubicBezTo>
                    <a:pt x="196" y="247"/>
                    <a:pt x="196" y="247"/>
                    <a:pt x="196" y="247"/>
                  </a:cubicBezTo>
                  <a:cubicBezTo>
                    <a:pt x="182" y="262"/>
                    <a:pt x="175" y="276"/>
                    <a:pt x="172" y="282"/>
                  </a:cubicBezTo>
                  <a:cubicBezTo>
                    <a:pt x="172" y="282"/>
                    <a:pt x="172" y="282"/>
                    <a:pt x="172" y="282"/>
                  </a:cubicBezTo>
                  <a:cubicBezTo>
                    <a:pt x="171" y="284"/>
                    <a:pt x="171" y="285"/>
                    <a:pt x="171" y="285"/>
                  </a:cubicBezTo>
                  <a:cubicBezTo>
                    <a:pt x="165" y="300"/>
                    <a:pt x="163" y="315"/>
                    <a:pt x="165" y="330"/>
                  </a:cubicBezTo>
                  <a:cubicBezTo>
                    <a:pt x="165" y="332"/>
                    <a:pt x="165" y="332"/>
                    <a:pt x="165" y="332"/>
                  </a:cubicBezTo>
                  <a:cubicBezTo>
                    <a:pt x="164" y="333"/>
                    <a:pt x="164" y="333"/>
                    <a:pt x="164" y="333"/>
                  </a:cubicBezTo>
                  <a:cubicBezTo>
                    <a:pt x="159" y="341"/>
                    <a:pt x="150" y="354"/>
                    <a:pt x="138" y="369"/>
                  </a:cubicBezTo>
                  <a:cubicBezTo>
                    <a:pt x="125" y="386"/>
                    <a:pt x="108" y="408"/>
                    <a:pt x="94" y="428"/>
                  </a:cubicBezTo>
                  <a:cubicBezTo>
                    <a:pt x="92" y="430"/>
                    <a:pt x="92" y="430"/>
                    <a:pt x="92" y="430"/>
                  </a:cubicBezTo>
                  <a:cubicBezTo>
                    <a:pt x="90" y="430"/>
                    <a:pt x="90" y="430"/>
                    <a:pt x="90" y="430"/>
                  </a:cubicBezTo>
                  <a:cubicBezTo>
                    <a:pt x="89" y="430"/>
                    <a:pt x="62" y="431"/>
                    <a:pt x="36" y="469"/>
                  </a:cubicBezTo>
                  <a:cubicBezTo>
                    <a:pt x="22" y="490"/>
                    <a:pt x="12" y="510"/>
                    <a:pt x="12" y="510"/>
                  </a:cubicBezTo>
                  <a:cubicBezTo>
                    <a:pt x="12" y="510"/>
                    <a:pt x="10" y="515"/>
                    <a:pt x="12" y="521"/>
                  </a:cubicBezTo>
                  <a:cubicBezTo>
                    <a:pt x="15" y="528"/>
                    <a:pt x="22" y="538"/>
                    <a:pt x="45" y="549"/>
                  </a:cubicBezTo>
                  <a:cubicBezTo>
                    <a:pt x="66" y="558"/>
                    <a:pt x="82" y="563"/>
                    <a:pt x="94" y="563"/>
                  </a:cubicBezTo>
                  <a:cubicBezTo>
                    <a:pt x="109" y="563"/>
                    <a:pt x="111" y="556"/>
                    <a:pt x="111" y="556"/>
                  </a:cubicBezTo>
                  <a:cubicBezTo>
                    <a:pt x="112" y="555"/>
                    <a:pt x="112" y="555"/>
                    <a:pt x="112" y="555"/>
                  </a:cubicBezTo>
                  <a:cubicBezTo>
                    <a:pt x="112" y="555"/>
                    <a:pt x="123" y="532"/>
                    <a:pt x="131" y="510"/>
                  </a:cubicBezTo>
                  <a:cubicBezTo>
                    <a:pt x="141" y="482"/>
                    <a:pt x="143" y="460"/>
                    <a:pt x="135" y="453"/>
                  </a:cubicBezTo>
                  <a:cubicBezTo>
                    <a:pt x="133" y="451"/>
                    <a:pt x="133" y="451"/>
                    <a:pt x="133" y="451"/>
                  </a:cubicBezTo>
                  <a:cubicBezTo>
                    <a:pt x="134" y="448"/>
                    <a:pt x="134" y="448"/>
                    <a:pt x="134" y="448"/>
                  </a:cubicBezTo>
                  <a:cubicBezTo>
                    <a:pt x="138" y="440"/>
                    <a:pt x="152" y="411"/>
                    <a:pt x="174" y="373"/>
                  </a:cubicBezTo>
                  <a:cubicBezTo>
                    <a:pt x="178" y="368"/>
                    <a:pt x="178" y="368"/>
                    <a:pt x="178" y="368"/>
                  </a:cubicBezTo>
                  <a:cubicBezTo>
                    <a:pt x="182" y="373"/>
                    <a:pt x="182" y="373"/>
                    <a:pt x="182" y="373"/>
                  </a:cubicBezTo>
                  <a:cubicBezTo>
                    <a:pt x="191" y="387"/>
                    <a:pt x="201" y="393"/>
                    <a:pt x="217" y="400"/>
                  </a:cubicBezTo>
                  <a:cubicBezTo>
                    <a:pt x="233" y="408"/>
                    <a:pt x="252" y="410"/>
                    <a:pt x="270" y="407"/>
                  </a:cubicBezTo>
                  <a:lnTo>
                    <a:pt x="277" y="40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>
                <a:latin typeface="Qualcomm Office Regular" pitchFamily="34" charset="0"/>
              </a:endParaRPr>
            </a:p>
          </p:txBody>
        </p:sp>
      </p:grpSp>
      <p:cxnSp>
        <p:nvCxnSpPr>
          <p:cNvPr id="79" name="Straight Connector 78"/>
          <p:cNvCxnSpPr/>
          <p:nvPr userDrawn="1"/>
        </p:nvCxnSpPr>
        <p:spPr>
          <a:xfrm flipV="1">
            <a:off x="8817164" y="5312230"/>
            <a:ext cx="2131487" cy="3636525"/>
          </a:xfrm>
          <a:prstGeom prst="line">
            <a:avLst/>
          </a:prstGeom>
          <a:ln w="63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itle 1"/>
          <p:cNvSpPr>
            <a:spLocks noGrp="1"/>
          </p:cNvSpPr>
          <p:nvPr>
            <p:ph type="ctrTitle" hasCustomPrompt="1"/>
          </p:nvPr>
        </p:nvSpPr>
        <p:spPr bwMode="gray">
          <a:xfrm>
            <a:off x="265245" y="1804969"/>
            <a:ext cx="6905518" cy="1505027"/>
          </a:xfrm>
        </p:spPr>
        <p:txBody>
          <a:bodyPr/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lang="en-US" sz="5400" kern="1200" dirty="0">
                <a:solidFill>
                  <a:srgbClr val="FFFFFF"/>
                </a:solidFill>
                <a:latin typeface="Qualcomm Office Bold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 smtClean="0"/>
              <a:t>Click here to edit master</a:t>
            </a:r>
            <a:endParaRPr lang="en-US" dirty="0"/>
          </a:p>
        </p:txBody>
      </p:sp>
      <p:grpSp>
        <p:nvGrpSpPr>
          <p:cNvPr id="81" name="Group 80"/>
          <p:cNvGrpSpPr/>
          <p:nvPr userDrawn="1"/>
        </p:nvGrpSpPr>
        <p:grpSpPr>
          <a:xfrm>
            <a:off x="383349" y="1567586"/>
            <a:ext cx="6805707" cy="1936642"/>
            <a:chOff x="383249" y="1567586"/>
            <a:chExt cx="6803935" cy="1936642"/>
          </a:xfrm>
        </p:grpSpPr>
        <p:cxnSp>
          <p:nvCxnSpPr>
            <p:cNvPr id="82" name="Straight Connector 81"/>
            <p:cNvCxnSpPr/>
            <p:nvPr userDrawn="1"/>
          </p:nvCxnSpPr>
          <p:spPr>
            <a:xfrm>
              <a:off x="383249" y="1567586"/>
              <a:ext cx="6803136" cy="0"/>
            </a:xfrm>
            <a:prstGeom prst="line">
              <a:avLst/>
            </a:prstGeom>
            <a:ln w="476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 userDrawn="1"/>
          </p:nvCxnSpPr>
          <p:spPr>
            <a:xfrm>
              <a:off x="384048" y="3504228"/>
              <a:ext cx="6803136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4" name="Subtitl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265245" y="598753"/>
            <a:ext cx="6905518" cy="86793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kern="1200" dirty="0">
                <a:solidFill>
                  <a:srgbClr val="FFFFFF"/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here to edit  name </a:t>
            </a:r>
            <a:br>
              <a:rPr lang="en-US" dirty="0" smtClean="0"/>
            </a:br>
            <a:r>
              <a:rPr lang="en-US" dirty="0" smtClean="0"/>
              <a:t>and title</a:t>
            </a:r>
            <a:endParaRPr lang="en-US" dirty="0"/>
          </a:p>
        </p:txBody>
      </p:sp>
      <p:grpSp>
        <p:nvGrpSpPr>
          <p:cNvPr id="94" name="Group 93"/>
          <p:cNvGrpSpPr>
            <a:grpSpLocks noChangeAspect="1"/>
          </p:cNvGrpSpPr>
          <p:nvPr userDrawn="1"/>
        </p:nvGrpSpPr>
        <p:grpSpPr>
          <a:xfrm>
            <a:off x="391378" y="3809824"/>
            <a:ext cx="2097004" cy="457200"/>
            <a:chOff x="187326" y="5085556"/>
            <a:chExt cx="8393112" cy="1830388"/>
          </a:xfrm>
          <a:solidFill>
            <a:schemeClr val="bg1"/>
          </a:solidFill>
        </p:grpSpPr>
        <p:sp>
          <p:nvSpPr>
            <p:cNvPr id="95" name="Freeform 7"/>
            <p:cNvSpPr>
              <a:spLocks/>
            </p:cNvSpPr>
            <p:nvPr userDrawn="1"/>
          </p:nvSpPr>
          <p:spPr bwMode="auto">
            <a:xfrm>
              <a:off x="3603626" y="5388769"/>
              <a:ext cx="585787" cy="892175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>
                <a:latin typeface="Qualcomm Office Regular" pitchFamily="34" charset="0"/>
              </a:endParaRPr>
            </a:p>
          </p:txBody>
        </p:sp>
        <p:sp>
          <p:nvSpPr>
            <p:cNvPr id="96" name="Freeform 8"/>
            <p:cNvSpPr>
              <a:spLocks noEditPoints="1"/>
            </p:cNvSpPr>
            <p:nvPr userDrawn="1"/>
          </p:nvSpPr>
          <p:spPr bwMode="auto">
            <a:xfrm>
              <a:off x="187326" y="5085556"/>
              <a:ext cx="1541462" cy="1830388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>
                <a:latin typeface="Qualcomm Office Regular" pitchFamily="34" charset="0"/>
              </a:endParaRPr>
            </a:p>
          </p:txBody>
        </p:sp>
        <p:sp>
          <p:nvSpPr>
            <p:cNvPr id="97" name="Freeform 9"/>
            <p:cNvSpPr>
              <a:spLocks/>
            </p:cNvSpPr>
            <p:nvPr userDrawn="1"/>
          </p:nvSpPr>
          <p:spPr bwMode="auto">
            <a:xfrm>
              <a:off x="1863726" y="5388769"/>
              <a:ext cx="652462" cy="892175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>
                <a:latin typeface="Qualcomm Office Regular" pitchFamily="34" charset="0"/>
              </a:endParaRPr>
            </a:p>
          </p:txBody>
        </p:sp>
        <p:sp>
          <p:nvSpPr>
            <p:cNvPr id="98" name="Freeform 10"/>
            <p:cNvSpPr>
              <a:spLocks/>
            </p:cNvSpPr>
            <p:nvPr userDrawn="1"/>
          </p:nvSpPr>
          <p:spPr bwMode="auto">
            <a:xfrm>
              <a:off x="4079876" y="5358606"/>
              <a:ext cx="712787" cy="946150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>
                <a:latin typeface="Qualcomm Office Regular" pitchFamily="34" charset="0"/>
              </a:endParaRPr>
            </a:p>
          </p:txBody>
        </p:sp>
        <p:sp>
          <p:nvSpPr>
            <p:cNvPr id="99" name="Freeform 11"/>
            <p:cNvSpPr>
              <a:spLocks noEditPoints="1"/>
            </p:cNvSpPr>
            <p:nvPr userDrawn="1"/>
          </p:nvSpPr>
          <p:spPr bwMode="auto">
            <a:xfrm>
              <a:off x="4725988" y="5358606"/>
              <a:ext cx="944562" cy="949325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>
                <a:latin typeface="Qualcomm Office Regular" pitchFamily="34" charset="0"/>
              </a:endParaRPr>
            </a:p>
          </p:txBody>
        </p:sp>
        <p:sp>
          <p:nvSpPr>
            <p:cNvPr id="100" name="Freeform 12"/>
            <p:cNvSpPr>
              <a:spLocks noEditPoints="1"/>
            </p:cNvSpPr>
            <p:nvPr userDrawn="1"/>
          </p:nvSpPr>
          <p:spPr bwMode="auto">
            <a:xfrm>
              <a:off x="2584451" y="5393531"/>
              <a:ext cx="952500" cy="884238"/>
            </a:xfrm>
            <a:custGeom>
              <a:avLst/>
              <a:gdLst>
                <a:gd name="T0" fmla="*/ 354 w 600"/>
                <a:gd name="T1" fmla="*/ 0 h 557"/>
                <a:gd name="T2" fmla="*/ 245 w 600"/>
                <a:gd name="T3" fmla="*/ 0 h 557"/>
                <a:gd name="T4" fmla="*/ 0 w 600"/>
                <a:gd name="T5" fmla="*/ 557 h 557"/>
                <a:gd name="T6" fmla="*/ 115 w 600"/>
                <a:gd name="T7" fmla="*/ 557 h 557"/>
                <a:gd name="T8" fmla="*/ 174 w 600"/>
                <a:gd name="T9" fmla="*/ 434 h 557"/>
                <a:gd name="T10" fmla="*/ 430 w 600"/>
                <a:gd name="T11" fmla="*/ 434 h 557"/>
                <a:gd name="T12" fmla="*/ 434 w 600"/>
                <a:gd name="T13" fmla="*/ 446 h 557"/>
                <a:gd name="T14" fmla="*/ 484 w 600"/>
                <a:gd name="T15" fmla="*/ 557 h 557"/>
                <a:gd name="T16" fmla="*/ 600 w 600"/>
                <a:gd name="T17" fmla="*/ 557 h 557"/>
                <a:gd name="T18" fmla="*/ 354 w 600"/>
                <a:gd name="T19" fmla="*/ 0 h 557"/>
                <a:gd name="T20" fmla="*/ 210 w 600"/>
                <a:gd name="T21" fmla="*/ 342 h 557"/>
                <a:gd name="T22" fmla="*/ 300 w 600"/>
                <a:gd name="T23" fmla="*/ 141 h 557"/>
                <a:gd name="T24" fmla="*/ 389 w 600"/>
                <a:gd name="T25" fmla="*/ 342 h 557"/>
                <a:gd name="T26" fmla="*/ 210 w 600"/>
                <a:gd name="T27" fmla="*/ 34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0" h="557">
                  <a:moveTo>
                    <a:pt x="354" y="0"/>
                  </a:moveTo>
                  <a:lnTo>
                    <a:pt x="245" y="0"/>
                  </a:lnTo>
                  <a:lnTo>
                    <a:pt x="0" y="557"/>
                  </a:lnTo>
                  <a:lnTo>
                    <a:pt x="115" y="557"/>
                  </a:lnTo>
                  <a:lnTo>
                    <a:pt x="174" y="434"/>
                  </a:lnTo>
                  <a:lnTo>
                    <a:pt x="430" y="434"/>
                  </a:lnTo>
                  <a:lnTo>
                    <a:pt x="434" y="446"/>
                  </a:lnTo>
                  <a:lnTo>
                    <a:pt x="484" y="557"/>
                  </a:lnTo>
                  <a:lnTo>
                    <a:pt x="600" y="557"/>
                  </a:lnTo>
                  <a:lnTo>
                    <a:pt x="354" y="0"/>
                  </a:lnTo>
                  <a:close/>
                  <a:moveTo>
                    <a:pt x="210" y="342"/>
                  </a:moveTo>
                  <a:lnTo>
                    <a:pt x="300" y="141"/>
                  </a:lnTo>
                  <a:lnTo>
                    <a:pt x="389" y="342"/>
                  </a:lnTo>
                  <a:lnTo>
                    <a:pt x="210" y="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>
                <a:latin typeface="Qualcomm Office Regular" pitchFamily="34" charset="0"/>
              </a:endParaRPr>
            </a:p>
          </p:txBody>
        </p:sp>
        <p:sp>
          <p:nvSpPr>
            <p:cNvPr id="101" name="Freeform 13"/>
            <p:cNvSpPr>
              <a:spLocks/>
            </p:cNvSpPr>
            <p:nvPr userDrawn="1"/>
          </p:nvSpPr>
          <p:spPr bwMode="auto">
            <a:xfrm>
              <a:off x="5599113" y="5382419"/>
              <a:ext cx="2932112" cy="966788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>
                <a:latin typeface="Qualcomm Office Regular" pitchFamily="34" charset="0"/>
              </a:endParaRPr>
            </a:p>
          </p:txBody>
        </p:sp>
        <p:sp>
          <p:nvSpPr>
            <p:cNvPr id="102" name="Freeform 14"/>
            <p:cNvSpPr>
              <a:spLocks noEditPoints="1"/>
            </p:cNvSpPr>
            <p:nvPr userDrawn="1"/>
          </p:nvSpPr>
          <p:spPr bwMode="auto">
            <a:xfrm>
              <a:off x="8370888" y="5396706"/>
              <a:ext cx="209550" cy="206375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>
                <a:latin typeface="Qualcomm Office Regular" pitchFamily="34" charset="0"/>
              </a:endParaRPr>
            </a:p>
          </p:txBody>
        </p:sp>
      </p:grpSp>
      <p:sp>
        <p:nvSpPr>
          <p:cNvPr id="85" name="Subtitle 4"/>
          <p:cNvSpPr txBox="1">
            <a:spLocks/>
          </p:cNvSpPr>
          <p:nvPr userDrawn="1"/>
        </p:nvSpPr>
        <p:spPr bwMode="gray">
          <a:xfrm>
            <a:off x="-1524" y="6532828"/>
            <a:ext cx="6905518" cy="31393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lang="en-US" sz="2800" kern="1200" dirty="0">
                <a:solidFill>
                  <a:srgbClr val="FFFFFF"/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  <a:lvl2pPr marL="4572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20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2pPr>
            <a:lvl3pPr marL="9144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8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3pPr>
            <a:lvl4pPr marL="13716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6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8288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400" kern="1200" baseline="0">
                <a:solidFill>
                  <a:schemeClr val="tx1">
                    <a:tint val="75000"/>
                  </a:schemeClr>
                </a:solidFill>
                <a:latin typeface="Qualcomm Regular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b="1" dirty="0" smtClean="0"/>
              <a:t>Qualcomm Proprietary and Confidential</a:t>
            </a:r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1723492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accel="100000" autoRev="1" fill="hold" nodeType="withEffect">
                                  <p:stCondLst>
                                    <p:cond delay="650"/>
                                  </p:stCondLst>
                                  <p:childTnLst>
                                    <p:animScale>
                                      <p:cBhvr>
                                        <p:cTn id="9" dur="500" fill="hold"/>
                                        <p:tgtEl>
                                          <p:spTgt spid="63"/>
                                        </p:tgtEl>
                                      </p:cBhvr>
                                      <p:by x="100000" y="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decel="2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8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8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8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24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28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9" presetClass="entr" presetSubtype="10" fill="hold" grpId="1" nodeType="withEffect">
                                  <p:stCondLst>
                                    <p:cond delay="28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31" presetClass="entr" presetSubtype="0" fill="hold" nodeType="withEffect">
                                  <p:stCondLst>
                                    <p:cond delay="23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1" presetClass="entr" presetSubtype="0" fill="hold" nodeType="withEffect">
                                  <p:stCondLst>
                                    <p:cond delay="23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35" presetClass="path" presetSubtype="0" accel="46667" decel="53333" autoRev="1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2.94087E-6 4.07407E-6 L -0.13051 4.07407E-6 " pathEditMode="relative" rAng="0" ptsTypes="AA">
                                      <p:cBhvr>
                                        <p:cTn id="64" dur="1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25" y="0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42" presetClass="path" presetSubtype="0" accel="5000" decel="2800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-1.04167E-6 -9.24855E-7 L -0.17031 0.55445 " pathEditMode="relative" rAng="0" ptsTypes="AA">
                                      <p:cBhvr>
                                        <p:cTn id="69" dur="1000" spd="-100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16" y="27723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6" presetClass="emph" presetSubtype="0" accel="5000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71" dur="1000" fill="hold"/>
                                        <p:tgtEl>
                                          <p:spTgt spid="74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1" grpId="1" animBg="1"/>
      <p:bldP spid="21" grpId="2" animBg="1"/>
      <p:bldP spid="21" grpId="3" animBg="1"/>
      <p:bldP spid="21" grpId="4" animBg="1"/>
      <p:bldP spid="22" grpId="0" animBg="1"/>
      <p:bldP spid="22" grpId="1" animBg="1"/>
      <p:bldP spid="22" grpId="2" animBg="1"/>
      <p:bldP spid="22" grpId="3" animBg="1"/>
      <p:bldP spid="22" grpId="4" animBg="1"/>
      <p:bldP spid="22" grpId="5" animBg="1"/>
      <p:bldP spid="22" grpId="6" animBg="1"/>
      <p:bldP spid="22" grpId="7" animBg="1"/>
      <p:bldP spid="22" grpId="8" animBg="1"/>
      <p:bldP spid="22" grpId="9" animBg="1"/>
      <p:bldP spid="56" grpId="0" animBg="1"/>
      <p:bldP spid="56" grpId="1" animBg="1"/>
      <p:bldP spid="56" grpId="2" animBg="1"/>
      <p:bldP spid="56" grpId="3" animBg="1"/>
      <p:bldP spid="56" grpId="4" animBg="1"/>
      <p:bldP spid="80" grpId="0"/>
      <p:bldP spid="8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hank you">
    <p:bg bwMode="gray">
      <p:bgPr>
        <a:gradFill>
          <a:gsLst>
            <a:gs pos="100000">
              <a:srgbClr val="008E95"/>
            </a:gs>
            <a:gs pos="0">
              <a:srgbClr val="143C66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9" name="Rectangle 4"/>
          <p:cNvSpPr/>
          <p:nvPr userDrawn="1"/>
        </p:nvSpPr>
        <p:spPr bwMode="gray">
          <a:xfrm>
            <a:off x="50131" y="6472430"/>
            <a:ext cx="4354735" cy="316449"/>
          </a:xfrm>
          <a:custGeom>
            <a:avLst/>
            <a:gdLst>
              <a:gd name="connsiteX0" fmla="*/ 0 w 3807323"/>
              <a:gd name="connsiteY0" fmla="*/ 0 h 1804946"/>
              <a:gd name="connsiteX1" fmla="*/ 3807323 w 3807323"/>
              <a:gd name="connsiteY1" fmla="*/ 0 h 1804946"/>
              <a:gd name="connsiteX2" fmla="*/ 3807323 w 3807323"/>
              <a:gd name="connsiteY2" fmla="*/ 1804946 h 1804946"/>
              <a:gd name="connsiteX3" fmla="*/ 0 w 3807323"/>
              <a:gd name="connsiteY3" fmla="*/ 1804946 h 1804946"/>
              <a:gd name="connsiteX4" fmla="*/ 0 w 3807323"/>
              <a:gd name="connsiteY4" fmla="*/ 0 h 1804946"/>
              <a:gd name="connsiteX0" fmla="*/ 0 w 3807323"/>
              <a:gd name="connsiteY0" fmla="*/ 0 h 1804946"/>
              <a:gd name="connsiteX1" fmla="*/ 3807323 w 3807323"/>
              <a:gd name="connsiteY1" fmla="*/ 0 h 1804946"/>
              <a:gd name="connsiteX2" fmla="*/ 3807323 w 3807323"/>
              <a:gd name="connsiteY2" fmla="*/ 1804946 h 1804946"/>
              <a:gd name="connsiteX3" fmla="*/ 0 w 3807323"/>
              <a:gd name="connsiteY3" fmla="*/ 0 h 1804946"/>
              <a:gd name="connsiteX0" fmla="*/ 0 w 3115560"/>
              <a:gd name="connsiteY0" fmla="*/ 326004 h 1804946"/>
              <a:gd name="connsiteX1" fmla="*/ 3115560 w 3115560"/>
              <a:gd name="connsiteY1" fmla="*/ 0 h 1804946"/>
              <a:gd name="connsiteX2" fmla="*/ 3115560 w 3115560"/>
              <a:gd name="connsiteY2" fmla="*/ 1804946 h 1804946"/>
              <a:gd name="connsiteX3" fmla="*/ 0 w 3115560"/>
              <a:gd name="connsiteY3" fmla="*/ 326004 h 1804946"/>
              <a:gd name="connsiteX0" fmla="*/ 0 w 3322294"/>
              <a:gd name="connsiteY0" fmla="*/ 0 h 1804946"/>
              <a:gd name="connsiteX1" fmla="*/ 3322294 w 3322294"/>
              <a:gd name="connsiteY1" fmla="*/ 0 h 1804946"/>
              <a:gd name="connsiteX2" fmla="*/ 3322294 w 3322294"/>
              <a:gd name="connsiteY2" fmla="*/ 1804946 h 1804946"/>
              <a:gd name="connsiteX3" fmla="*/ 0 w 3322294"/>
              <a:gd name="connsiteY3" fmla="*/ 0 h 1804946"/>
              <a:gd name="connsiteX0" fmla="*/ 0 w 3322294"/>
              <a:gd name="connsiteY0" fmla="*/ 0 h 1804946"/>
              <a:gd name="connsiteX1" fmla="*/ 3322294 w 3322294"/>
              <a:gd name="connsiteY1" fmla="*/ 0 h 1804946"/>
              <a:gd name="connsiteX2" fmla="*/ 3322294 w 3322294"/>
              <a:gd name="connsiteY2" fmla="*/ 1804946 h 1804946"/>
              <a:gd name="connsiteX3" fmla="*/ 592556 w 3322294"/>
              <a:gd name="connsiteY3" fmla="*/ 304306 h 1804946"/>
              <a:gd name="connsiteX4" fmla="*/ 0 w 3322294"/>
              <a:gd name="connsiteY4" fmla="*/ 0 h 1804946"/>
              <a:gd name="connsiteX0" fmla="*/ 0 w 3322294"/>
              <a:gd name="connsiteY0" fmla="*/ 0 h 1804946"/>
              <a:gd name="connsiteX1" fmla="*/ 3322294 w 3322294"/>
              <a:gd name="connsiteY1" fmla="*/ 0 h 1804946"/>
              <a:gd name="connsiteX2" fmla="*/ 3322294 w 3322294"/>
              <a:gd name="connsiteY2" fmla="*/ 1804946 h 1804946"/>
              <a:gd name="connsiteX3" fmla="*/ 20062 w 3322294"/>
              <a:gd name="connsiteY3" fmla="*/ 908605 h 1804946"/>
              <a:gd name="connsiteX4" fmla="*/ 0 w 3322294"/>
              <a:gd name="connsiteY4" fmla="*/ 0 h 1804946"/>
              <a:gd name="connsiteX0" fmla="*/ 0 w 3322294"/>
              <a:gd name="connsiteY0" fmla="*/ 0 h 1979875"/>
              <a:gd name="connsiteX1" fmla="*/ 3322294 w 3322294"/>
              <a:gd name="connsiteY1" fmla="*/ 0 h 1979875"/>
              <a:gd name="connsiteX2" fmla="*/ 3266635 w 3322294"/>
              <a:gd name="connsiteY2" fmla="*/ 1979875 h 1979875"/>
              <a:gd name="connsiteX3" fmla="*/ 20062 w 3322294"/>
              <a:gd name="connsiteY3" fmla="*/ 908605 h 1979875"/>
              <a:gd name="connsiteX4" fmla="*/ 0 w 3322294"/>
              <a:gd name="connsiteY4" fmla="*/ 0 h 1979875"/>
              <a:gd name="connsiteX0" fmla="*/ 0 w 3322294"/>
              <a:gd name="connsiteY0" fmla="*/ 0 h 1979875"/>
              <a:gd name="connsiteX1" fmla="*/ 3322294 w 3322294"/>
              <a:gd name="connsiteY1" fmla="*/ 0 h 1979875"/>
              <a:gd name="connsiteX2" fmla="*/ 3266635 w 3322294"/>
              <a:gd name="connsiteY2" fmla="*/ 1979875 h 1979875"/>
              <a:gd name="connsiteX3" fmla="*/ 38283 w 3322294"/>
              <a:gd name="connsiteY3" fmla="*/ 1369879 h 1979875"/>
              <a:gd name="connsiteX4" fmla="*/ 0 w 3322294"/>
              <a:gd name="connsiteY4" fmla="*/ 0 h 1979875"/>
              <a:gd name="connsiteX0" fmla="*/ 77116 w 3284011"/>
              <a:gd name="connsiteY0" fmla="*/ 106448 h 1979875"/>
              <a:gd name="connsiteX1" fmla="*/ 3284011 w 3284011"/>
              <a:gd name="connsiteY1" fmla="*/ 0 h 1979875"/>
              <a:gd name="connsiteX2" fmla="*/ 3228352 w 3284011"/>
              <a:gd name="connsiteY2" fmla="*/ 1979875 h 1979875"/>
              <a:gd name="connsiteX3" fmla="*/ 0 w 3284011"/>
              <a:gd name="connsiteY3" fmla="*/ 1369879 h 1979875"/>
              <a:gd name="connsiteX4" fmla="*/ 77116 w 3284011"/>
              <a:gd name="connsiteY4" fmla="*/ 106448 h 1979875"/>
              <a:gd name="connsiteX0" fmla="*/ 77116 w 3325531"/>
              <a:gd name="connsiteY0" fmla="*/ 106448 h 1412152"/>
              <a:gd name="connsiteX1" fmla="*/ 3284011 w 3325531"/>
              <a:gd name="connsiteY1" fmla="*/ 0 h 1412152"/>
              <a:gd name="connsiteX2" fmla="*/ 3325531 w 3325531"/>
              <a:gd name="connsiteY2" fmla="*/ 1412152 h 1412152"/>
              <a:gd name="connsiteX3" fmla="*/ 0 w 3325531"/>
              <a:gd name="connsiteY3" fmla="*/ 1369879 h 1412152"/>
              <a:gd name="connsiteX4" fmla="*/ 77116 w 3325531"/>
              <a:gd name="connsiteY4" fmla="*/ 106448 h 1412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25531" h="1412152">
                <a:moveTo>
                  <a:pt x="77116" y="106448"/>
                </a:moveTo>
                <a:lnTo>
                  <a:pt x="3284011" y="0"/>
                </a:lnTo>
                <a:lnTo>
                  <a:pt x="3325531" y="1412152"/>
                </a:lnTo>
                <a:lnTo>
                  <a:pt x="0" y="1369879"/>
                </a:lnTo>
                <a:lnTo>
                  <a:pt x="77116" y="106448"/>
                </a:lnTo>
                <a:close/>
              </a:path>
            </a:pathLst>
          </a:custGeom>
          <a:gradFill rotWithShape="0">
            <a:gsLst>
              <a:gs pos="100000">
                <a:srgbClr val="008E95"/>
              </a:gs>
              <a:gs pos="0">
                <a:srgbClr val="143C66"/>
              </a:gs>
            </a:gsLst>
            <a:lin ang="5400000" scaled="0"/>
            <a:tileRect t="-1460616" r="-180244" b="14872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latin typeface="Qualcomm Office Regular" pitchFamily="34" charset="0"/>
            </a:endParaRPr>
          </a:p>
        </p:txBody>
      </p:sp>
      <p:cxnSp>
        <p:nvCxnSpPr>
          <p:cNvPr id="17" name="Straight Connector 16"/>
          <p:cNvCxnSpPr/>
          <p:nvPr userDrawn="1"/>
        </p:nvCxnSpPr>
        <p:spPr>
          <a:xfrm>
            <a:off x="375002" y="502920"/>
            <a:ext cx="11432977" cy="0"/>
          </a:xfrm>
          <a:prstGeom prst="line">
            <a:avLst/>
          </a:prstGeom>
          <a:ln w="476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balloon"/>
          <p:cNvGrpSpPr/>
          <p:nvPr userDrawn="1"/>
        </p:nvGrpSpPr>
        <p:grpSpPr bwMode="black">
          <a:xfrm>
            <a:off x="10139446" y="4128219"/>
            <a:ext cx="547830" cy="1101725"/>
            <a:chOff x="9654651" y="4161470"/>
            <a:chExt cx="547687" cy="1101725"/>
          </a:xfrm>
        </p:grpSpPr>
        <p:sp>
          <p:nvSpPr>
            <p:cNvPr id="8" name="Freeform 6"/>
            <p:cNvSpPr>
              <a:spLocks noEditPoints="1"/>
            </p:cNvSpPr>
            <p:nvPr userDrawn="1"/>
          </p:nvSpPr>
          <p:spPr bwMode="black">
            <a:xfrm>
              <a:off x="9864201" y="4858383"/>
              <a:ext cx="123825" cy="96837"/>
            </a:xfrm>
            <a:custGeom>
              <a:avLst/>
              <a:gdLst>
                <a:gd name="T0" fmla="*/ 20 w 33"/>
                <a:gd name="T1" fmla="*/ 26 h 26"/>
                <a:gd name="T2" fmla="*/ 13 w 33"/>
                <a:gd name="T3" fmla="*/ 26 h 26"/>
                <a:gd name="T4" fmla="*/ 0 w 33"/>
                <a:gd name="T5" fmla="*/ 13 h 26"/>
                <a:gd name="T6" fmla="*/ 0 w 33"/>
                <a:gd name="T7" fmla="*/ 0 h 26"/>
                <a:gd name="T8" fmla="*/ 33 w 33"/>
                <a:gd name="T9" fmla="*/ 0 h 26"/>
                <a:gd name="T10" fmla="*/ 33 w 33"/>
                <a:gd name="T11" fmla="*/ 13 h 26"/>
                <a:gd name="T12" fmla="*/ 20 w 33"/>
                <a:gd name="T13" fmla="*/ 26 h 26"/>
                <a:gd name="T14" fmla="*/ 5 w 33"/>
                <a:gd name="T15" fmla="*/ 5 h 26"/>
                <a:gd name="T16" fmla="*/ 5 w 33"/>
                <a:gd name="T17" fmla="*/ 13 h 26"/>
                <a:gd name="T18" fmla="*/ 13 w 33"/>
                <a:gd name="T19" fmla="*/ 21 h 26"/>
                <a:gd name="T20" fmla="*/ 20 w 33"/>
                <a:gd name="T21" fmla="*/ 21 h 26"/>
                <a:gd name="T22" fmla="*/ 28 w 33"/>
                <a:gd name="T23" fmla="*/ 13 h 26"/>
                <a:gd name="T24" fmla="*/ 28 w 33"/>
                <a:gd name="T25" fmla="*/ 5 h 26"/>
                <a:gd name="T26" fmla="*/ 5 w 33"/>
                <a:gd name="T27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" h="26">
                  <a:moveTo>
                    <a:pt x="20" y="26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6" y="26"/>
                    <a:pt x="0" y="20"/>
                    <a:pt x="0" y="1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20"/>
                    <a:pt x="28" y="26"/>
                    <a:pt x="20" y="26"/>
                  </a:cubicBezTo>
                  <a:close/>
                  <a:moveTo>
                    <a:pt x="5" y="5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5" y="18"/>
                    <a:pt x="9" y="21"/>
                    <a:pt x="13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5" y="21"/>
                    <a:pt x="28" y="18"/>
                    <a:pt x="28" y="13"/>
                  </a:cubicBezTo>
                  <a:cubicBezTo>
                    <a:pt x="28" y="5"/>
                    <a:pt x="28" y="5"/>
                    <a:pt x="28" y="5"/>
                  </a:cubicBezTo>
                  <a:lnTo>
                    <a:pt x="5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>
                <a:latin typeface="Qualcomm Office Regular" pitchFamily="34" charset="0"/>
              </a:endParaRPr>
            </a:p>
          </p:txBody>
        </p:sp>
        <p:sp>
          <p:nvSpPr>
            <p:cNvPr id="12" name="Rectangle 9"/>
            <p:cNvSpPr>
              <a:spLocks noChangeArrowheads="1"/>
            </p:cNvSpPr>
            <p:nvPr userDrawn="1"/>
          </p:nvSpPr>
          <p:spPr bwMode="black">
            <a:xfrm>
              <a:off x="9916588" y="4944108"/>
              <a:ext cx="19050" cy="31908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>
                <a:latin typeface="Qualcomm Office Regular" pitchFamily="34" charset="0"/>
              </a:endParaRPr>
            </a:p>
          </p:txBody>
        </p:sp>
        <p:sp>
          <p:nvSpPr>
            <p:cNvPr id="20" name="Freeform 14"/>
            <p:cNvSpPr>
              <a:spLocks noEditPoints="1"/>
            </p:cNvSpPr>
            <p:nvPr userDrawn="1"/>
          </p:nvSpPr>
          <p:spPr bwMode="black">
            <a:xfrm>
              <a:off x="9927701" y="4161470"/>
              <a:ext cx="274637" cy="663575"/>
            </a:xfrm>
            <a:custGeom>
              <a:avLst/>
              <a:gdLst>
                <a:gd name="T0" fmla="*/ 16 w 73"/>
                <a:gd name="T1" fmla="*/ 177 h 177"/>
                <a:gd name="T2" fmla="*/ 8 w 73"/>
                <a:gd name="T3" fmla="*/ 177 h 177"/>
                <a:gd name="T4" fmla="*/ 8 w 73"/>
                <a:gd name="T5" fmla="*/ 174 h 177"/>
                <a:gd name="T6" fmla="*/ 23 w 73"/>
                <a:gd name="T7" fmla="*/ 151 h 177"/>
                <a:gd name="T8" fmla="*/ 53 w 73"/>
                <a:gd name="T9" fmla="*/ 73 h 177"/>
                <a:gd name="T10" fmla="*/ 53 w 73"/>
                <a:gd name="T11" fmla="*/ 69 h 177"/>
                <a:gd name="T12" fmla="*/ 0 w 73"/>
                <a:gd name="T13" fmla="*/ 5 h 177"/>
                <a:gd name="T14" fmla="*/ 0 w 73"/>
                <a:gd name="T15" fmla="*/ 0 h 177"/>
                <a:gd name="T16" fmla="*/ 0 w 73"/>
                <a:gd name="T17" fmla="*/ 0 h 177"/>
                <a:gd name="T18" fmla="*/ 73 w 73"/>
                <a:gd name="T19" fmla="*/ 69 h 177"/>
                <a:gd name="T20" fmla="*/ 72 w 73"/>
                <a:gd name="T21" fmla="*/ 73 h 177"/>
                <a:gd name="T22" fmla="*/ 32 w 73"/>
                <a:gd name="T23" fmla="*/ 154 h 177"/>
                <a:gd name="T24" fmla="*/ 16 w 73"/>
                <a:gd name="T25" fmla="*/ 175 h 177"/>
                <a:gd name="T26" fmla="*/ 16 w 73"/>
                <a:gd name="T27" fmla="*/ 177 h 177"/>
                <a:gd name="T28" fmla="*/ 37 w 73"/>
                <a:gd name="T29" fmla="*/ 16 h 177"/>
                <a:gd name="T30" fmla="*/ 59 w 73"/>
                <a:gd name="T31" fmla="*/ 69 h 177"/>
                <a:gd name="T32" fmla="*/ 58 w 73"/>
                <a:gd name="T33" fmla="*/ 73 h 177"/>
                <a:gd name="T34" fmla="*/ 32 w 73"/>
                <a:gd name="T35" fmla="*/ 148 h 177"/>
                <a:gd name="T36" fmla="*/ 67 w 73"/>
                <a:gd name="T37" fmla="*/ 73 h 177"/>
                <a:gd name="T38" fmla="*/ 67 w 73"/>
                <a:gd name="T39" fmla="*/ 69 h 177"/>
                <a:gd name="T40" fmla="*/ 37 w 73"/>
                <a:gd name="T41" fmla="*/ 1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3" h="177">
                  <a:moveTo>
                    <a:pt x="16" y="177"/>
                  </a:moveTo>
                  <a:cubicBezTo>
                    <a:pt x="8" y="177"/>
                    <a:pt x="8" y="177"/>
                    <a:pt x="8" y="177"/>
                  </a:cubicBezTo>
                  <a:cubicBezTo>
                    <a:pt x="8" y="174"/>
                    <a:pt x="8" y="174"/>
                    <a:pt x="8" y="174"/>
                  </a:cubicBezTo>
                  <a:cubicBezTo>
                    <a:pt x="10" y="166"/>
                    <a:pt x="16" y="159"/>
                    <a:pt x="23" y="151"/>
                  </a:cubicBezTo>
                  <a:cubicBezTo>
                    <a:pt x="35" y="136"/>
                    <a:pt x="52" y="117"/>
                    <a:pt x="53" y="73"/>
                  </a:cubicBezTo>
                  <a:cubicBezTo>
                    <a:pt x="53" y="72"/>
                    <a:pt x="53" y="70"/>
                    <a:pt x="53" y="69"/>
                  </a:cubicBezTo>
                  <a:cubicBezTo>
                    <a:pt x="53" y="34"/>
                    <a:pt x="29" y="5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0" y="0"/>
                    <a:pt x="73" y="31"/>
                    <a:pt x="73" y="69"/>
                  </a:cubicBezTo>
                  <a:cubicBezTo>
                    <a:pt x="73" y="70"/>
                    <a:pt x="73" y="72"/>
                    <a:pt x="72" y="73"/>
                  </a:cubicBezTo>
                  <a:cubicBezTo>
                    <a:pt x="71" y="119"/>
                    <a:pt x="49" y="139"/>
                    <a:pt x="32" y="154"/>
                  </a:cubicBezTo>
                  <a:cubicBezTo>
                    <a:pt x="24" y="162"/>
                    <a:pt x="18" y="168"/>
                    <a:pt x="16" y="175"/>
                  </a:cubicBezTo>
                  <a:lnTo>
                    <a:pt x="16" y="177"/>
                  </a:lnTo>
                  <a:close/>
                  <a:moveTo>
                    <a:pt x="37" y="16"/>
                  </a:moveTo>
                  <a:cubicBezTo>
                    <a:pt x="50" y="29"/>
                    <a:pt x="59" y="48"/>
                    <a:pt x="59" y="69"/>
                  </a:cubicBezTo>
                  <a:cubicBezTo>
                    <a:pt x="59" y="70"/>
                    <a:pt x="59" y="72"/>
                    <a:pt x="58" y="73"/>
                  </a:cubicBezTo>
                  <a:cubicBezTo>
                    <a:pt x="57" y="113"/>
                    <a:pt x="44" y="133"/>
                    <a:pt x="32" y="148"/>
                  </a:cubicBezTo>
                  <a:cubicBezTo>
                    <a:pt x="47" y="134"/>
                    <a:pt x="66" y="114"/>
                    <a:pt x="67" y="73"/>
                  </a:cubicBezTo>
                  <a:cubicBezTo>
                    <a:pt x="67" y="72"/>
                    <a:pt x="67" y="70"/>
                    <a:pt x="67" y="69"/>
                  </a:cubicBezTo>
                  <a:cubicBezTo>
                    <a:pt x="67" y="47"/>
                    <a:pt x="55" y="28"/>
                    <a:pt x="37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>
                <a:latin typeface="Qualcomm Office Regular" pitchFamily="34" charset="0"/>
              </a:endParaRPr>
            </a:p>
          </p:txBody>
        </p:sp>
        <p:sp>
          <p:nvSpPr>
            <p:cNvPr id="21" name="Freeform 15"/>
            <p:cNvSpPr>
              <a:spLocks noEditPoints="1"/>
            </p:cNvSpPr>
            <p:nvPr userDrawn="1"/>
          </p:nvSpPr>
          <p:spPr bwMode="black">
            <a:xfrm>
              <a:off x="9654651" y="4161470"/>
              <a:ext cx="273050" cy="663575"/>
            </a:xfrm>
            <a:custGeom>
              <a:avLst/>
              <a:gdLst>
                <a:gd name="T0" fmla="*/ 65 w 73"/>
                <a:gd name="T1" fmla="*/ 177 h 177"/>
                <a:gd name="T2" fmla="*/ 57 w 73"/>
                <a:gd name="T3" fmla="*/ 177 h 177"/>
                <a:gd name="T4" fmla="*/ 56 w 73"/>
                <a:gd name="T5" fmla="*/ 175 h 177"/>
                <a:gd name="T6" fmla="*/ 40 w 73"/>
                <a:gd name="T7" fmla="*/ 154 h 177"/>
                <a:gd name="T8" fmla="*/ 0 w 73"/>
                <a:gd name="T9" fmla="*/ 73 h 177"/>
                <a:gd name="T10" fmla="*/ 0 w 73"/>
                <a:gd name="T11" fmla="*/ 69 h 177"/>
                <a:gd name="T12" fmla="*/ 73 w 73"/>
                <a:gd name="T13" fmla="*/ 0 h 177"/>
                <a:gd name="T14" fmla="*/ 73 w 73"/>
                <a:gd name="T15" fmla="*/ 0 h 177"/>
                <a:gd name="T16" fmla="*/ 73 w 73"/>
                <a:gd name="T17" fmla="*/ 5 h 177"/>
                <a:gd name="T18" fmla="*/ 19 w 73"/>
                <a:gd name="T19" fmla="*/ 69 h 177"/>
                <a:gd name="T20" fmla="*/ 19 w 73"/>
                <a:gd name="T21" fmla="*/ 73 h 177"/>
                <a:gd name="T22" fmla="*/ 50 w 73"/>
                <a:gd name="T23" fmla="*/ 151 h 177"/>
                <a:gd name="T24" fmla="*/ 64 w 73"/>
                <a:gd name="T25" fmla="*/ 174 h 177"/>
                <a:gd name="T26" fmla="*/ 65 w 73"/>
                <a:gd name="T27" fmla="*/ 177 h 177"/>
                <a:gd name="T28" fmla="*/ 36 w 73"/>
                <a:gd name="T29" fmla="*/ 16 h 177"/>
                <a:gd name="T30" fmla="*/ 5 w 73"/>
                <a:gd name="T31" fmla="*/ 69 h 177"/>
                <a:gd name="T32" fmla="*/ 5 w 73"/>
                <a:gd name="T33" fmla="*/ 73 h 177"/>
                <a:gd name="T34" fmla="*/ 42 w 73"/>
                <a:gd name="T35" fmla="*/ 149 h 177"/>
                <a:gd name="T36" fmla="*/ 14 w 73"/>
                <a:gd name="T37" fmla="*/ 73 h 177"/>
                <a:gd name="T38" fmla="*/ 14 w 73"/>
                <a:gd name="T39" fmla="*/ 69 h 177"/>
                <a:gd name="T40" fmla="*/ 36 w 73"/>
                <a:gd name="T41" fmla="*/ 1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3" h="177">
                  <a:moveTo>
                    <a:pt x="65" y="177"/>
                  </a:moveTo>
                  <a:cubicBezTo>
                    <a:pt x="57" y="177"/>
                    <a:pt x="57" y="177"/>
                    <a:pt x="57" y="177"/>
                  </a:cubicBezTo>
                  <a:cubicBezTo>
                    <a:pt x="56" y="175"/>
                    <a:pt x="56" y="175"/>
                    <a:pt x="56" y="175"/>
                  </a:cubicBezTo>
                  <a:cubicBezTo>
                    <a:pt x="55" y="168"/>
                    <a:pt x="48" y="162"/>
                    <a:pt x="40" y="154"/>
                  </a:cubicBezTo>
                  <a:cubicBezTo>
                    <a:pt x="24" y="139"/>
                    <a:pt x="2" y="119"/>
                    <a:pt x="0" y="73"/>
                  </a:cubicBezTo>
                  <a:cubicBezTo>
                    <a:pt x="0" y="72"/>
                    <a:pt x="0" y="70"/>
                    <a:pt x="0" y="69"/>
                  </a:cubicBezTo>
                  <a:cubicBezTo>
                    <a:pt x="0" y="31"/>
                    <a:pt x="33" y="0"/>
                    <a:pt x="7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43" y="5"/>
                    <a:pt x="19" y="34"/>
                    <a:pt x="19" y="69"/>
                  </a:cubicBezTo>
                  <a:cubicBezTo>
                    <a:pt x="19" y="70"/>
                    <a:pt x="19" y="72"/>
                    <a:pt x="19" y="73"/>
                  </a:cubicBezTo>
                  <a:cubicBezTo>
                    <a:pt x="21" y="117"/>
                    <a:pt x="38" y="136"/>
                    <a:pt x="50" y="151"/>
                  </a:cubicBezTo>
                  <a:cubicBezTo>
                    <a:pt x="57" y="159"/>
                    <a:pt x="63" y="166"/>
                    <a:pt x="64" y="174"/>
                  </a:cubicBezTo>
                  <a:lnTo>
                    <a:pt x="65" y="177"/>
                  </a:lnTo>
                  <a:close/>
                  <a:moveTo>
                    <a:pt x="36" y="16"/>
                  </a:moveTo>
                  <a:cubicBezTo>
                    <a:pt x="17" y="27"/>
                    <a:pt x="5" y="47"/>
                    <a:pt x="5" y="69"/>
                  </a:cubicBezTo>
                  <a:cubicBezTo>
                    <a:pt x="5" y="70"/>
                    <a:pt x="5" y="72"/>
                    <a:pt x="5" y="73"/>
                  </a:cubicBezTo>
                  <a:cubicBezTo>
                    <a:pt x="7" y="115"/>
                    <a:pt x="26" y="135"/>
                    <a:pt x="42" y="149"/>
                  </a:cubicBezTo>
                  <a:cubicBezTo>
                    <a:pt x="30" y="134"/>
                    <a:pt x="16" y="113"/>
                    <a:pt x="14" y="73"/>
                  </a:cubicBezTo>
                  <a:cubicBezTo>
                    <a:pt x="14" y="72"/>
                    <a:pt x="14" y="70"/>
                    <a:pt x="14" y="69"/>
                  </a:cubicBezTo>
                  <a:cubicBezTo>
                    <a:pt x="14" y="48"/>
                    <a:pt x="23" y="28"/>
                    <a:pt x="36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>
                <a:latin typeface="Qualcomm Office Regular" pitchFamily="34" charset="0"/>
              </a:endParaRPr>
            </a:p>
          </p:txBody>
        </p:sp>
        <p:sp>
          <p:nvSpPr>
            <p:cNvPr id="22" name="Freeform 16"/>
            <p:cNvSpPr>
              <a:spLocks noEditPoints="1"/>
            </p:cNvSpPr>
            <p:nvPr userDrawn="1"/>
          </p:nvSpPr>
          <p:spPr bwMode="black">
            <a:xfrm>
              <a:off x="9811813" y="4161470"/>
              <a:ext cx="228600" cy="663575"/>
            </a:xfrm>
            <a:custGeom>
              <a:avLst/>
              <a:gdLst>
                <a:gd name="T0" fmla="*/ 39 w 61"/>
                <a:gd name="T1" fmla="*/ 177 h 177"/>
                <a:gd name="T2" fmla="*/ 23 w 61"/>
                <a:gd name="T3" fmla="*/ 177 h 177"/>
                <a:gd name="T4" fmla="*/ 23 w 61"/>
                <a:gd name="T5" fmla="*/ 175 h 177"/>
                <a:gd name="T6" fmla="*/ 16 w 61"/>
                <a:gd name="T7" fmla="*/ 154 h 177"/>
                <a:gd name="T8" fmla="*/ 0 w 61"/>
                <a:gd name="T9" fmla="*/ 73 h 177"/>
                <a:gd name="T10" fmla="*/ 0 w 61"/>
                <a:gd name="T11" fmla="*/ 69 h 177"/>
                <a:gd name="T12" fmla="*/ 31 w 61"/>
                <a:gd name="T13" fmla="*/ 0 h 177"/>
                <a:gd name="T14" fmla="*/ 61 w 61"/>
                <a:gd name="T15" fmla="*/ 69 h 177"/>
                <a:gd name="T16" fmla="*/ 61 w 61"/>
                <a:gd name="T17" fmla="*/ 73 h 177"/>
                <a:gd name="T18" fmla="*/ 46 w 61"/>
                <a:gd name="T19" fmla="*/ 154 h 177"/>
                <a:gd name="T20" fmla="*/ 39 w 61"/>
                <a:gd name="T21" fmla="*/ 175 h 177"/>
                <a:gd name="T22" fmla="*/ 39 w 61"/>
                <a:gd name="T23" fmla="*/ 177 h 177"/>
                <a:gd name="T24" fmla="*/ 28 w 61"/>
                <a:gd name="T25" fmla="*/ 172 h 177"/>
                <a:gd name="T26" fmla="*/ 34 w 61"/>
                <a:gd name="T27" fmla="*/ 172 h 177"/>
                <a:gd name="T28" fmla="*/ 41 w 61"/>
                <a:gd name="T29" fmla="*/ 152 h 177"/>
                <a:gd name="T30" fmla="*/ 56 w 61"/>
                <a:gd name="T31" fmla="*/ 73 h 177"/>
                <a:gd name="T32" fmla="*/ 56 w 61"/>
                <a:gd name="T33" fmla="*/ 69 h 177"/>
                <a:gd name="T34" fmla="*/ 31 w 61"/>
                <a:gd name="T35" fmla="*/ 5 h 177"/>
                <a:gd name="T36" fmla="*/ 5 w 61"/>
                <a:gd name="T37" fmla="*/ 69 h 177"/>
                <a:gd name="T38" fmla="*/ 6 w 61"/>
                <a:gd name="T39" fmla="*/ 72 h 177"/>
                <a:gd name="T40" fmla="*/ 21 w 61"/>
                <a:gd name="T41" fmla="*/ 152 h 177"/>
                <a:gd name="T42" fmla="*/ 28 w 61"/>
                <a:gd name="T43" fmla="*/ 17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1" h="177">
                  <a:moveTo>
                    <a:pt x="39" y="177"/>
                  </a:moveTo>
                  <a:cubicBezTo>
                    <a:pt x="23" y="177"/>
                    <a:pt x="23" y="177"/>
                    <a:pt x="23" y="177"/>
                  </a:cubicBezTo>
                  <a:cubicBezTo>
                    <a:pt x="23" y="175"/>
                    <a:pt x="23" y="175"/>
                    <a:pt x="23" y="175"/>
                  </a:cubicBezTo>
                  <a:cubicBezTo>
                    <a:pt x="22" y="167"/>
                    <a:pt x="20" y="161"/>
                    <a:pt x="16" y="154"/>
                  </a:cubicBezTo>
                  <a:cubicBezTo>
                    <a:pt x="10" y="139"/>
                    <a:pt x="1" y="118"/>
                    <a:pt x="0" y="73"/>
                  </a:cubicBezTo>
                  <a:cubicBezTo>
                    <a:pt x="0" y="71"/>
                    <a:pt x="0" y="70"/>
                    <a:pt x="0" y="69"/>
                  </a:cubicBezTo>
                  <a:cubicBezTo>
                    <a:pt x="0" y="31"/>
                    <a:pt x="14" y="0"/>
                    <a:pt x="31" y="0"/>
                  </a:cubicBezTo>
                  <a:cubicBezTo>
                    <a:pt x="48" y="0"/>
                    <a:pt x="61" y="31"/>
                    <a:pt x="61" y="69"/>
                  </a:cubicBezTo>
                  <a:cubicBezTo>
                    <a:pt x="61" y="70"/>
                    <a:pt x="61" y="72"/>
                    <a:pt x="61" y="73"/>
                  </a:cubicBezTo>
                  <a:cubicBezTo>
                    <a:pt x="61" y="118"/>
                    <a:pt x="52" y="139"/>
                    <a:pt x="46" y="154"/>
                  </a:cubicBezTo>
                  <a:cubicBezTo>
                    <a:pt x="42" y="161"/>
                    <a:pt x="40" y="167"/>
                    <a:pt x="39" y="175"/>
                  </a:cubicBezTo>
                  <a:lnTo>
                    <a:pt x="39" y="177"/>
                  </a:lnTo>
                  <a:close/>
                  <a:moveTo>
                    <a:pt x="28" y="172"/>
                  </a:moveTo>
                  <a:cubicBezTo>
                    <a:pt x="34" y="172"/>
                    <a:pt x="34" y="172"/>
                    <a:pt x="34" y="172"/>
                  </a:cubicBezTo>
                  <a:cubicBezTo>
                    <a:pt x="35" y="165"/>
                    <a:pt x="38" y="159"/>
                    <a:pt x="41" y="152"/>
                  </a:cubicBezTo>
                  <a:cubicBezTo>
                    <a:pt x="47" y="137"/>
                    <a:pt x="55" y="117"/>
                    <a:pt x="56" y="73"/>
                  </a:cubicBezTo>
                  <a:cubicBezTo>
                    <a:pt x="56" y="72"/>
                    <a:pt x="56" y="70"/>
                    <a:pt x="56" y="69"/>
                  </a:cubicBezTo>
                  <a:cubicBezTo>
                    <a:pt x="56" y="35"/>
                    <a:pt x="45" y="5"/>
                    <a:pt x="31" y="5"/>
                  </a:cubicBezTo>
                  <a:cubicBezTo>
                    <a:pt x="17" y="5"/>
                    <a:pt x="5" y="35"/>
                    <a:pt x="5" y="69"/>
                  </a:cubicBezTo>
                  <a:cubicBezTo>
                    <a:pt x="5" y="70"/>
                    <a:pt x="5" y="71"/>
                    <a:pt x="6" y="72"/>
                  </a:cubicBezTo>
                  <a:cubicBezTo>
                    <a:pt x="6" y="117"/>
                    <a:pt x="15" y="137"/>
                    <a:pt x="21" y="152"/>
                  </a:cubicBezTo>
                  <a:cubicBezTo>
                    <a:pt x="24" y="159"/>
                    <a:pt x="27" y="165"/>
                    <a:pt x="28" y="17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>
                <a:latin typeface="Qualcomm Office Regular" pitchFamily="34" charset="0"/>
              </a:endParaRPr>
            </a:p>
          </p:txBody>
        </p:sp>
      </p:grpSp>
      <p:sp>
        <p:nvSpPr>
          <p:cNvPr id="23" name="Freeform 17"/>
          <p:cNvSpPr>
            <a:spLocks noEditPoints="1"/>
          </p:cNvSpPr>
          <p:nvPr userDrawn="1"/>
        </p:nvSpPr>
        <p:spPr bwMode="black">
          <a:xfrm>
            <a:off x="10777786" y="4016661"/>
            <a:ext cx="752671" cy="506412"/>
          </a:xfrm>
          <a:custGeom>
            <a:avLst/>
            <a:gdLst>
              <a:gd name="T0" fmla="*/ 162 w 201"/>
              <a:gd name="T1" fmla="*/ 135 h 135"/>
              <a:gd name="T2" fmla="*/ 39 w 201"/>
              <a:gd name="T3" fmla="*/ 135 h 135"/>
              <a:gd name="T4" fmla="*/ 0 w 201"/>
              <a:gd name="T5" fmla="*/ 96 h 135"/>
              <a:gd name="T6" fmla="*/ 39 w 201"/>
              <a:gd name="T7" fmla="*/ 57 h 135"/>
              <a:gd name="T8" fmla="*/ 40 w 201"/>
              <a:gd name="T9" fmla="*/ 57 h 135"/>
              <a:gd name="T10" fmla="*/ 107 w 201"/>
              <a:gd name="T11" fmla="*/ 0 h 135"/>
              <a:gd name="T12" fmla="*/ 174 w 201"/>
              <a:gd name="T13" fmla="*/ 59 h 135"/>
              <a:gd name="T14" fmla="*/ 201 w 201"/>
              <a:gd name="T15" fmla="*/ 96 h 135"/>
              <a:gd name="T16" fmla="*/ 162 w 201"/>
              <a:gd name="T17" fmla="*/ 135 h 135"/>
              <a:gd name="T18" fmla="*/ 39 w 201"/>
              <a:gd name="T19" fmla="*/ 62 h 135"/>
              <a:gd name="T20" fmla="*/ 6 w 201"/>
              <a:gd name="T21" fmla="*/ 96 h 135"/>
              <a:gd name="T22" fmla="*/ 39 w 201"/>
              <a:gd name="T23" fmla="*/ 130 h 135"/>
              <a:gd name="T24" fmla="*/ 162 w 201"/>
              <a:gd name="T25" fmla="*/ 130 h 135"/>
              <a:gd name="T26" fmla="*/ 196 w 201"/>
              <a:gd name="T27" fmla="*/ 96 h 135"/>
              <a:gd name="T28" fmla="*/ 171 w 201"/>
              <a:gd name="T29" fmla="*/ 63 h 135"/>
              <a:gd name="T30" fmla="*/ 169 w 201"/>
              <a:gd name="T31" fmla="*/ 63 h 135"/>
              <a:gd name="T32" fmla="*/ 169 w 201"/>
              <a:gd name="T33" fmla="*/ 61 h 135"/>
              <a:gd name="T34" fmla="*/ 107 w 201"/>
              <a:gd name="T35" fmla="*/ 6 h 135"/>
              <a:gd name="T36" fmla="*/ 45 w 201"/>
              <a:gd name="T37" fmla="*/ 60 h 135"/>
              <a:gd name="T38" fmla="*/ 45 w 201"/>
              <a:gd name="T39" fmla="*/ 63 h 135"/>
              <a:gd name="T40" fmla="*/ 42 w 201"/>
              <a:gd name="T41" fmla="*/ 62 h 135"/>
              <a:gd name="T42" fmla="*/ 39 w 201"/>
              <a:gd name="T43" fmla="*/ 62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01" h="135">
                <a:moveTo>
                  <a:pt x="162" y="135"/>
                </a:moveTo>
                <a:cubicBezTo>
                  <a:pt x="39" y="135"/>
                  <a:pt x="39" y="135"/>
                  <a:pt x="39" y="135"/>
                </a:cubicBezTo>
                <a:cubicBezTo>
                  <a:pt x="18" y="135"/>
                  <a:pt x="0" y="118"/>
                  <a:pt x="0" y="96"/>
                </a:cubicBezTo>
                <a:cubicBezTo>
                  <a:pt x="0" y="75"/>
                  <a:pt x="18" y="57"/>
                  <a:pt x="39" y="57"/>
                </a:cubicBezTo>
                <a:cubicBezTo>
                  <a:pt x="40" y="57"/>
                  <a:pt x="40" y="57"/>
                  <a:pt x="40" y="57"/>
                </a:cubicBezTo>
                <a:cubicBezTo>
                  <a:pt x="46" y="25"/>
                  <a:pt x="74" y="0"/>
                  <a:pt x="107" y="0"/>
                </a:cubicBezTo>
                <a:cubicBezTo>
                  <a:pt x="141" y="0"/>
                  <a:pt x="169" y="25"/>
                  <a:pt x="174" y="59"/>
                </a:cubicBezTo>
                <a:cubicBezTo>
                  <a:pt x="190" y="64"/>
                  <a:pt x="201" y="79"/>
                  <a:pt x="201" y="96"/>
                </a:cubicBezTo>
                <a:cubicBezTo>
                  <a:pt x="201" y="118"/>
                  <a:pt x="184" y="135"/>
                  <a:pt x="162" y="135"/>
                </a:cubicBezTo>
                <a:close/>
                <a:moveTo>
                  <a:pt x="39" y="62"/>
                </a:moveTo>
                <a:cubicBezTo>
                  <a:pt x="21" y="62"/>
                  <a:pt x="6" y="77"/>
                  <a:pt x="6" y="96"/>
                </a:cubicBezTo>
                <a:cubicBezTo>
                  <a:pt x="6" y="115"/>
                  <a:pt x="21" y="130"/>
                  <a:pt x="39" y="130"/>
                </a:cubicBezTo>
                <a:cubicBezTo>
                  <a:pt x="162" y="130"/>
                  <a:pt x="162" y="130"/>
                  <a:pt x="162" y="130"/>
                </a:cubicBezTo>
                <a:cubicBezTo>
                  <a:pt x="181" y="130"/>
                  <a:pt x="196" y="115"/>
                  <a:pt x="196" y="96"/>
                </a:cubicBezTo>
                <a:cubicBezTo>
                  <a:pt x="196" y="81"/>
                  <a:pt x="186" y="67"/>
                  <a:pt x="171" y="63"/>
                </a:cubicBezTo>
                <a:cubicBezTo>
                  <a:pt x="169" y="63"/>
                  <a:pt x="169" y="63"/>
                  <a:pt x="169" y="63"/>
                </a:cubicBezTo>
                <a:cubicBezTo>
                  <a:pt x="169" y="61"/>
                  <a:pt x="169" y="61"/>
                  <a:pt x="169" y="61"/>
                </a:cubicBezTo>
                <a:cubicBezTo>
                  <a:pt x="166" y="29"/>
                  <a:pt x="139" y="6"/>
                  <a:pt x="107" y="6"/>
                </a:cubicBezTo>
                <a:cubicBezTo>
                  <a:pt x="76" y="6"/>
                  <a:pt x="49" y="29"/>
                  <a:pt x="45" y="60"/>
                </a:cubicBezTo>
                <a:cubicBezTo>
                  <a:pt x="45" y="63"/>
                  <a:pt x="45" y="63"/>
                  <a:pt x="45" y="63"/>
                </a:cubicBezTo>
                <a:cubicBezTo>
                  <a:pt x="42" y="62"/>
                  <a:pt x="42" y="62"/>
                  <a:pt x="42" y="62"/>
                </a:cubicBezTo>
                <a:cubicBezTo>
                  <a:pt x="41" y="62"/>
                  <a:pt x="40" y="62"/>
                  <a:pt x="39" y="6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 dirty="0">
              <a:latin typeface="Qualcomm Office Regular" pitchFamily="34" charset="0"/>
            </a:endParaRPr>
          </a:p>
        </p:txBody>
      </p:sp>
      <p:grpSp>
        <p:nvGrpSpPr>
          <p:cNvPr id="45" name="sun"/>
          <p:cNvGrpSpPr/>
          <p:nvPr userDrawn="1"/>
        </p:nvGrpSpPr>
        <p:grpSpPr bwMode="black">
          <a:xfrm>
            <a:off x="10896880" y="3518186"/>
            <a:ext cx="352517" cy="349250"/>
            <a:chOff x="6678613" y="2182813"/>
            <a:chExt cx="352425" cy="349250"/>
          </a:xfrm>
          <a:solidFill>
            <a:schemeClr val="accent5"/>
          </a:solidFill>
        </p:grpSpPr>
        <p:sp>
          <p:nvSpPr>
            <p:cNvPr id="24" name="Rectangle 18"/>
            <p:cNvSpPr>
              <a:spLocks noChangeArrowheads="1"/>
            </p:cNvSpPr>
            <p:nvPr userDrawn="1"/>
          </p:nvSpPr>
          <p:spPr bwMode="black">
            <a:xfrm>
              <a:off x="6843713" y="2408238"/>
              <a:ext cx="19050" cy="123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>
                <a:latin typeface="Qualcomm Office Regular" pitchFamily="34" charset="0"/>
              </a:endParaRPr>
            </a:p>
          </p:txBody>
        </p:sp>
        <p:sp>
          <p:nvSpPr>
            <p:cNvPr id="25" name="Rectangle 19"/>
            <p:cNvSpPr>
              <a:spLocks noChangeArrowheads="1"/>
            </p:cNvSpPr>
            <p:nvPr userDrawn="1"/>
          </p:nvSpPr>
          <p:spPr bwMode="black">
            <a:xfrm>
              <a:off x="6678613" y="2347913"/>
              <a:ext cx="123825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>
                <a:latin typeface="Qualcomm Office Regular" pitchFamily="34" charset="0"/>
              </a:endParaRPr>
            </a:p>
          </p:txBody>
        </p:sp>
        <p:sp>
          <p:nvSpPr>
            <p:cNvPr id="26" name="Freeform 20"/>
            <p:cNvSpPr>
              <a:spLocks/>
            </p:cNvSpPr>
            <p:nvPr userDrawn="1"/>
          </p:nvSpPr>
          <p:spPr bwMode="black">
            <a:xfrm>
              <a:off x="6723063" y="2386013"/>
              <a:ext cx="101600" cy="104775"/>
            </a:xfrm>
            <a:custGeom>
              <a:avLst/>
              <a:gdLst>
                <a:gd name="T0" fmla="*/ 8 w 64"/>
                <a:gd name="T1" fmla="*/ 66 h 66"/>
                <a:gd name="T2" fmla="*/ 0 w 64"/>
                <a:gd name="T3" fmla="*/ 56 h 66"/>
                <a:gd name="T4" fmla="*/ 55 w 64"/>
                <a:gd name="T5" fmla="*/ 0 h 66"/>
                <a:gd name="T6" fmla="*/ 64 w 64"/>
                <a:gd name="T7" fmla="*/ 9 h 66"/>
                <a:gd name="T8" fmla="*/ 8 w 64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6">
                  <a:moveTo>
                    <a:pt x="8" y="66"/>
                  </a:moveTo>
                  <a:lnTo>
                    <a:pt x="0" y="56"/>
                  </a:lnTo>
                  <a:lnTo>
                    <a:pt x="55" y="0"/>
                  </a:lnTo>
                  <a:lnTo>
                    <a:pt x="64" y="9"/>
                  </a:lnTo>
                  <a:lnTo>
                    <a:pt x="8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>
                <a:latin typeface="Qualcomm Office Regular" pitchFamily="34" charset="0"/>
              </a:endParaRPr>
            </a:p>
          </p:txBody>
        </p:sp>
        <p:sp>
          <p:nvSpPr>
            <p:cNvPr id="27" name="Freeform 21"/>
            <p:cNvSpPr>
              <a:spLocks/>
            </p:cNvSpPr>
            <p:nvPr userDrawn="1"/>
          </p:nvSpPr>
          <p:spPr bwMode="black">
            <a:xfrm>
              <a:off x="6723063" y="2227263"/>
              <a:ext cx="101600" cy="101600"/>
            </a:xfrm>
            <a:custGeom>
              <a:avLst/>
              <a:gdLst>
                <a:gd name="T0" fmla="*/ 57 w 64"/>
                <a:gd name="T1" fmla="*/ 64 h 64"/>
                <a:gd name="T2" fmla="*/ 0 w 64"/>
                <a:gd name="T3" fmla="*/ 10 h 64"/>
                <a:gd name="T4" fmla="*/ 8 w 64"/>
                <a:gd name="T5" fmla="*/ 0 h 64"/>
                <a:gd name="T6" fmla="*/ 64 w 64"/>
                <a:gd name="T7" fmla="*/ 57 h 64"/>
                <a:gd name="T8" fmla="*/ 57 w 64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57" y="64"/>
                  </a:moveTo>
                  <a:lnTo>
                    <a:pt x="0" y="10"/>
                  </a:lnTo>
                  <a:lnTo>
                    <a:pt x="8" y="0"/>
                  </a:lnTo>
                  <a:lnTo>
                    <a:pt x="64" y="57"/>
                  </a:lnTo>
                  <a:lnTo>
                    <a:pt x="57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>
                <a:latin typeface="Qualcomm Office Regular" pitchFamily="34" charset="0"/>
              </a:endParaRPr>
            </a:p>
          </p:txBody>
        </p:sp>
        <p:sp>
          <p:nvSpPr>
            <p:cNvPr id="28" name="Freeform 22"/>
            <p:cNvSpPr>
              <a:spLocks/>
            </p:cNvSpPr>
            <p:nvPr userDrawn="1"/>
          </p:nvSpPr>
          <p:spPr bwMode="black">
            <a:xfrm>
              <a:off x="6686550" y="2284413"/>
              <a:ext cx="123825" cy="63500"/>
            </a:xfrm>
            <a:custGeom>
              <a:avLst/>
              <a:gdLst>
                <a:gd name="T0" fmla="*/ 73 w 78"/>
                <a:gd name="T1" fmla="*/ 40 h 40"/>
                <a:gd name="T2" fmla="*/ 0 w 78"/>
                <a:gd name="T3" fmla="*/ 12 h 40"/>
                <a:gd name="T4" fmla="*/ 5 w 78"/>
                <a:gd name="T5" fmla="*/ 0 h 40"/>
                <a:gd name="T6" fmla="*/ 78 w 78"/>
                <a:gd name="T7" fmla="*/ 28 h 40"/>
                <a:gd name="T8" fmla="*/ 73 w 78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40">
                  <a:moveTo>
                    <a:pt x="73" y="40"/>
                  </a:moveTo>
                  <a:lnTo>
                    <a:pt x="0" y="12"/>
                  </a:lnTo>
                  <a:lnTo>
                    <a:pt x="5" y="0"/>
                  </a:lnTo>
                  <a:lnTo>
                    <a:pt x="78" y="28"/>
                  </a:lnTo>
                  <a:lnTo>
                    <a:pt x="73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>
                <a:latin typeface="Qualcomm Office Regular" pitchFamily="34" charset="0"/>
              </a:endParaRPr>
            </a:p>
          </p:txBody>
        </p:sp>
        <p:sp>
          <p:nvSpPr>
            <p:cNvPr id="29" name="Freeform 23"/>
            <p:cNvSpPr>
              <a:spLocks/>
            </p:cNvSpPr>
            <p:nvPr userDrawn="1"/>
          </p:nvSpPr>
          <p:spPr bwMode="black">
            <a:xfrm>
              <a:off x="6780213" y="2400300"/>
              <a:ext cx="63500" cy="123825"/>
            </a:xfrm>
            <a:custGeom>
              <a:avLst/>
              <a:gdLst>
                <a:gd name="T0" fmla="*/ 12 w 40"/>
                <a:gd name="T1" fmla="*/ 78 h 78"/>
                <a:gd name="T2" fmla="*/ 0 w 40"/>
                <a:gd name="T3" fmla="*/ 73 h 78"/>
                <a:gd name="T4" fmla="*/ 28 w 40"/>
                <a:gd name="T5" fmla="*/ 0 h 78"/>
                <a:gd name="T6" fmla="*/ 40 w 40"/>
                <a:gd name="T7" fmla="*/ 5 h 78"/>
                <a:gd name="T8" fmla="*/ 12 w 40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8">
                  <a:moveTo>
                    <a:pt x="12" y="78"/>
                  </a:moveTo>
                  <a:lnTo>
                    <a:pt x="0" y="73"/>
                  </a:lnTo>
                  <a:lnTo>
                    <a:pt x="28" y="0"/>
                  </a:lnTo>
                  <a:lnTo>
                    <a:pt x="40" y="5"/>
                  </a:lnTo>
                  <a:lnTo>
                    <a:pt x="12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>
                <a:latin typeface="Qualcomm Office Regular" pitchFamily="34" charset="0"/>
              </a:endParaRPr>
            </a:p>
          </p:txBody>
        </p:sp>
        <p:sp>
          <p:nvSpPr>
            <p:cNvPr id="30" name="Freeform 24"/>
            <p:cNvSpPr>
              <a:spLocks/>
            </p:cNvSpPr>
            <p:nvPr userDrawn="1"/>
          </p:nvSpPr>
          <p:spPr bwMode="black">
            <a:xfrm>
              <a:off x="6777038" y="2193925"/>
              <a:ext cx="66675" cy="120650"/>
            </a:xfrm>
            <a:custGeom>
              <a:avLst/>
              <a:gdLst>
                <a:gd name="T0" fmla="*/ 30 w 42"/>
                <a:gd name="T1" fmla="*/ 76 h 76"/>
                <a:gd name="T2" fmla="*/ 0 w 42"/>
                <a:gd name="T3" fmla="*/ 5 h 76"/>
                <a:gd name="T4" fmla="*/ 11 w 42"/>
                <a:gd name="T5" fmla="*/ 0 h 76"/>
                <a:gd name="T6" fmla="*/ 42 w 42"/>
                <a:gd name="T7" fmla="*/ 71 h 76"/>
                <a:gd name="T8" fmla="*/ 30 w 42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76">
                  <a:moveTo>
                    <a:pt x="30" y="76"/>
                  </a:moveTo>
                  <a:lnTo>
                    <a:pt x="0" y="5"/>
                  </a:lnTo>
                  <a:lnTo>
                    <a:pt x="11" y="0"/>
                  </a:lnTo>
                  <a:lnTo>
                    <a:pt x="42" y="71"/>
                  </a:lnTo>
                  <a:lnTo>
                    <a:pt x="30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>
                <a:latin typeface="Qualcomm Office Regular" pitchFamily="34" charset="0"/>
              </a:endParaRPr>
            </a:p>
          </p:txBody>
        </p:sp>
        <p:sp>
          <p:nvSpPr>
            <p:cNvPr id="31" name="Freeform 25"/>
            <p:cNvSpPr>
              <a:spLocks/>
            </p:cNvSpPr>
            <p:nvPr userDrawn="1"/>
          </p:nvSpPr>
          <p:spPr bwMode="black">
            <a:xfrm>
              <a:off x="6689725" y="2370138"/>
              <a:ext cx="120650" cy="63500"/>
            </a:xfrm>
            <a:custGeom>
              <a:avLst/>
              <a:gdLst>
                <a:gd name="T0" fmla="*/ 5 w 76"/>
                <a:gd name="T1" fmla="*/ 40 h 40"/>
                <a:gd name="T2" fmla="*/ 0 w 76"/>
                <a:gd name="T3" fmla="*/ 31 h 40"/>
                <a:gd name="T4" fmla="*/ 71 w 76"/>
                <a:gd name="T5" fmla="*/ 0 h 40"/>
                <a:gd name="T6" fmla="*/ 76 w 76"/>
                <a:gd name="T7" fmla="*/ 10 h 40"/>
                <a:gd name="T8" fmla="*/ 5 w 76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40">
                  <a:moveTo>
                    <a:pt x="5" y="40"/>
                  </a:moveTo>
                  <a:lnTo>
                    <a:pt x="0" y="31"/>
                  </a:lnTo>
                  <a:lnTo>
                    <a:pt x="71" y="0"/>
                  </a:lnTo>
                  <a:lnTo>
                    <a:pt x="76" y="10"/>
                  </a:lnTo>
                  <a:lnTo>
                    <a:pt x="5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>
                <a:latin typeface="Qualcomm Office Regular" pitchFamily="34" charset="0"/>
              </a:endParaRPr>
            </a:p>
          </p:txBody>
        </p:sp>
        <p:sp>
          <p:nvSpPr>
            <p:cNvPr id="32" name="Rectangle 26"/>
            <p:cNvSpPr>
              <a:spLocks noChangeArrowheads="1"/>
            </p:cNvSpPr>
            <p:nvPr userDrawn="1"/>
          </p:nvSpPr>
          <p:spPr bwMode="black">
            <a:xfrm>
              <a:off x="6904038" y="2347913"/>
              <a:ext cx="127000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>
                <a:latin typeface="Qualcomm Office Regular" pitchFamily="34" charset="0"/>
              </a:endParaRPr>
            </a:p>
          </p:txBody>
        </p:sp>
        <p:sp>
          <p:nvSpPr>
            <p:cNvPr id="33" name="Freeform 27"/>
            <p:cNvSpPr>
              <a:spLocks/>
            </p:cNvSpPr>
            <p:nvPr userDrawn="1"/>
          </p:nvSpPr>
          <p:spPr bwMode="black">
            <a:xfrm>
              <a:off x="6881813" y="2386013"/>
              <a:ext cx="104775" cy="104775"/>
            </a:xfrm>
            <a:custGeom>
              <a:avLst/>
              <a:gdLst>
                <a:gd name="T0" fmla="*/ 56 w 66"/>
                <a:gd name="T1" fmla="*/ 66 h 66"/>
                <a:gd name="T2" fmla="*/ 0 w 66"/>
                <a:gd name="T3" fmla="*/ 9 h 66"/>
                <a:gd name="T4" fmla="*/ 9 w 66"/>
                <a:gd name="T5" fmla="*/ 0 h 66"/>
                <a:gd name="T6" fmla="*/ 66 w 66"/>
                <a:gd name="T7" fmla="*/ 56 h 66"/>
                <a:gd name="T8" fmla="*/ 56 w 66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66">
                  <a:moveTo>
                    <a:pt x="56" y="66"/>
                  </a:moveTo>
                  <a:lnTo>
                    <a:pt x="0" y="9"/>
                  </a:lnTo>
                  <a:lnTo>
                    <a:pt x="9" y="0"/>
                  </a:lnTo>
                  <a:lnTo>
                    <a:pt x="66" y="56"/>
                  </a:lnTo>
                  <a:lnTo>
                    <a:pt x="56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>
                <a:latin typeface="Qualcomm Office Regular" pitchFamily="34" charset="0"/>
              </a:endParaRPr>
            </a:p>
          </p:txBody>
        </p:sp>
        <p:sp>
          <p:nvSpPr>
            <p:cNvPr id="34" name="Freeform 28"/>
            <p:cNvSpPr>
              <a:spLocks/>
            </p:cNvSpPr>
            <p:nvPr userDrawn="1"/>
          </p:nvSpPr>
          <p:spPr bwMode="black">
            <a:xfrm>
              <a:off x="6881813" y="2227263"/>
              <a:ext cx="104775" cy="101600"/>
            </a:xfrm>
            <a:custGeom>
              <a:avLst/>
              <a:gdLst>
                <a:gd name="T0" fmla="*/ 9 w 66"/>
                <a:gd name="T1" fmla="*/ 64 h 64"/>
                <a:gd name="T2" fmla="*/ 0 w 66"/>
                <a:gd name="T3" fmla="*/ 57 h 64"/>
                <a:gd name="T4" fmla="*/ 56 w 66"/>
                <a:gd name="T5" fmla="*/ 0 h 64"/>
                <a:gd name="T6" fmla="*/ 66 w 66"/>
                <a:gd name="T7" fmla="*/ 10 h 64"/>
                <a:gd name="T8" fmla="*/ 9 w 66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64">
                  <a:moveTo>
                    <a:pt x="9" y="64"/>
                  </a:moveTo>
                  <a:lnTo>
                    <a:pt x="0" y="57"/>
                  </a:lnTo>
                  <a:lnTo>
                    <a:pt x="56" y="0"/>
                  </a:lnTo>
                  <a:lnTo>
                    <a:pt x="66" y="10"/>
                  </a:lnTo>
                  <a:lnTo>
                    <a:pt x="9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>
                <a:latin typeface="Qualcomm Office Regular" pitchFamily="34" charset="0"/>
              </a:endParaRPr>
            </a:p>
          </p:txBody>
        </p:sp>
        <p:sp>
          <p:nvSpPr>
            <p:cNvPr id="35" name="Freeform 29"/>
            <p:cNvSpPr>
              <a:spLocks/>
            </p:cNvSpPr>
            <p:nvPr userDrawn="1"/>
          </p:nvSpPr>
          <p:spPr bwMode="black">
            <a:xfrm>
              <a:off x="6896100" y="2284413"/>
              <a:ext cx="123825" cy="63500"/>
            </a:xfrm>
            <a:custGeom>
              <a:avLst/>
              <a:gdLst>
                <a:gd name="T0" fmla="*/ 5 w 78"/>
                <a:gd name="T1" fmla="*/ 40 h 40"/>
                <a:gd name="T2" fmla="*/ 0 w 78"/>
                <a:gd name="T3" fmla="*/ 28 h 40"/>
                <a:gd name="T4" fmla="*/ 73 w 78"/>
                <a:gd name="T5" fmla="*/ 0 h 40"/>
                <a:gd name="T6" fmla="*/ 78 w 78"/>
                <a:gd name="T7" fmla="*/ 12 h 40"/>
                <a:gd name="T8" fmla="*/ 5 w 78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40">
                  <a:moveTo>
                    <a:pt x="5" y="40"/>
                  </a:moveTo>
                  <a:lnTo>
                    <a:pt x="0" y="28"/>
                  </a:lnTo>
                  <a:lnTo>
                    <a:pt x="73" y="0"/>
                  </a:lnTo>
                  <a:lnTo>
                    <a:pt x="78" y="12"/>
                  </a:lnTo>
                  <a:lnTo>
                    <a:pt x="5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>
                <a:latin typeface="Qualcomm Office Regular" pitchFamily="34" charset="0"/>
              </a:endParaRPr>
            </a:p>
          </p:txBody>
        </p:sp>
        <p:sp>
          <p:nvSpPr>
            <p:cNvPr id="36" name="Freeform 30"/>
            <p:cNvSpPr>
              <a:spLocks/>
            </p:cNvSpPr>
            <p:nvPr userDrawn="1"/>
          </p:nvSpPr>
          <p:spPr bwMode="black">
            <a:xfrm>
              <a:off x="6865938" y="2400300"/>
              <a:ext cx="63500" cy="123825"/>
            </a:xfrm>
            <a:custGeom>
              <a:avLst/>
              <a:gdLst>
                <a:gd name="T0" fmla="*/ 29 w 40"/>
                <a:gd name="T1" fmla="*/ 78 h 78"/>
                <a:gd name="T2" fmla="*/ 0 w 40"/>
                <a:gd name="T3" fmla="*/ 5 h 78"/>
                <a:gd name="T4" fmla="*/ 10 w 40"/>
                <a:gd name="T5" fmla="*/ 0 h 78"/>
                <a:gd name="T6" fmla="*/ 40 w 40"/>
                <a:gd name="T7" fmla="*/ 73 h 78"/>
                <a:gd name="T8" fmla="*/ 29 w 40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8">
                  <a:moveTo>
                    <a:pt x="29" y="78"/>
                  </a:moveTo>
                  <a:lnTo>
                    <a:pt x="0" y="5"/>
                  </a:lnTo>
                  <a:lnTo>
                    <a:pt x="10" y="0"/>
                  </a:lnTo>
                  <a:lnTo>
                    <a:pt x="40" y="73"/>
                  </a:lnTo>
                  <a:lnTo>
                    <a:pt x="29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>
                <a:latin typeface="Qualcomm Office Regular" pitchFamily="34" charset="0"/>
              </a:endParaRPr>
            </a:p>
          </p:txBody>
        </p:sp>
        <p:sp>
          <p:nvSpPr>
            <p:cNvPr id="37" name="Freeform 31"/>
            <p:cNvSpPr>
              <a:spLocks/>
            </p:cNvSpPr>
            <p:nvPr userDrawn="1"/>
          </p:nvSpPr>
          <p:spPr bwMode="black">
            <a:xfrm>
              <a:off x="6865938" y="2193925"/>
              <a:ext cx="68262" cy="120650"/>
            </a:xfrm>
            <a:custGeom>
              <a:avLst/>
              <a:gdLst>
                <a:gd name="T0" fmla="*/ 12 w 43"/>
                <a:gd name="T1" fmla="*/ 76 h 76"/>
                <a:gd name="T2" fmla="*/ 0 w 43"/>
                <a:gd name="T3" fmla="*/ 71 h 76"/>
                <a:gd name="T4" fmla="*/ 31 w 43"/>
                <a:gd name="T5" fmla="*/ 0 h 76"/>
                <a:gd name="T6" fmla="*/ 43 w 43"/>
                <a:gd name="T7" fmla="*/ 5 h 76"/>
                <a:gd name="T8" fmla="*/ 12 w 43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76">
                  <a:moveTo>
                    <a:pt x="12" y="76"/>
                  </a:moveTo>
                  <a:lnTo>
                    <a:pt x="0" y="71"/>
                  </a:lnTo>
                  <a:lnTo>
                    <a:pt x="31" y="0"/>
                  </a:lnTo>
                  <a:lnTo>
                    <a:pt x="43" y="5"/>
                  </a:lnTo>
                  <a:lnTo>
                    <a:pt x="12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>
                <a:latin typeface="Qualcomm Office Regular" pitchFamily="34" charset="0"/>
              </a:endParaRPr>
            </a:p>
          </p:txBody>
        </p:sp>
        <p:sp>
          <p:nvSpPr>
            <p:cNvPr id="38" name="Freeform 32"/>
            <p:cNvSpPr>
              <a:spLocks/>
            </p:cNvSpPr>
            <p:nvPr userDrawn="1"/>
          </p:nvSpPr>
          <p:spPr bwMode="black">
            <a:xfrm>
              <a:off x="6896100" y="2370138"/>
              <a:ext cx="123825" cy="63500"/>
            </a:xfrm>
            <a:custGeom>
              <a:avLst/>
              <a:gdLst>
                <a:gd name="T0" fmla="*/ 73 w 78"/>
                <a:gd name="T1" fmla="*/ 40 h 40"/>
                <a:gd name="T2" fmla="*/ 0 w 78"/>
                <a:gd name="T3" fmla="*/ 10 h 40"/>
                <a:gd name="T4" fmla="*/ 5 w 78"/>
                <a:gd name="T5" fmla="*/ 0 h 40"/>
                <a:gd name="T6" fmla="*/ 78 w 78"/>
                <a:gd name="T7" fmla="*/ 31 h 40"/>
                <a:gd name="T8" fmla="*/ 73 w 78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40">
                  <a:moveTo>
                    <a:pt x="73" y="40"/>
                  </a:moveTo>
                  <a:lnTo>
                    <a:pt x="0" y="10"/>
                  </a:lnTo>
                  <a:lnTo>
                    <a:pt x="5" y="0"/>
                  </a:lnTo>
                  <a:lnTo>
                    <a:pt x="78" y="31"/>
                  </a:lnTo>
                  <a:lnTo>
                    <a:pt x="73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>
                <a:latin typeface="Qualcomm Office Regular" pitchFamily="34" charset="0"/>
              </a:endParaRPr>
            </a:p>
          </p:txBody>
        </p:sp>
        <p:sp>
          <p:nvSpPr>
            <p:cNvPr id="39" name="Freeform 33"/>
            <p:cNvSpPr>
              <a:spLocks noEditPoints="1"/>
            </p:cNvSpPr>
            <p:nvPr userDrawn="1"/>
          </p:nvSpPr>
          <p:spPr bwMode="black">
            <a:xfrm>
              <a:off x="6791325" y="2298700"/>
              <a:ext cx="123825" cy="120650"/>
            </a:xfrm>
            <a:custGeom>
              <a:avLst/>
              <a:gdLst>
                <a:gd name="T0" fmla="*/ 17 w 33"/>
                <a:gd name="T1" fmla="*/ 32 h 32"/>
                <a:gd name="T2" fmla="*/ 0 w 33"/>
                <a:gd name="T3" fmla="*/ 16 h 32"/>
                <a:gd name="T4" fmla="*/ 17 w 33"/>
                <a:gd name="T5" fmla="*/ 0 h 32"/>
                <a:gd name="T6" fmla="*/ 33 w 33"/>
                <a:gd name="T7" fmla="*/ 16 h 32"/>
                <a:gd name="T8" fmla="*/ 17 w 33"/>
                <a:gd name="T9" fmla="*/ 32 h 32"/>
                <a:gd name="T10" fmla="*/ 17 w 33"/>
                <a:gd name="T11" fmla="*/ 5 h 32"/>
                <a:gd name="T12" fmla="*/ 6 w 33"/>
                <a:gd name="T13" fmla="*/ 16 h 32"/>
                <a:gd name="T14" fmla="*/ 17 w 33"/>
                <a:gd name="T15" fmla="*/ 27 h 32"/>
                <a:gd name="T16" fmla="*/ 28 w 33"/>
                <a:gd name="T17" fmla="*/ 16 h 32"/>
                <a:gd name="T18" fmla="*/ 17 w 33"/>
                <a:gd name="T19" fmla="*/ 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32">
                  <a:moveTo>
                    <a:pt x="17" y="32"/>
                  </a:moveTo>
                  <a:cubicBezTo>
                    <a:pt x="8" y="32"/>
                    <a:pt x="0" y="25"/>
                    <a:pt x="0" y="16"/>
                  </a:cubicBezTo>
                  <a:cubicBezTo>
                    <a:pt x="0" y="7"/>
                    <a:pt x="8" y="0"/>
                    <a:pt x="17" y="0"/>
                  </a:cubicBezTo>
                  <a:cubicBezTo>
                    <a:pt x="25" y="0"/>
                    <a:pt x="33" y="7"/>
                    <a:pt x="33" y="16"/>
                  </a:cubicBezTo>
                  <a:cubicBezTo>
                    <a:pt x="33" y="25"/>
                    <a:pt x="25" y="32"/>
                    <a:pt x="17" y="32"/>
                  </a:cubicBezTo>
                  <a:close/>
                  <a:moveTo>
                    <a:pt x="17" y="5"/>
                  </a:moveTo>
                  <a:cubicBezTo>
                    <a:pt x="11" y="5"/>
                    <a:pt x="6" y="10"/>
                    <a:pt x="6" y="16"/>
                  </a:cubicBezTo>
                  <a:cubicBezTo>
                    <a:pt x="6" y="22"/>
                    <a:pt x="11" y="27"/>
                    <a:pt x="17" y="27"/>
                  </a:cubicBezTo>
                  <a:cubicBezTo>
                    <a:pt x="23" y="27"/>
                    <a:pt x="28" y="22"/>
                    <a:pt x="28" y="16"/>
                  </a:cubicBezTo>
                  <a:cubicBezTo>
                    <a:pt x="28" y="10"/>
                    <a:pt x="23" y="5"/>
                    <a:pt x="1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>
                <a:latin typeface="Qualcomm Office Regular" pitchFamily="34" charset="0"/>
              </a:endParaRPr>
            </a:p>
          </p:txBody>
        </p:sp>
        <p:sp>
          <p:nvSpPr>
            <p:cNvPr id="40" name="Rectangle 34"/>
            <p:cNvSpPr>
              <a:spLocks noChangeArrowheads="1"/>
            </p:cNvSpPr>
            <p:nvPr userDrawn="1"/>
          </p:nvSpPr>
          <p:spPr bwMode="black">
            <a:xfrm>
              <a:off x="6843713" y="2182813"/>
              <a:ext cx="19050" cy="123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>
                <a:latin typeface="Qualcomm Office Regular" pitchFamily="34" charset="0"/>
              </a:endParaRPr>
            </a:p>
          </p:txBody>
        </p:sp>
      </p:grpSp>
      <p:grpSp>
        <p:nvGrpSpPr>
          <p:cNvPr id="46" name="Group 45"/>
          <p:cNvGrpSpPr/>
          <p:nvPr userDrawn="1"/>
        </p:nvGrpSpPr>
        <p:grpSpPr bwMode="black">
          <a:xfrm>
            <a:off x="9099362" y="3611849"/>
            <a:ext cx="1621259" cy="842963"/>
            <a:chOff x="8614838" y="3645100"/>
            <a:chExt cx="1620837" cy="842963"/>
          </a:xfrm>
        </p:grpSpPr>
        <p:sp>
          <p:nvSpPr>
            <p:cNvPr id="11" name="Freeform 8"/>
            <p:cNvSpPr>
              <a:spLocks noEditPoints="1"/>
            </p:cNvSpPr>
            <p:nvPr userDrawn="1"/>
          </p:nvSpPr>
          <p:spPr bwMode="black">
            <a:xfrm>
              <a:off x="8614838" y="3922913"/>
              <a:ext cx="627062" cy="404812"/>
            </a:xfrm>
            <a:custGeom>
              <a:avLst/>
              <a:gdLst>
                <a:gd name="T0" fmla="*/ 142 w 167"/>
                <a:gd name="T1" fmla="*/ 108 h 108"/>
                <a:gd name="T2" fmla="*/ 31 w 167"/>
                <a:gd name="T3" fmla="*/ 108 h 108"/>
                <a:gd name="T4" fmla="*/ 0 w 167"/>
                <a:gd name="T5" fmla="*/ 76 h 108"/>
                <a:gd name="T6" fmla="*/ 31 w 167"/>
                <a:gd name="T7" fmla="*/ 44 h 108"/>
                <a:gd name="T8" fmla="*/ 35 w 167"/>
                <a:gd name="T9" fmla="*/ 45 h 108"/>
                <a:gd name="T10" fmla="*/ 89 w 167"/>
                <a:gd name="T11" fmla="*/ 0 h 108"/>
                <a:gd name="T12" fmla="*/ 143 w 167"/>
                <a:gd name="T13" fmla="*/ 54 h 108"/>
                <a:gd name="T14" fmla="*/ 143 w 167"/>
                <a:gd name="T15" fmla="*/ 57 h 108"/>
                <a:gd name="T16" fmla="*/ 167 w 167"/>
                <a:gd name="T17" fmla="*/ 83 h 108"/>
                <a:gd name="T18" fmla="*/ 142 w 167"/>
                <a:gd name="T19" fmla="*/ 108 h 108"/>
                <a:gd name="T20" fmla="*/ 31 w 167"/>
                <a:gd name="T21" fmla="*/ 50 h 108"/>
                <a:gd name="T22" fmla="*/ 5 w 167"/>
                <a:gd name="T23" fmla="*/ 76 h 108"/>
                <a:gd name="T24" fmla="*/ 31 w 167"/>
                <a:gd name="T25" fmla="*/ 103 h 108"/>
                <a:gd name="T26" fmla="*/ 142 w 167"/>
                <a:gd name="T27" fmla="*/ 103 h 108"/>
                <a:gd name="T28" fmla="*/ 162 w 167"/>
                <a:gd name="T29" fmla="*/ 83 h 108"/>
                <a:gd name="T30" fmla="*/ 142 w 167"/>
                <a:gd name="T31" fmla="*/ 63 h 108"/>
                <a:gd name="T32" fmla="*/ 140 w 167"/>
                <a:gd name="T33" fmla="*/ 63 h 108"/>
                <a:gd name="T34" fmla="*/ 137 w 167"/>
                <a:gd name="T35" fmla="*/ 63 h 108"/>
                <a:gd name="T36" fmla="*/ 137 w 167"/>
                <a:gd name="T37" fmla="*/ 60 h 108"/>
                <a:gd name="T38" fmla="*/ 138 w 167"/>
                <a:gd name="T39" fmla="*/ 54 h 108"/>
                <a:gd name="T40" fmla="*/ 89 w 167"/>
                <a:gd name="T41" fmla="*/ 5 h 108"/>
                <a:gd name="T42" fmla="*/ 40 w 167"/>
                <a:gd name="T43" fmla="*/ 48 h 108"/>
                <a:gd name="T44" fmla="*/ 39 w 167"/>
                <a:gd name="T45" fmla="*/ 51 h 108"/>
                <a:gd name="T46" fmla="*/ 37 w 167"/>
                <a:gd name="T47" fmla="*/ 50 h 108"/>
                <a:gd name="T48" fmla="*/ 31 w 167"/>
                <a:gd name="T49" fmla="*/ 5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7" h="108">
                  <a:moveTo>
                    <a:pt x="142" y="108"/>
                  </a:moveTo>
                  <a:cubicBezTo>
                    <a:pt x="31" y="108"/>
                    <a:pt x="31" y="108"/>
                    <a:pt x="31" y="108"/>
                  </a:cubicBezTo>
                  <a:cubicBezTo>
                    <a:pt x="14" y="108"/>
                    <a:pt x="0" y="94"/>
                    <a:pt x="0" y="76"/>
                  </a:cubicBezTo>
                  <a:cubicBezTo>
                    <a:pt x="0" y="59"/>
                    <a:pt x="14" y="44"/>
                    <a:pt x="31" y="44"/>
                  </a:cubicBezTo>
                  <a:cubicBezTo>
                    <a:pt x="32" y="44"/>
                    <a:pt x="34" y="45"/>
                    <a:pt x="35" y="45"/>
                  </a:cubicBezTo>
                  <a:cubicBezTo>
                    <a:pt x="39" y="19"/>
                    <a:pt x="62" y="0"/>
                    <a:pt x="89" y="0"/>
                  </a:cubicBezTo>
                  <a:cubicBezTo>
                    <a:pt x="118" y="0"/>
                    <a:pt x="143" y="24"/>
                    <a:pt x="143" y="54"/>
                  </a:cubicBezTo>
                  <a:cubicBezTo>
                    <a:pt x="143" y="55"/>
                    <a:pt x="143" y="56"/>
                    <a:pt x="143" y="57"/>
                  </a:cubicBezTo>
                  <a:cubicBezTo>
                    <a:pt x="156" y="58"/>
                    <a:pt x="167" y="69"/>
                    <a:pt x="167" y="83"/>
                  </a:cubicBezTo>
                  <a:cubicBezTo>
                    <a:pt x="167" y="97"/>
                    <a:pt x="156" y="108"/>
                    <a:pt x="142" y="108"/>
                  </a:cubicBezTo>
                  <a:close/>
                  <a:moveTo>
                    <a:pt x="31" y="50"/>
                  </a:moveTo>
                  <a:cubicBezTo>
                    <a:pt x="17" y="50"/>
                    <a:pt x="5" y="62"/>
                    <a:pt x="5" y="76"/>
                  </a:cubicBezTo>
                  <a:cubicBezTo>
                    <a:pt x="5" y="91"/>
                    <a:pt x="17" y="103"/>
                    <a:pt x="31" y="103"/>
                  </a:cubicBezTo>
                  <a:cubicBezTo>
                    <a:pt x="142" y="103"/>
                    <a:pt x="142" y="103"/>
                    <a:pt x="142" y="103"/>
                  </a:cubicBezTo>
                  <a:cubicBezTo>
                    <a:pt x="153" y="103"/>
                    <a:pt x="162" y="94"/>
                    <a:pt x="162" y="83"/>
                  </a:cubicBezTo>
                  <a:cubicBezTo>
                    <a:pt x="162" y="72"/>
                    <a:pt x="153" y="63"/>
                    <a:pt x="142" y="63"/>
                  </a:cubicBezTo>
                  <a:cubicBezTo>
                    <a:pt x="141" y="63"/>
                    <a:pt x="140" y="63"/>
                    <a:pt x="140" y="63"/>
                  </a:cubicBezTo>
                  <a:cubicBezTo>
                    <a:pt x="137" y="63"/>
                    <a:pt x="137" y="63"/>
                    <a:pt x="137" y="63"/>
                  </a:cubicBezTo>
                  <a:cubicBezTo>
                    <a:pt x="137" y="60"/>
                    <a:pt x="137" y="60"/>
                    <a:pt x="137" y="60"/>
                  </a:cubicBezTo>
                  <a:cubicBezTo>
                    <a:pt x="138" y="58"/>
                    <a:pt x="138" y="56"/>
                    <a:pt x="138" y="54"/>
                  </a:cubicBezTo>
                  <a:cubicBezTo>
                    <a:pt x="138" y="27"/>
                    <a:pt x="116" y="5"/>
                    <a:pt x="89" y="5"/>
                  </a:cubicBezTo>
                  <a:cubicBezTo>
                    <a:pt x="64" y="5"/>
                    <a:pt x="43" y="23"/>
                    <a:pt x="40" y="48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7" y="50"/>
                    <a:pt x="37" y="50"/>
                    <a:pt x="37" y="50"/>
                  </a:cubicBezTo>
                  <a:cubicBezTo>
                    <a:pt x="36" y="50"/>
                    <a:pt x="33" y="50"/>
                    <a:pt x="31" y="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>
                <a:latin typeface="Qualcomm Office Regular" pitchFamily="34" charset="0"/>
              </a:endParaRPr>
            </a:p>
          </p:txBody>
        </p:sp>
        <p:sp>
          <p:nvSpPr>
            <p:cNvPr id="44" name="Freeform 39"/>
            <p:cNvSpPr>
              <a:spLocks noEditPoints="1"/>
            </p:cNvSpPr>
            <p:nvPr userDrawn="1"/>
          </p:nvSpPr>
          <p:spPr bwMode="black">
            <a:xfrm>
              <a:off x="8945038" y="3645100"/>
              <a:ext cx="1290637" cy="842963"/>
            </a:xfrm>
            <a:custGeom>
              <a:avLst/>
              <a:gdLst>
                <a:gd name="T0" fmla="*/ 277 w 344"/>
                <a:gd name="T1" fmla="*/ 83 h 225"/>
                <a:gd name="T2" fmla="*/ 279 w 344"/>
                <a:gd name="T3" fmla="*/ 68 h 225"/>
                <a:gd name="T4" fmla="*/ 210 w 344"/>
                <a:gd name="T5" fmla="*/ 0 h 225"/>
                <a:gd name="T6" fmla="*/ 148 w 344"/>
                <a:gd name="T7" fmla="*/ 41 h 225"/>
                <a:gd name="T8" fmla="*/ 130 w 344"/>
                <a:gd name="T9" fmla="*/ 38 h 225"/>
                <a:gd name="T10" fmla="*/ 81 w 344"/>
                <a:gd name="T11" fmla="*/ 83 h 225"/>
                <a:gd name="T12" fmla="*/ 71 w 344"/>
                <a:gd name="T13" fmla="*/ 83 h 225"/>
                <a:gd name="T14" fmla="*/ 0 w 344"/>
                <a:gd name="T15" fmla="*/ 154 h 225"/>
                <a:gd name="T16" fmla="*/ 58 w 344"/>
                <a:gd name="T17" fmla="*/ 225 h 225"/>
                <a:gd name="T18" fmla="*/ 168 w 344"/>
                <a:gd name="T19" fmla="*/ 225 h 225"/>
                <a:gd name="T20" fmla="*/ 175 w 344"/>
                <a:gd name="T21" fmla="*/ 225 h 225"/>
                <a:gd name="T22" fmla="*/ 277 w 344"/>
                <a:gd name="T23" fmla="*/ 225 h 225"/>
                <a:gd name="T24" fmla="*/ 285 w 344"/>
                <a:gd name="T25" fmla="*/ 225 h 225"/>
                <a:gd name="T26" fmla="*/ 344 w 344"/>
                <a:gd name="T27" fmla="*/ 154 h 225"/>
                <a:gd name="T28" fmla="*/ 277 w 344"/>
                <a:gd name="T29" fmla="*/ 83 h 225"/>
                <a:gd name="T30" fmla="*/ 285 w 344"/>
                <a:gd name="T31" fmla="*/ 220 h 225"/>
                <a:gd name="T32" fmla="*/ 58 w 344"/>
                <a:gd name="T33" fmla="*/ 220 h 225"/>
                <a:gd name="T34" fmla="*/ 5 w 344"/>
                <a:gd name="T35" fmla="*/ 154 h 225"/>
                <a:gd name="T36" fmla="*/ 71 w 344"/>
                <a:gd name="T37" fmla="*/ 88 h 225"/>
                <a:gd name="T38" fmla="*/ 86 w 344"/>
                <a:gd name="T39" fmla="*/ 88 h 225"/>
                <a:gd name="T40" fmla="*/ 87 w 344"/>
                <a:gd name="T41" fmla="*/ 85 h 225"/>
                <a:gd name="T42" fmla="*/ 130 w 344"/>
                <a:gd name="T43" fmla="*/ 43 h 225"/>
                <a:gd name="T44" fmla="*/ 148 w 344"/>
                <a:gd name="T45" fmla="*/ 46 h 225"/>
                <a:gd name="T46" fmla="*/ 150 w 344"/>
                <a:gd name="T47" fmla="*/ 47 h 225"/>
                <a:gd name="T48" fmla="*/ 151 w 344"/>
                <a:gd name="T49" fmla="*/ 45 h 225"/>
                <a:gd name="T50" fmla="*/ 210 w 344"/>
                <a:gd name="T51" fmla="*/ 5 h 225"/>
                <a:gd name="T52" fmla="*/ 274 w 344"/>
                <a:gd name="T53" fmla="*/ 68 h 225"/>
                <a:gd name="T54" fmla="*/ 272 w 344"/>
                <a:gd name="T55" fmla="*/ 85 h 225"/>
                <a:gd name="T56" fmla="*/ 271 w 344"/>
                <a:gd name="T57" fmla="*/ 88 h 225"/>
                <a:gd name="T58" fmla="*/ 274 w 344"/>
                <a:gd name="T59" fmla="*/ 88 h 225"/>
                <a:gd name="T60" fmla="*/ 338 w 344"/>
                <a:gd name="T61" fmla="*/ 154 h 225"/>
                <a:gd name="T62" fmla="*/ 285 w 344"/>
                <a:gd name="T63" fmla="*/ 22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44" h="225">
                  <a:moveTo>
                    <a:pt x="277" y="83"/>
                  </a:moveTo>
                  <a:cubicBezTo>
                    <a:pt x="279" y="78"/>
                    <a:pt x="279" y="73"/>
                    <a:pt x="279" y="68"/>
                  </a:cubicBezTo>
                  <a:cubicBezTo>
                    <a:pt x="279" y="30"/>
                    <a:pt x="248" y="0"/>
                    <a:pt x="210" y="0"/>
                  </a:cubicBezTo>
                  <a:cubicBezTo>
                    <a:pt x="183" y="0"/>
                    <a:pt x="159" y="16"/>
                    <a:pt x="148" y="41"/>
                  </a:cubicBezTo>
                  <a:cubicBezTo>
                    <a:pt x="142" y="39"/>
                    <a:pt x="136" y="38"/>
                    <a:pt x="130" y="38"/>
                  </a:cubicBezTo>
                  <a:cubicBezTo>
                    <a:pt x="105" y="38"/>
                    <a:pt x="84" y="57"/>
                    <a:pt x="81" y="83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32" y="83"/>
                    <a:pt x="0" y="115"/>
                    <a:pt x="0" y="154"/>
                  </a:cubicBezTo>
                  <a:cubicBezTo>
                    <a:pt x="0" y="193"/>
                    <a:pt x="32" y="225"/>
                    <a:pt x="58" y="225"/>
                  </a:cubicBezTo>
                  <a:cubicBezTo>
                    <a:pt x="168" y="225"/>
                    <a:pt x="168" y="225"/>
                    <a:pt x="168" y="225"/>
                  </a:cubicBezTo>
                  <a:cubicBezTo>
                    <a:pt x="175" y="225"/>
                    <a:pt x="175" y="225"/>
                    <a:pt x="175" y="225"/>
                  </a:cubicBezTo>
                  <a:cubicBezTo>
                    <a:pt x="277" y="225"/>
                    <a:pt x="277" y="225"/>
                    <a:pt x="277" y="225"/>
                  </a:cubicBezTo>
                  <a:cubicBezTo>
                    <a:pt x="285" y="225"/>
                    <a:pt x="285" y="225"/>
                    <a:pt x="285" y="225"/>
                  </a:cubicBezTo>
                  <a:cubicBezTo>
                    <a:pt x="311" y="225"/>
                    <a:pt x="344" y="193"/>
                    <a:pt x="344" y="154"/>
                  </a:cubicBezTo>
                  <a:cubicBezTo>
                    <a:pt x="344" y="116"/>
                    <a:pt x="315" y="85"/>
                    <a:pt x="277" y="83"/>
                  </a:cubicBezTo>
                  <a:close/>
                  <a:moveTo>
                    <a:pt x="285" y="220"/>
                  </a:moveTo>
                  <a:cubicBezTo>
                    <a:pt x="58" y="220"/>
                    <a:pt x="58" y="220"/>
                    <a:pt x="58" y="220"/>
                  </a:cubicBezTo>
                  <a:cubicBezTo>
                    <a:pt x="34" y="220"/>
                    <a:pt x="5" y="190"/>
                    <a:pt x="5" y="154"/>
                  </a:cubicBezTo>
                  <a:cubicBezTo>
                    <a:pt x="5" y="117"/>
                    <a:pt x="34" y="88"/>
                    <a:pt x="71" y="88"/>
                  </a:cubicBezTo>
                  <a:cubicBezTo>
                    <a:pt x="86" y="88"/>
                    <a:pt x="86" y="88"/>
                    <a:pt x="86" y="88"/>
                  </a:cubicBezTo>
                  <a:cubicBezTo>
                    <a:pt x="87" y="85"/>
                    <a:pt x="87" y="85"/>
                    <a:pt x="87" y="85"/>
                  </a:cubicBezTo>
                  <a:cubicBezTo>
                    <a:pt x="87" y="61"/>
                    <a:pt x="107" y="43"/>
                    <a:pt x="130" y="43"/>
                  </a:cubicBezTo>
                  <a:cubicBezTo>
                    <a:pt x="136" y="43"/>
                    <a:pt x="142" y="44"/>
                    <a:pt x="148" y="46"/>
                  </a:cubicBezTo>
                  <a:cubicBezTo>
                    <a:pt x="150" y="47"/>
                    <a:pt x="150" y="47"/>
                    <a:pt x="150" y="47"/>
                  </a:cubicBezTo>
                  <a:cubicBezTo>
                    <a:pt x="151" y="45"/>
                    <a:pt x="151" y="45"/>
                    <a:pt x="151" y="45"/>
                  </a:cubicBezTo>
                  <a:cubicBezTo>
                    <a:pt x="161" y="21"/>
                    <a:pt x="184" y="5"/>
                    <a:pt x="210" y="5"/>
                  </a:cubicBezTo>
                  <a:cubicBezTo>
                    <a:pt x="245" y="5"/>
                    <a:pt x="274" y="33"/>
                    <a:pt x="274" y="68"/>
                  </a:cubicBezTo>
                  <a:cubicBezTo>
                    <a:pt x="274" y="74"/>
                    <a:pt x="273" y="79"/>
                    <a:pt x="272" y="85"/>
                  </a:cubicBezTo>
                  <a:cubicBezTo>
                    <a:pt x="271" y="88"/>
                    <a:pt x="271" y="88"/>
                    <a:pt x="271" y="88"/>
                  </a:cubicBezTo>
                  <a:cubicBezTo>
                    <a:pt x="274" y="88"/>
                    <a:pt x="274" y="88"/>
                    <a:pt x="274" y="88"/>
                  </a:cubicBezTo>
                  <a:cubicBezTo>
                    <a:pt x="310" y="89"/>
                    <a:pt x="338" y="118"/>
                    <a:pt x="338" y="154"/>
                  </a:cubicBezTo>
                  <a:cubicBezTo>
                    <a:pt x="338" y="190"/>
                    <a:pt x="309" y="220"/>
                    <a:pt x="285" y="22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>
                <a:latin typeface="Qualcomm Office Regular" pitchFamily="34" charset="0"/>
              </a:endParaRPr>
            </a:p>
          </p:txBody>
        </p:sp>
      </p:grpSp>
      <p:grpSp>
        <p:nvGrpSpPr>
          <p:cNvPr id="6" name="compass"/>
          <p:cNvGrpSpPr/>
          <p:nvPr userDrawn="1"/>
        </p:nvGrpSpPr>
        <p:grpSpPr bwMode="black">
          <a:xfrm>
            <a:off x="9922646" y="5150433"/>
            <a:ext cx="986219" cy="985962"/>
            <a:chOff x="7363812" y="1203877"/>
            <a:chExt cx="985962" cy="985962"/>
          </a:xfrm>
        </p:grpSpPr>
        <p:grpSp>
          <p:nvGrpSpPr>
            <p:cNvPr id="48" name="Group 47"/>
            <p:cNvGrpSpPr/>
            <p:nvPr userDrawn="1"/>
          </p:nvGrpSpPr>
          <p:grpSpPr bwMode="black">
            <a:xfrm>
              <a:off x="7388481" y="1278552"/>
              <a:ext cx="936625" cy="836612"/>
              <a:chOff x="9475263" y="5255258"/>
              <a:chExt cx="936625" cy="836612"/>
            </a:xfrm>
          </p:grpSpPr>
          <p:sp>
            <p:nvSpPr>
              <p:cNvPr id="13" name="Freeform 10"/>
              <p:cNvSpPr>
                <a:spLocks noEditPoints="1"/>
              </p:cNvSpPr>
              <p:nvPr userDrawn="1"/>
            </p:nvSpPr>
            <p:spPr bwMode="black">
              <a:xfrm>
                <a:off x="9475263" y="5255258"/>
                <a:ext cx="936625" cy="836612"/>
              </a:xfrm>
              <a:custGeom>
                <a:avLst/>
                <a:gdLst>
                  <a:gd name="T0" fmla="*/ 215 w 250"/>
                  <a:gd name="T1" fmla="*/ 92 h 223"/>
                  <a:gd name="T2" fmla="*/ 156 w 250"/>
                  <a:gd name="T3" fmla="*/ 109 h 223"/>
                  <a:gd name="T4" fmla="*/ 176 w 250"/>
                  <a:gd name="T5" fmla="*/ 91 h 223"/>
                  <a:gd name="T6" fmla="*/ 152 w 250"/>
                  <a:gd name="T7" fmla="*/ 96 h 223"/>
                  <a:gd name="T8" fmla="*/ 177 w 250"/>
                  <a:gd name="T9" fmla="*/ 61 h 223"/>
                  <a:gd name="T10" fmla="*/ 186 w 250"/>
                  <a:gd name="T11" fmla="*/ 59 h 223"/>
                  <a:gd name="T12" fmla="*/ 175 w 250"/>
                  <a:gd name="T13" fmla="*/ 47 h 223"/>
                  <a:gd name="T14" fmla="*/ 175 w 250"/>
                  <a:gd name="T15" fmla="*/ 47 h 223"/>
                  <a:gd name="T16" fmla="*/ 173 w 250"/>
                  <a:gd name="T17" fmla="*/ 57 h 223"/>
                  <a:gd name="T18" fmla="*/ 137 w 250"/>
                  <a:gd name="T19" fmla="*/ 80 h 223"/>
                  <a:gd name="T20" fmla="*/ 141 w 250"/>
                  <a:gd name="T21" fmla="*/ 56 h 223"/>
                  <a:gd name="T22" fmla="*/ 123 w 250"/>
                  <a:gd name="T23" fmla="*/ 77 h 223"/>
                  <a:gd name="T24" fmla="*/ 129 w 250"/>
                  <a:gd name="T25" fmla="*/ 9 h 223"/>
                  <a:gd name="T26" fmla="*/ 112 w 250"/>
                  <a:gd name="T27" fmla="*/ 9 h 223"/>
                  <a:gd name="T28" fmla="*/ 118 w 250"/>
                  <a:gd name="T29" fmla="*/ 77 h 223"/>
                  <a:gd name="T30" fmla="*/ 101 w 250"/>
                  <a:gd name="T31" fmla="*/ 56 h 223"/>
                  <a:gd name="T32" fmla="*/ 105 w 250"/>
                  <a:gd name="T33" fmla="*/ 80 h 223"/>
                  <a:gd name="T34" fmla="*/ 69 w 250"/>
                  <a:gd name="T35" fmla="*/ 57 h 223"/>
                  <a:gd name="T36" fmla="*/ 67 w 250"/>
                  <a:gd name="T37" fmla="*/ 47 h 223"/>
                  <a:gd name="T38" fmla="*/ 55 w 250"/>
                  <a:gd name="T39" fmla="*/ 59 h 223"/>
                  <a:gd name="T40" fmla="*/ 65 w 250"/>
                  <a:gd name="T41" fmla="*/ 61 h 223"/>
                  <a:gd name="T42" fmla="*/ 90 w 250"/>
                  <a:gd name="T43" fmla="*/ 96 h 223"/>
                  <a:gd name="T44" fmla="*/ 66 w 250"/>
                  <a:gd name="T45" fmla="*/ 91 h 223"/>
                  <a:gd name="T46" fmla="*/ 86 w 250"/>
                  <a:gd name="T47" fmla="*/ 109 h 223"/>
                  <a:gd name="T48" fmla="*/ 35 w 250"/>
                  <a:gd name="T49" fmla="*/ 99 h 223"/>
                  <a:gd name="T50" fmla="*/ 13 w 250"/>
                  <a:gd name="T51" fmla="*/ 112 h 223"/>
                  <a:gd name="T52" fmla="*/ 35 w 250"/>
                  <a:gd name="T53" fmla="*/ 124 h 223"/>
                  <a:gd name="T54" fmla="*/ 86 w 250"/>
                  <a:gd name="T55" fmla="*/ 114 h 223"/>
                  <a:gd name="T56" fmla="*/ 66 w 250"/>
                  <a:gd name="T57" fmla="*/ 132 h 223"/>
                  <a:gd name="T58" fmla="*/ 90 w 250"/>
                  <a:gd name="T59" fmla="*/ 127 h 223"/>
                  <a:gd name="T60" fmla="*/ 65 w 250"/>
                  <a:gd name="T61" fmla="*/ 165 h 223"/>
                  <a:gd name="T62" fmla="*/ 55 w 250"/>
                  <a:gd name="T63" fmla="*/ 166 h 223"/>
                  <a:gd name="T64" fmla="*/ 67 w 250"/>
                  <a:gd name="T65" fmla="*/ 178 h 223"/>
                  <a:gd name="T66" fmla="*/ 69 w 250"/>
                  <a:gd name="T67" fmla="*/ 168 h 223"/>
                  <a:gd name="T68" fmla="*/ 105 w 250"/>
                  <a:gd name="T69" fmla="*/ 143 h 223"/>
                  <a:gd name="T70" fmla="*/ 101 w 250"/>
                  <a:gd name="T71" fmla="*/ 167 h 223"/>
                  <a:gd name="T72" fmla="*/ 118 w 250"/>
                  <a:gd name="T73" fmla="*/ 146 h 223"/>
                  <a:gd name="T74" fmla="*/ 118 w 250"/>
                  <a:gd name="T75" fmla="*/ 206 h 223"/>
                  <a:gd name="T76" fmla="*/ 121 w 250"/>
                  <a:gd name="T77" fmla="*/ 223 h 223"/>
                  <a:gd name="T78" fmla="*/ 123 w 250"/>
                  <a:gd name="T79" fmla="*/ 206 h 223"/>
                  <a:gd name="T80" fmla="*/ 123 w 250"/>
                  <a:gd name="T81" fmla="*/ 146 h 223"/>
                  <a:gd name="T82" fmla="*/ 141 w 250"/>
                  <a:gd name="T83" fmla="*/ 167 h 223"/>
                  <a:gd name="T84" fmla="*/ 137 w 250"/>
                  <a:gd name="T85" fmla="*/ 143 h 223"/>
                  <a:gd name="T86" fmla="*/ 173 w 250"/>
                  <a:gd name="T87" fmla="*/ 168 h 223"/>
                  <a:gd name="T88" fmla="*/ 175 w 250"/>
                  <a:gd name="T89" fmla="*/ 178 h 223"/>
                  <a:gd name="T90" fmla="*/ 187 w 250"/>
                  <a:gd name="T91" fmla="*/ 166 h 223"/>
                  <a:gd name="T92" fmla="*/ 177 w 250"/>
                  <a:gd name="T93" fmla="*/ 165 h 223"/>
                  <a:gd name="T94" fmla="*/ 152 w 250"/>
                  <a:gd name="T95" fmla="*/ 127 h 223"/>
                  <a:gd name="T96" fmla="*/ 176 w 250"/>
                  <a:gd name="T97" fmla="*/ 132 h 223"/>
                  <a:gd name="T98" fmla="*/ 156 w 250"/>
                  <a:gd name="T99" fmla="*/ 114 h 223"/>
                  <a:gd name="T100" fmla="*/ 215 w 250"/>
                  <a:gd name="T101" fmla="*/ 131 h 223"/>
                  <a:gd name="T102" fmla="*/ 121 w 250"/>
                  <a:gd name="T103" fmla="*/ 130 h 223"/>
                  <a:gd name="T104" fmla="*/ 121 w 250"/>
                  <a:gd name="T105" fmla="*/ 93 h 223"/>
                  <a:gd name="T106" fmla="*/ 121 w 250"/>
                  <a:gd name="T107" fmla="*/ 130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50" h="223">
                    <a:moveTo>
                      <a:pt x="250" y="112"/>
                    </a:moveTo>
                    <a:cubicBezTo>
                      <a:pt x="215" y="92"/>
                      <a:pt x="215" y="92"/>
                      <a:pt x="215" y="92"/>
                    </a:cubicBezTo>
                    <a:cubicBezTo>
                      <a:pt x="215" y="109"/>
                      <a:pt x="215" y="109"/>
                      <a:pt x="215" y="109"/>
                    </a:cubicBezTo>
                    <a:cubicBezTo>
                      <a:pt x="156" y="109"/>
                      <a:pt x="156" y="109"/>
                      <a:pt x="156" y="109"/>
                    </a:cubicBezTo>
                    <a:cubicBezTo>
                      <a:pt x="155" y="106"/>
                      <a:pt x="155" y="103"/>
                      <a:pt x="154" y="101"/>
                    </a:cubicBezTo>
                    <a:cubicBezTo>
                      <a:pt x="176" y="91"/>
                      <a:pt x="176" y="91"/>
                      <a:pt x="176" y="91"/>
                    </a:cubicBezTo>
                    <a:cubicBezTo>
                      <a:pt x="174" y="87"/>
                      <a:pt x="174" y="87"/>
                      <a:pt x="174" y="87"/>
                    </a:cubicBezTo>
                    <a:cubicBezTo>
                      <a:pt x="152" y="96"/>
                      <a:pt x="152" y="96"/>
                      <a:pt x="152" y="96"/>
                    </a:cubicBezTo>
                    <a:cubicBezTo>
                      <a:pt x="151" y="94"/>
                      <a:pt x="149" y="91"/>
                      <a:pt x="148" y="89"/>
                    </a:cubicBezTo>
                    <a:cubicBezTo>
                      <a:pt x="177" y="61"/>
                      <a:pt x="177" y="61"/>
                      <a:pt x="177" y="61"/>
                    </a:cubicBezTo>
                    <a:cubicBezTo>
                      <a:pt x="176" y="60"/>
                      <a:pt x="176" y="60"/>
                      <a:pt x="176" y="60"/>
                    </a:cubicBezTo>
                    <a:cubicBezTo>
                      <a:pt x="179" y="62"/>
                      <a:pt x="184" y="62"/>
                      <a:pt x="186" y="59"/>
                    </a:cubicBezTo>
                    <a:cubicBezTo>
                      <a:pt x="190" y="56"/>
                      <a:pt x="190" y="50"/>
                      <a:pt x="186" y="47"/>
                    </a:cubicBezTo>
                    <a:cubicBezTo>
                      <a:pt x="183" y="44"/>
                      <a:pt x="178" y="44"/>
                      <a:pt x="175" y="47"/>
                    </a:cubicBezTo>
                    <a:cubicBezTo>
                      <a:pt x="175" y="46"/>
                      <a:pt x="176" y="45"/>
                      <a:pt x="175" y="47"/>
                    </a:cubicBezTo>
                    <a:cubicBezTo>
                      <a:pt x="173" y="49"/>
                      <a:pt x="174" y="48"/>
                      <a:pt x="175" y="47"/>
                    </a:cubicBezTo>
                    <a:cubicBezTo>
                      <a:pt x="172" y="50"/>
                      <a:pt x="171" y="54"/>
                      <a:pt x="173" y="57"/>
                    </a:cubicBezTo>
                    <a:cubicBezTo>
                      <a:pt x="173" y="57"/>
                      <a:pt x="173" y="57"/>
                      <a:pt x="173" y="57"/>
                    </a:cubicBezTo>
                    <a:cubicBezTo>
                      <a:pt x="144" y="86"/>
                      <a:pt x="144" y="86"/>
                      <a:pt x="144" y="86"/>
                    </a:cubicBezTo>
                    <a:cubicBezTo>
                      <a:pt x="142" y="84"/>
                      <a:pt x="139" y="82"/>
                      <a:pt x="137" y="80"/>
                    </a:cubicBezTo>
                    <a:cubicBezTo>
                      <a:pt x="146" y="58"/>
                      <a:pt x="146" y="58"/>
                      <a:pt x="146" y="58"/>
                    </a:cubicBezTo>
                    <a:cubicBezTo>
                      <a:pt x="141" y="56"/>
                      <a:pt x="141" y="56"/>
                      <a:pt x="141" y="56"/>
                    </a:cubicBezTo>
                    <a:cubicBezTo>
                      <a:pt x="132" y="78"/>
                      <a:pt x="132" y="78"/>
                      <a:pt x="132" y="78"/>
                    </a:cubicBezTo>
                    <a:cubicBezTo>
                      <a:pt x="129" y="77"/>
                      <a:pt x="126" y="77"/>
                      <a:pt x="123" y="77"/>
                    </a:cubicBezTo>
                    <a:cubicBezTo>
                      <a:pt x="123" y="17"/>
                      <a:pt x="123" y="17"/>
                      <a:pt x="123" y="17"/>
                    </a:cubicBezTo>
                    <a:cubicBezTo>
                      <a:pt x="127" y="16"/>
                      <a:pt x="129" y="12"/>
                      <a:pt x="129" y="9"/>
                    </a:cubicBezTo>
                    <a:cubicBezTo>
                      <a:pt x="129" y="4"/>
                      <a:pt x="125" y="0"/>
                      <a:pt x="121" y="0"/>
                    </a:cubicBezTo>
                    <a:cubicBezTo>
                      <a:pt x="116" y="0"/>
                      <a:pt x="112" y="4"/>
                      <a:pt x="112" y="9"/>
                    </a:cubicBezTo>
                    <a:cubicBezTo>
                      <a:pt x="112" y="12"/>
                      <a:pt x="115" y="16"/>
                      <a:pt x="118" y="17"/>
                    </a:cubicBezTo>
                    <a:cubicBezTo>
                      <a:pt x="118" y="77"/>
                      <a:pt x="118" y="77"/>
                      <a:pt x="118" y="77"/>
                    </a:cubicBezTo>
                    <a:cubicBezTo>
                      <a:pt x="115" y="77"/>
                      <a:pt x="113" y="77"/>
                      <a:pt x="110" y="78"/>
                    </a:cubicBezTo>
                    <a:cubicBezTo>
                      <a:pt x="101" y="56"/>
                      <a:pt x="101" y="56"/>
                      <a:pt x="101" y="56"/>
                    </a:cubicBezTo>
                    <a:cubicBezTo>
                      <a:pt x="96" y="58"/>
                      <a:pt x="96" y="58"/>
                      <a:pt x="96" y="58"/>
                    </a:cubicBezTo>
                    <a:cubicBezTo>
                      <a:pt x="105" y="80"/>
                      <a:pt x="105" y="80"/>
                      <a:pt x="105" y="80"/>
                    </a:cubicBezTo>
                    <a:cubicBezTo>
                      <a:pt x="102" y="82"/>
                      <a:pt x="100" y="84"/>
                      <a:pt x="97" y="86"/>
                    </a:cubicBezTo>
                    <a:cubicBezTo>
                      <a:pt x="69" y="57"/>
                      <a:pt x="69" y="57"/>
                      <a:pt x="69" y="57"/>
                    </a:cubicBezTo>
                    <a:cubicBezTo>
                      <a:pt x="68" y="57"/>
                      <a:pt x="68" y="57"/>
                      <a:pt x="68" y="57"/>
                    </a:cubicBezTo>
                    <a:cubicBezTo>
                      <a:pt x="70" y="54"/>
                      <a:pt x="70" y="50"/>
                      <a:pt x="67" y="47"/>
                    </a:cubicBezTo>
                    <a:cubicBezTo>
                      <a:pt x="64" y="44"/>
                      <a:pt x="59" y="44"/>
                      <a:pt x="55" y="47"/>
                    </a:cubicBezTo>
                    <a:cubicBezTo>
                      <a:pt x="52" y="50"/>
                      <a:pt x="52" y="56"/>
                      <a:pt x="55" y="59"/>
                    </a:cubicBezTo>
                    <a:cubicBezTo>
                      <a:pt x="58" y="62"/>
                      <a:pt x="62" y="62"/>
                      <a:pt x="66" y="60"/>
                    </a:cubicBezTo>
                    <a:cubicBezTo>
                      <a:pt x="65" y="61"/>
                      <a:pt x="65" y="61"/>
                      <a:pt x="65" y="61"/>
                    </a:cubicBezTo>
                    <a:cubicBezTo>
                      <a:pt x="94" y="89"/>
                      <a:pt x="94" y="89"/>
                      <a:pt x="94" y="89"/>
                    </a:cubicBezTo>
                    <a:cubicBezTo>
                      <a:pt x="92" y="91"/>
                      <a:pt x="91" y="94"/>
                      <a:pt x="90" y="96"/>
                    </a:cubicBezTo>
                    <a:cubicBezTo>
                      <a:pt x="67" y="87"/>
                      <a:pt x="67" y="87"/>
                      <a:pt x="67" y="87"/>
                    </a:cubicBezTo>
                    <a:cubicBezTo>
                      <a:pt x="66" y="91"/>
                      <a:pt x="66" y="91"/>
                      <a:pt x="66" y="91"/>
                    </a:cubicBezTo>
                    <a:cubicBezTo>
                      <a:pt x="88" y="101"/>
                      <a:pt x="88" y="101"/>
                      <a:pt x="88" y="101"/>
                    </a:cubicBezTo>
                    <a:cubicBezTo>
                      <a:pt x="87" y="103"/>
                      <a:pt x="86" y="106"/>
                      <a:pt x="86" y="109"/>
                    </a:cubicBezTo>
                    <a:cubicBezTo>
                      <a:pt x="44" y="109"/>
                      <a:pt x="44" y="109"/>
                      <a:pt x="44" y="109"/>
                    </a:cubicBezTo>
                    <a:cubicBezTo>
                      <a:pt x="35" y="99"/>
                      <a:pt x="35" y="99"/>
                      <a:pt x="35" y="99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13" y="112"/>
                      <a:pt x="13" y="112"/>
                      <a:pt x="13" y="112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35" y="124"/>
                      <a:pt x="35" y="124"/>
                      <a:pt x="35" y="124"/>
                    </a:cubicBezTo>
                    <a:cubicBezTo>
                      <a:pt x="44" y="114"/>
                      <a:pt x="44" y="114"/>
                      <a:pt x="44" y="114"/>
                    </a:cubicBezTo>
                    <a:cubicBezTo>
                      <a:pt x="86" y="114"/>
                      <a:pt x="86" y="114"/>
                      <a:pt x="86" y="114"/>
                    </a:cubicBezTo>
                    <a:cubicBezTo>
                      <a:pt x="86" y="117"/>
                      <a:pt x="87" y="120"/>
                      <a:pt x="88" y="123"/>
                    </a:cubicBezTo>
                    <a:cubicBezTo>
                      <a:pt x="66" y="132"/>
                      <a:pt x="66" y="132"/>
                      <a:pt x="66" y="132"/>
                    </a:cubicBezTo>
                    <a:cubicBezTo>
                      <a:pt x="67" y="136"/>
                      <a:pt x="67" y="136"/>
                      <a:pt x="67" y="136"/>
                    </a:cubicBezTo>
                    <a:cubicBezTo>
                      <a:pt x="90" y="127"/>
                      <a:pt x="90" y="127"/>
                      <a:pt x="90" y="127"/>
                    </a:cubicBezTo>
                    <a:cubicBezTo>
                      <a:pt x="91" y="130"/>
                      <a:pt x="93" y="133"/>
                      <a:pt x="95" y="135"/>
                    </a:cubicBezTo>
                    <a:cubicBezTo>
                      <a:pt x="65" y="165"/>
                      <a:pt x="65" y="165"/>
                      <a:pt x="65" y="165"/>
                    </a:cubicBezTo>
                    <a:cubicBezTo>
                      <a:pt x="66" y="165"/>
                      <a:pt x="66" y="165"/>
                      <a:pt x="66" y="165"/>
                    </a:cubicBezTo>
                    <a:cubicBezTo>
                      <a:pt x="62" y="163"/>
                      <a:pt x="58" y="163"/>
                      <a:pt x="55" y="166"/>
                    </a:cubicBezTo>
                    <a:cubicBezTo>
                      <a:pt x="52" y="170"/>
                      <a:pt x="52" y="175"/>
                      <a:pt x="55" y="178"/>
                    </a:cubicBezTo>
                    <a:cubicBezTo>
                      <a:pt x="58" y="182"/>
                      <a:pt x="64" y="182"/>
                      <a:pt x="67" y="178"/>
                    </a:cubicBezTo>
                    <a:cubicBezTo>
                      <a:pt x="70" y="175"/>
                      <a:pt x="70" y="171"/>
                      <a:pt x="68" y="168"/>
                    </a:cubicBezTo>
                    <a:cubicBezTo>
                      <a:pt x="69" y="168"/>
                      <a:pt x="69" y="168"/>
                      <a:pt x="69" y="168"/>
                    </a:cubicBezTo>
                    <a:cubicBezTo>
                      <a:pt x="99" y="138"/>
                      <a:pt x="99" y="138"/>
                      <a:pt x="99" y="138"/>
                    </a:cubicBezTo>
                    <a:cubicBezTo>
                      <a:pt x="101" y="140"/>
                      <a:pt x="103" y="142"/>
                      <a:pt x="105" y="143"/>
                    </a:cubicBezTo>
                    <a:cubicBezTo>
                      <a:pt x="96" y="165"/>
                      <a:pt x="96" y="165"/>
                      <a:pt x="96" y="165"/>
                    </a:cubicBezTo>
                    <a:cubicBezTo>
                      <a:pt x="101" y="167"/>
                      <a:pt x="101" y="167"/>
                      <a:pt x="101" y="167"/>
                    </a:cubicBezTo>
                    <a:cubicBezTo>
                      <a:pt x="110" y="145"/>
                      <a:pt x="110" y="145"/>
                      <a:pt x="110" y="145"/>
                    </a:cubicBezTo>
                    <a:cubicBezTo>
                      <a:pt x="113" y="146"/>
                      <a:pt x="115" y="146"/>
                      <a:pt x="118" y="146"/>
                    </a:cubicBezTo>
                    <a:cubicBezTo>
                      <a:pt x="118" y="206"/>
                      <a:pt x="118" y="206"/>
                      <a:pt x="118" y="206"/>
                    </a:cubicBezTo>
                    <a:cubicBezTo>
                      <a:pt x="118" y="206"/>
                      <a:pt x="118" y="206"/>
                      <a:pt x="118" y="206"/>
                    </a:cubicBezTo>
                    <a:cubicBezTo>
                      <a:pt x="115" y="207"/>
                      <a:pt x="112" y="211"/>
                      <a:pt x="112" y="214"/>
                    </a:cubicBezTo>
                    <a:cubicBezTo>
                      <a:pt x="112" y="219"/>
                      <a:pt x="116" y="223"/>
                      <a:pt x="121" y="223"/>
                    </a:cubicBezTo>
                    <a:cubicBezTo>
                      <a:pt x="125" y="223"/>
                      <a:pt x="129" y="219"/>
                      <a:pt x="129" y="214"/>
                    </a:cubicBezTo>
                    <a:cubicBezTo>
                      <a:pt x="129" y="211"/>
                      <a:pt x="127" y="207"/>
                      <a:pt x="123" y="206"/>
                    </a:cubicBezTo>
                    <a:cubicBezTo>
                      <a:pt x="123" y="206"/>
                      <a:pt x="123" y="206"/>
                      <a:pt x="123" y="206"/>
                    </a:cubicBezTo>
                    <a:cubicBezTo>
                      <a:pt x="123" y="146"/>
                      <a:pt x="123" y="146"/>
                      <a:pt x="123" y="146"/>
                    </a:cubicBezTo>
                    <a:cubicBezTo>
                      <a:pt x="126" y="146"/>
                      <a:pt x="129" y="146"/>
                      <a:pt x="132" y="145"/>
                    </a:cubicBezTo>
                    <a:cubicBezTo>
                      <a:pt x="141" y="167"/>
                      <a:pt x="141" y="167"/>
                      <a:pt x="141" y="167"/>
                    </a:cubicBezTo>
                    <a:cubicBezTo>
                      <a:pt x="146" y="165"/>
                      <a:pt x="146" y="165"/>
                      <a:pt x="146" y="165"/>
                    </a:cubicBezTo>
                    <a:cubicBezTo>
                      <a:pt x="137" y="143"/>
                      <a:pt x="137" y="143"/>
                      <a:pt x="137" y="143"/>
                    </a:cubicBezTo>
                    <a:cubicBezTo>
                      <a:pt x="139" y="142"/>
                      <a:pt x="141" y="140"/>
                      <a:pt x="143" y="138"/>
                    </a:cubicBezTo>
                    <a:cubicBezTo>
                      <a:pt x="173" y="168"/>
                      <a:pt x="173" y="168"/>
                      <a:pt x="173" y="168"/>
                    </a:cubicBezTo>
                    <a:cubicBezTo>
                      <a:pt x="173" y="168"/>
                      <a:pt x="173" y="168"/>
                      <a:pt x="173" y="168"/>
                    </a:cubicBezTo>
                    <a:cubicBezTo>
                      <a:pt x="171" y="171"/>
                      <a:pt x="172" y="175"/>
                      <a:pt x="175" y="178"/>
                    </a:cubicBezTo>
                    <a:cubicBezTo>
                      <a:pt x="178" y="182"/>
                      <a:pt x="183" y="182"/>
                      <a:pt x="187" y="178"/>
                    </a:cubicBezTo>
                    <a:cubicBezTo>
                      <a:pt x="190" y="175"/>
                      <a:pt x="190" y="170"/>
                      <a:pt x="187" y="166"/>
                    </a:cubicBezTo>
                    <a:cubicBezTo>
                      <a:pt x="184" y="164"/>
                      <a:pt x="179" y="163"/>
                      <a:pt x="176" y="165"/>
                    </a:cubicBezTo>
                    <a:cubicBezTo>
                      <a:pt x="177" y="165"/>
                      <a:pt x="177" y="165"/>
                      <a:pt x="177" y="165"/>
                    </a:cubicBezTo>
                    <a:cubicBezTo>
                      <a:pt x="147" y="135"/>
                      <a:pt x="147" y="135"/>
                      <a:pt x="147" y="135"/>
                    </a:cubicBezTo>
                    <a:cubicBezTo>
                      <a:pt x="149" y="133"/>
                      <a:pt x="151" y="130"/>
                      <a:pt x="152" y="127"/>
                    </a:cubicBezTo>
                    <a:cubicBezTo>
                      <a:pt x="174" y="136"/>
                      <a:pt x="174" y="136"/>
                      <a:pt x="174" y="136"/>
                    </a:cubicBezTo>
                    <a:cubicBezTo>
                      <a:pt x="176" y="132"/>
                      <a:pt x="176" y="132"/>
                      <a:pt x="176" y="132"/>
                    </a:cubicBezTo>
                    <a:cubicBezTo>
                      <a:pt x="154" y="123"/>
                      <a:pt x="154" y="123"/>
                      <a:pt x="154" y="123"/>
                    </a:cubicBezTo>
                    <a:cubicBezTo>
                      <a:pt x="155" y="120"/>
                      <a:pt x="155" y="117"/>
                      <a:pt x="156" y="114"/>
                    </a:cubicBezTo>
                    <a:cubicBezTo>
                      <a:pt x="215" y="114"/>
                      <a:pt x="215" y="114"/>
                      <a:pt x="215" y="114"/>
                    </a:cubicBezTo>
                    <a:cubicBezTo>
                      <a:pt x="215" y="131"/>
                      <a:pt x="215" y="131"/>
                      <a:pt x="215" y="131"/>
                    </a:cubicBezTo>
                    <a:lnTo>
                      <a:pt x="250" y="112"/>
                    </a:lnTo>
                    <a:close/>
                    <a:moveTo>
                      <a:pt x="121" y="130"/>
                    </a:moveTo>
                    <a:cubicBezTo>
                      <a:pt x="110" y="130"/>
                      <a:pt x="102" y="122"/>
                      <a:pt x="102" y="112"/>
                    </a:cubicBezTo>
                    <a:cubicBezTo>
                      <a:pt x="102" y="101"/>
                      <a:pt x="110" y="93"/>
                      <a:pt x="121" y="93"/>
                    </a:cubicBezTo>
                    <a:cubicBezTo>
                      <a:pt x="131" y="93"/>
                      <a:pt x="140" y="101"/>
                      <a:pt x="140" y="112"/>
                    </a:cubicBezTo>
                    <a:cubicBezTo>
                      <a:pt x="140" y="122"/>
                      <a:pt x="131" y="130"/>
                      <a:pt x="121" y="130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 dirty="0">
                  <a:latin typeface="Qualcomm Office Regular" pitchFamily="34" charset="0"/>
                </a:endParaRPr>
              </a:p>
            </p:txBody>
          </p:sp>
          <p:sp>
            <p:nvSpPr>
              <p:cNvPr id="16" name="Freeform 11"/>
              <p:cNvSpPr>
                <a:spLocks/>
              </p:cNvSpPr>
              <p:nvPr userDrawn="1"/>
            </p:nvSpPr>
            <p:spPr bwMode="black">
              <a:xfrm>
                <a:off x="9718151" y="5425120"/>
                <a:ext cx="7937" cy="6350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2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0" y="0"/>
                      <a:pt x="2" y="2"/>
                    </a:cubicBezTo>
                  </a:path>
                </a:pathLst>
              </a:custGeom>
              <a:solidFill>
                <a:srgbClr val="FCB6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 dirty="0">
                  <a:latin typeface="Qualcomm Office Regular" pitchFamily="34" charset="0"/>
                </a:endParaRPr>
              </a:p>
            </p:txBody>
          </p:sp>
          <p:sp>
            <p:nvSpPr>
              <p:cNvPr id="18" name="Freeform 12"/>
              <p:cNvSpPr>
                <a:spLocks/>
              </p:cNvSpPr>
              <p:nvPr userDrawn="1"/>
            </p:nvSpPr>
            <p:spPr bwMode="black">
              <a:xfrm>
                <a:off x="10172176" y="5877558"/>
                <a:ext cx="3175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CB6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 dirty="0">
                  <a:latin typeface="Qualcomm Office Regular" pitchFamily="34" charset="0"/>
                </a:endParaRPr>
              </a:p>
            </p:txBody>
          </p:sp>
          <p:sp>
            <p:nvSpPr>
              <p:cNvPr id="19" name="Oval 13"/>
              <p:cNvSpPr>
                <a:spLocks noChangeArrowheads="1"/>
              </p:cNvSpPr>
              <p:nvPr userDrawn="1"/>
            </p:nvSpPr>
            <p:spPr bwMode="black">
              <a:xfrm>
                <a:off x="9880076" y="5626733"/>
                <a:ext cx="93662" cy="93662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 dirty="0">
                  <a:latin typeface="Qualcomm Office Regular" pitchFamily="34" charset="0"/>
                </a:endParaRPr>
              </a:p>
            </p:txBody>
          </p:sp>
        </p:grpSp>
        <p:sp>
          <p:nvSpPr>
            <p:cNvPr id="3" name="Rectangle 2"/>
            <p:cNvSpPr/>
            <p:nvPr userDrawn="1"/>
          </p:nvSpPr>
          <p:spPr bwMode="black">
            <a:xfrm>
              <a:off x="7363812" y="1203877"/>
              <a:ext cx="985962" cy="985962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800" dirty="0">
                <a:latin typeface="Qualcomm Office Regular" pitchFamily="34" charset="0"/>
              </a:endParaRPr>
            </a:p>
          </p:txBody>
        </p:sp>
      </p:grpSp>
      <p:grpSp>
        <p:nvGrpSpPr>
          <p:cNvPr id="50" name="Group 49"/>
          <p:cNvGrpSpPr/>
          <p:nvPr userDrawn="1"/>
        </p:nvGrpSpPr>
        <p:grpSpPr>
          <a:xfrm>
            <a:off x="283538" y="3388540"/>
            <a:ext cx="9451070" cy="3256809"/>
            <a:chOff x="258525" y="3664444"/>
            <a:chExt cx="9448609" cy="3256809"/>
          </a:xfrm>
        </p:grpSpPr>
        <p:sp>
          <p:nvSpPr>
            <p:cNvPr id="51" name="TextBox 50"/>
            <p:cNvSpPr txBox="1"/>
            <p:nvPr userDrawn="1"/>
          </p:nvSpPr>
          <p:spPr>
            <a:xfrm>
              <a:off x="359826" y="5101036"/>
              <a:ext cx="9347308" cy="704143"/>
            </a:xfrm>
            <a:prstGeom prst="rect">
              <a:avLst/>
            </a:prstGeom>
            <a:noFill/>
          </p:spPr>
          <p:txBody>
            <a:bodyPr wrap="square" lIns="0" bIns="0" rtlCol="0" anchor="b" anchorCtr="0">
              <a:noAutofit/>
            </a:bodyPr>
            <a:lstStyle/>
            <a:p>
              <a:pPr marL="0" marR="0" lvl="1" indent="0" algn="l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ct val="110000"/>
                <a:buFontTx/>
                <a:buNone/>
                <a:tabLst/>
                <a:defRPr/>
              </a:pPr>
              <a:r>
                <a:rPr lang="en-US" sz="2000" b="0" kern="1200" baseline="0" dirty="0" smtClean="0">
                  <a:solidFill>
                    <a:schemeClr val="bg1"/>
                  </a:solidFill>
                  <a:latin typeface="Qualcomm Office Regular" pitchFamily="34" charset="0"/>
                  <a:ea typeface="+mn-ea"/>
                  <a:cs typeface="Arial" pitchFamily="34" charset="0"/>
                </a:rPr>
                <a:t>For more information on Qualcomm, visit us at: </a:t>
              </a:r>
              <a:br>
                <a:rPr lang="en-US" sz="2000" b="0" kern="1200" baseline="0" dirty="0" smtClean="0">
                  <a:solidFill>
                    <a:schemeClr val="bg1"/>
                  </a:solidFill>
                  <a:latin typeface="Qualcomm Office Regular" pitchFamily="34" charset="0"/>
                  <a:ea typeface="+mn-ea"/>
                  <a:cs typeface="Arial" pitchFamily="34" charset="0"/>
                </a:rPr>
              </a:br>
              <a:r>
                <a:rPr lang="en-US" sz="2000" b="0" kern="1200" baseline="0" dirty="0" smtClean="0">
                  <a:solidFill>
                    <a:schemeClr val="bg1"/>
                  </a:solidFill>
                  <a:latin typeface="Qualcomm Office Regular" pitchFamily="34" charset="0"/>
                  <a:ea typeface="+mn-ea"/>
                  <a:cs typeface="Arial" pitchFamily="34" charset="0"/>
                </a:rPr>
                <a:t>www.qualcomm.com &amp; www.qualcomm.com/blog </a:t>
              </a:r>
            </a:p>
          </p:txBody>
        </p:sp>
        <p:sp>
          <p:nvSpPr>
            <p:cNvPr id="52" name="Subtitle 2"/>
            <p:cNvSpPr txBox="1">
              <a:spLocks/>
            </p:cNvSpPr>
            <p:nvPr userDrawn="1"/>
          </p:nvSpPr>
          <p:spPr bwMode="gray">
            <a:xfrm>
              <a:off x="264414" y="6028030"/>
              <a:ext cx="8883135" cy="89322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buClr>
                  <a:srgbClr val="F15B35">
                    <a:lumMod val="75000"/>
                  </a:srgbClr>
                </a:buClr>
                <a:buSzPct val="100000"/>
                <a:buFont typeface="Courier New" pitchFamily="49" charset="0"/>
                <a:buNone/>
                <a:defRPr lang="en-US" sz="2400" kern="1200" baseline="0">
                  <a:solidFill>
                    <a:schemeClr val="bg1"/>
                  </a:solidFill>
                  <a:latin typeface="Calibre Light" pitchFamily="34" charset="0"/>
                  <a:ea typeface="+mn-ea"/>
                  <a:cs typeface="Arial" pitchFamily="34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Courier New" pitchFamily="49" charset="0"/>
                <a:buNone/>
                <a:defRPr lang="en-US" sz="2000" kern="1200">
                  <a:solidFill>
                    <a:schemeClr val="tx1">
                      <a:tint val="75000"/>
                    </a:schemeClr>
                  </a:solidFill>
                  <a:latin typeface="Calibre Regular" pitchFamily="34" charset="0"/>
                  <a:ea typeface="+mn-ea"/>
                  <a:cs typeface="Arial" pitchFamily="34" charset="0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Courier New" pitchFamily="49" charset="0"/>
                <a:buNone/>
                <a:defRPr lang="en-US" sz="2000" kern="1200">
                  <a:solidFill>
                    <a:schemeClr val="tx1">
                      <a:tint val="75000"/>
                    </a:schemeClr>
                  </a:solidFill>
                  <a:latin typeface="Calibre Regular" pitchFamily="34" charset="0"/>
                  <a:ea typeface="+mn-ea"/>
                  <a:cs typeface="Arial" pitchFamily="34" charset="0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Courier New" pitchFamily="49" charset="0"/>
                <a:buNone/>
                <a:defRPr lang="en-US" sz="2000" kern="1200">
                  <a:solidFill>
                    <a:schemeClr val="tx1">
                      <a:tint val="75000"/>
                    </a:schemeClr>
                  </a:solidFill>
                  <a:latin typeface="Calibre Regular" pitchFamily="34" charset="0"/>
                  <a:ea typeface="+mn-ea"/>
                  <a:cs typeface="Arial" pitchFamily="34" charset="0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Courier New" pitchFamily="49" charset="0"/>
                <a:buNone/>
                <a:defRPr lang="en-US" sz="2000" kern="1200">
                  <a:solidFill>
                    <a:schemeClr val="tx1">
                      <a:tint val="75000"/>
                    </a:schemeClr>
                  </a:solidFill>
                  <a:latin typeface="Calibre Regular" pitchFamily="34" charset="0"/>
                  <a:ea typeface="+mn-ea"/>
                  <a:cs typeface="Arial" pitchFamily="34" charset="0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000" kern="1200" baseline="0" dirty="0" smtClean="0">
                  <a:solidFill>
                    <a:schemeClr val="bg1"/>
                  </a:solidFill>
                  <a:latin typeface="+mn-lt"/>
                  <a:ea typeface="+mn-ea"/>
                  <a:cs typeface="Arial" pitchFamily="34" charset="0"/>
                </a:rPr>
                <a:t>© 2013 Qualcomm Incorporated. All rights reserved. Qualcomm, Snapdragon, and Gobi are trademarks of Qualcomm Incorporated, registered in the United States and other countries. </a:t>
              </a:r>
              <a:r>
                <a:rPr lang="en-US" sz="1000" kern="1200" baseline="0" dirty="0" err="1" smtClean="0">
                  <a:solidFill>
                    <a:schemeClr val="bg1"/>
                  </a:solidFill>
                  <a:latin typeface="+mn-lt"/>
                  <a:ea typeface="+mn-ea"/>
                  <a:cs typeface="Arial" pitchFamily="34" charset="0"/>
                </a:rPr>
                <a:t>Vuforia</a:t>
              </a:r>
              <a:r>
                <a:rPr lang="en-US" sz="1000" kern="1200" baseline="0" dirty="0" smtClean="0">
                  <a:solidFill>
                    <a:schemeClr val="bg1"/>
                  </a:solidFill>
                  <a:latin typeface="+mn-lt"/>
                  <a:ea typeface="+mn-ea"/>
                  <a:cs typeface="Arial" pitchFamily="34" charset="0"/>
                </a:rPr>
                <a:t> and Wireless Reach are trademarks of Qualcomm Incorporated. Atheros and </a:t>
              </a:r>
              <a:r>
                <a:rPr lang="en-US" sz="1000" kern="1200" baseline="0" dirty="0" err="1" smtClean="0">
                  <a:solidFill>
                    <a:schemeClr val="bg1"/>
                  </a:solidFill>
                  <a:latin typeface="+mn-lt"/>
                  <a:ea typeface="+mn-ea"/>
                  <a:cs typeface="Arial" pitchFamily="34" charset="0"/>
                </a:rPr>
                <a:t>Skifta</a:t>
              </a:r>
              <a:r>
                <a:rPr lang="en-US" sz="1000" kern="1200" baseline="0" dirty="0" smtClean="0">
                  <a:solidFill>
                    <a:schemeClr val="bg1"/>
                  </a:solidFill>
                  <a:latin typeface="+mn-lt"/>
                  <a:ea typeface="+mn-ea"/>
                  <a:cs typeface="Arial" pitchFamily="34" charset="0"/>
                </a:rPr>
                <a:t> are trademarks of Qualcomm Atheros, Inc., registered in the united States and other countries. </a:t>
              </a:r>
              <a:r>
                <a:rPr lang="en-US" sz="1000" kern="1200" baseline="0" dirty="0" err="1" smtClean="0">
                  <a:solidFill>
                    <a:schemeClr val="bg1"/>
                  </a:solidFill>
                  <a:latin typeface="+mn-lt"/>
                  <a:ea typeface="+mn-ea"/>
                  <a:cs typeface="Arial" pitchFamily="34" charset="0"/>
                </a:rPr>
                <a:t>Hy</a:t>
              </a:r>
              <a:r>
                <a:rPr lang="en-US" sz="1000" kern="1200" baseline="0" dirty="0" smtClean="0">
                  <a:solidFill>
                    <a:schemeClr val="bg1"/>
                  </a:solidFill>
                  <a:latin typeface="+mn-lt"/>
                  <a:ea typeface="+mn-ea"/>
                  <a:cs typeface="Arial" pitchFamily="34" charset="0"/>
                </a:rPr>
                <a:t>-Fi is a trademark of Qualcomm Atheros, Inc. </a:t>
              </a:r>
              <a:r>
                <a:rPr lang="en-US" sz="1000" kern="1200" baseline="0" dirty="0" err="1" smtClean="0">
                  <a:solidFill>
                    <a:schemeClr val="bg1"/>
                  </a:solidFill>
                  <a:latin typeface="+mn-lt"/>
                  <a:ea typeface="+mn-ea"/>
                  <a:cs typeface="Arial" pitchFamily="34" charset="0"/>
                </a:rPr>
                <a:t>Alljoyn</a:t>
              </a:r>
              <a:r>
                <a:rPr lang="en-US" sz="1000" kern="1200" baseline="0" dirty="0" smtClean="0">
                  <a:solidFill>
                    <a:schemeClr val="bg1"/>
                  </a:solidFill>
                  <a:latin typeface="+mn-lt"/>
                  <a:ea typeface="+mn-ea"/>
                  <a:cs typeface="Arial" pitchFamily="34" charset="0"/>
                </a:rPr>
                <a:t> is a trademark of Qualcomm Innovation Center, Inc., registered in the United States and other countries. Other products and brand names may be trademarks or registered trademarks of their respective owners.</a:t>
              </a:r>
              <a:r>
                <a:rPr lang="en-US" sz="1000" kern="1200" baseline="0" dirty="0" smtClean="0">
                  <a:solidFill>
                    <a:schemeClr val="bg1"/>
                  </a:solidFill>
                  <a:effectLst/>
                  <a:latin typeface="+mn-lt"/>
                  <a:ea typeface="+mn-ea"/>
                  <a:cs typeface="Arial" pitchFamily="34" charset="0"/>
                </a:rPr>
                <a:t> </a:t>
              </a:r>
              <a:endParaRPr lang="en-US" sz="1000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Arial" pitchFamily="34" charset="0"/>
              </a:endParaRPr>
            </a:p>
          </p:txBody>
        </p:sp>
        <p:sp>
          <p:nvSpPr>
            <p:cNvPr id="53" name="TextBox 52"/>
            <p:cNvSpPr txBox="1"/>
            <p:nvPr userDrawn="1"/>
          </p:nvSpPr>
          <p:spPr>
            <a:xfrm>
              <a:off x="258525" y="3664444"/>
              <a:ext cx="7362908" cy="798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l" defTabSz="914400" rtl="0" eaLnBrk="1" latinLnBrk="0" hangingPunct="1">
                <a:lnSpc>
                  <a:spcPct val="85000"/>
                </a:lnSpc>
                <a:spcBef>
                  <a:spcPct val="0"/>
                </a:spcBef>
                <a:buNone/>
              </a:pPr>
              <a:r>
                <a:rPr lang="en-US" sz="5400" kern="1200" baseline="0" dirty="0" smtClean="0">
                  <a:solidFill>
                    <a:srgbClr val="FFFFFF"/>
                  </a:solidFill>
                  <a:latin typeface="Qualcomm Office Bold" pitchFamily="34" charset="0"/>
                  <a:ea typeface="+mj-ea"/>
                  <a:cs typeface="Arial" pitchFamily="34" charset="0"/>
                </a:rPr>
                <a:t>Thank you</a:t>
              </a:r>
              <a:endParaRPr lang="en-US" sz="5400" kern="1200" baseline="0" dirty="0">
                <a:solidFill>
                  <a:srgbClr val="FFFFFF"/>
                </a:solidFill>
                <a:latin typeface="Qualcomm Office Bold" pitchFamily="34" charset="0"/>
                <a:ea typeface="+mj-ea"/>
                <a:cs typeface="Arial" pitchFamily="34" charset="0"/>
              </a:endParaRPr>
            </a:p>
          </p:txBody>
        </p:sp>
        <p:grpSp>
          <p:nvGrpSpPr>
            <p:cNvPr id="54" name="Group 53"/>
            <p:cNvGrpSpPr/>
            <p:nvPr userDrawn="1"/>
          </p:nvGrpSpPr>
          <p:grpSpPr>
            <a:xfrm>
              <a:off x="259166" y="4586612"/>
              <a:ext cx="4834393" cy="424732"/>
              <a:chOff x="408334" y="1711578"/>
              <a:chExt cx="4834393" cy="424732"/>
            </a:xfrm>
          </p:grpSpPr>
          <p:sp>
            <p:nvSpPr>
              <p:cNvPr id="55" name="TextBox 54"/>
              <p:cNvSpPr txBox="1"/>
              <p:nvPr userDrawn="1"/>
            </p:nvSpPr>
            <p:spPr>
              <a:xfrm>
                <a:off x="408334" y="1711578"/>
                <a:ext cx="4834393" cy="4247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indent="0" algn="l" defTabSz="914400" rtl="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sz="2400" kern="1200" baseline="0" dirty="0" smtClean="0">
                    <a:solidFill>
                      <a:schemeClr val="bg1"/>
                    </a:solidFill>
                    <a:latin typeface="Qualcomm Office Regular" pitchFamily="34" charset="0"/>
                    <a:ea typeface="+mn-ea"/>
                    <a:cs typeface="Arial" pitchFamily="34" charset="0"/>
                  </a:rPr>
                  <a:t>Follow us on:</a:t>
                </a:r>
              </a:p>
            </p:txBody>
          </p:sp>
          <p:sp>
            <p:nvSpPr>
              <p:cNvPr id="56" name="Freeform 12"/>
              <p:cNvSpPr>
                <a:spLocks noChangeAspect="1"/>
              </p:cNvSpPr>
              <p:nvPr userDrawn="1"/>
            </p:nvSpPr>
            <p:spPr bwMode="auto">
              <a:xfrm>
                <a:off x="2429649" y="1750208"/>
                <a:ext cx="427605" cy="347472"/>
              </a:xfrm>
              <a:custGeom>
                <a:avLst/>
                <a:gdLst>
                  <a:gd name="T0" fmla="*/ 800 w 800"/>
                  <a:gd name="T1" fmla="*/ 77 h 650"/>
                  <a:gd name="T2" fmla="*/ 706 w 800"/>
                  <a:gd name="T3" fmla="*/ 103 h 650"/>
                  <a:gd name="T4" fmla="*/ 778 w 800"/>
                  <a:gd name="T5" fmla="*/ 12 h 650"/>
                  <a:gd name="T6" fmla="*/ 674 w 800"/>
                  <a:gd name="T7" fmla="*/ 52 h 650"/>
                  <a:gd name="T8" fmla="*/ 554 w 800"/>
                  <a:gd name="T9" fmla="*/ 0 h 650"/>
                  <a:gd name="T10" fmla="*/ 390 w 800"/>
                  <a:gd name="T11" fmla="*/ 164 h 650"/>
                  <a:gd name="T12" fmla="*/ 394 w 800"/>
                  <a:gd name="T13" fmla="*/ 201 h 650"/>
                  <a:gd name="T14" fmla="*/ 56 w 800"/>
                  <a:gd name="T15" fmla="*/ 30 h 650"/>
                  <a:gd name="T16" fmla="*/ 33 w 800"/>
                  <a:gd name="T17" fmla="*/ 112 h 650"/>
                  <a:gd name="T18" fmla="*/ 106 w 800"/>
                  <a:gd name="T19" fmla="*/ 249 h 650"/>
                  <a:gd name="T20" fmla="*/ 32 w 800"/>
                  <a:gd name="T21" fmla="*/ 229 h 650"/>
                  <a:gd name="T22" fmla="*/ 32 w 800"/>
                  <a:gd name="T23" fmla="*/ 231 h 650"/>
                  <a:gd name="T24" fmla="*/ 164 w 800"/>
                  <a:gd name="T25" fmla="*/ 392 h 650"/>
                  <a:gd name="T26" fmla="*/ 121 w 800"/>
                  <a:gd name="T27" fmla="*/ 397 h 650"/>
                  <a:gd name="T28" fmla="*/ 90 w 800"/>
                  <a:gd name="T29" fmla="*/ 394 h 650"/>
                  <a:gd name="T30" fmla="*/ 243 w 800"/>
                  <a:gd name="T31" fmla="*/ 508 h 650"/>
                  <a:gd name="T32" fmla="*/ 39 w 800"/>
                  <a:gd name="T33" fmla="*/ 579 h 650"/>
                  <a:gd name="T34" fmla="*/ 0 w 800"/>
                  <a:gd name="T35" fmla="*/ 576 h 650"/>
                  <a:gd name="T36" fmla="*/ 252 w 800"/>
                  <a:gd name="T37" fmla="*/ 650 h 650"/>
                  <a:gd name="T38" fmla="*/ 719 w 800"/>
                  <a:gd name="T39" fmla="*/ 183 h 650"/>
                  <a:gd name="T40" fmla="*/ 718 w 800"/>
                  <a:gd name="T41" fmla="*/ 162 h 650"/>
                  <a:gd name="T42" fmla="*/ 800 w 800"/>
                  <a:gd name="T43" fmla="*/ 77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00" h="650">
                    <a:moveTo>
                      <a:pt x="800" y="77"/>
                    </a:moveTo>
                    <a:cubicBezTo>
                      <a:pt x="771" y="90"/>
                      <a:pt x="739" y="99"/>
                      <a:pt x="706" y="103"/>
                    </a:cubicBezTo>
                    <a:cubicBezTo>
                      <a:pt x="740" y="82"/>
                      <a:pt x="766" y="50"/>
                      <a:pt x="778" y="12"/>
                    </a:cubicBezTo>
                    <a:cubicBezTo>
                      <a:pt x="746" y="31"/>
                      <a:pt x="711" y="44"/>
                      <a:pt x="674" y="52"/>
                    </a:cubicBezTo>
                    <a:cubicBezTo>
                      <a:pt x="644" y="20"/>
                      <a:pt x="601" y="0"/>
                      <a:pt x="554" y="0"/>
                    </a:cubicBezTo>
                    <a:cubicBezTo>
                      <a:pt x="463" y="0"/>
                      <a:pt x="390" y="73"/>
                      <a:pt x="390" y="164"/>
                    </a:cubicBezTo>
                    <a:cubicBezTo>
                      <a:pt x="390" y="177"/>
                      <a:pt x="391" y="189"/>
                      <a:pt x="394" y="201"/>
                    </a:cubicBezTo>
                    <a:cubicBezTo>
                      <a:pt x="258" y="195"/>
                      <a:pt x="137" y="129"/>
                      <a:pt x="56" y="30"/>
                    </a:cubicBezTo>
                    <a:cubicBezTo>
                      <a:pt x="42" y="54"/>
                      <a:pt x="33" y="82"/>
                      <a:pt x="33" y="112"/>
                    </a:cubicBezTo>
                    <a:cubicBezTo>
                      <a:pt x="33" y="169"/>
                      <a:pt x="62" y="220"/>
                      <a:pt x="106" y="249"/>
                    </a:cubicBezTo>
                    <a:cubicBezTo>
                      <a:pt x="80" y="248"/>
                      <a:pt x="54" y="241"/>
                      <a:pt x="32" y="229"/>
                    </a:cubicBezTo>
                    <a:cubicBezTo>
                      <a:pt x="32" y="229"/>
                      <a:pt x="32" y="230"/>
                      <a:pt x="32" y="231"/>
                    </a:cubicBezTo>
                    <a:cubicBezTo>
                      <a:pt x="32" y="310"/>
                      <a:pt x="89" y="376"/>
                      <a:pt x="164" y="392"/>
                    </a:cubicBezTo>
                    <a:cubicBezTo>
                      <a:pt x="150" y="395"/>
                      <a:pt x="136" y="397"/>
                      <a:pt x="121" y="397"/>
                    </a:cubicBezTo>
                    <a:cubicBezTo>
                      <a:pt x="110" y="397"/>
                      <a:pt x="100" y="396"/>
                      <a:pt x="90" y="394"/>
                    </a:cubicBezTo>
                    <a:cubicBezTo>
                      <a:pt x="111" y="460"/>
                      <a:pt x="171" y="507"/>
                      <a:pt x="243" y="508"/>
                    </a:cubicBezTo>
                    <a:cubicBezTo>
                      <a:pt x="187" y="552"/>
                      <a:pt x="116" y="579"/>
                      <a:pt x="39" y="579"/>
                    </a:cubicBezTo>
                    <a:cubicBezTo>
                      <a:pt x="26" y="579"/>
                      <a:pt x="13" y="578"/>
                      <a:pt x="0" y="576"/>
                    </a:cubicBezTo>
                    <a:cubicBezTo>
                      <a:pt x="73" y="623"/>
                      <a:pt x="159" y="650"/>
                      <a:pt x="252" y="650"/>
                    </a:cubicBezTo>
                    <a:cubicBezTo>
                      <a:pt x="553" y="650"/>
                      <a:pt x="719" y="400"/>
                      <a:pt x="719" y="183"/>
                    </a:cubicBezTo>
                    <a:cubicBezTo>
                      <a:pt x="719" y="176"/>
                      <a:pt x="718" y="169"/>
                      <a:pt x="718" y="162"/>
                    </a:cubicBezTo>
                    <a:cubicBezTo>
                      <a:pt x="750" y="139"/>
                      <a:pt x="778" y="110"/>
                      <a:pt x="800" y="7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 dirty="0">
                  <a:latin typeface="Qualcomm Office Regular" pitchFamily="34" charset="0"/>
                </a:endParaRPr>
              </a:p>
            </p:txBody>
          </p:sp>
          <p:pic>
            <p:nvPicPr>
              <p:cNvPr id="57" name="Picture 2"/>
              <p:cNvPicPr>
                <a:picLocks noChangeAspect="1" noChangeArrowheads="1"/>
              </p:cNvPicPr>
              <p:nvPr userDrawn="1"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90781" y="1750208"/>
                <a:ext cx="162255" cy="34747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  <p:pic>
        <p:nvPicPr>
          <p:cNvPr id="5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17021" y="1"/>
            <a:ext cx="974980" cy="530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55815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8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8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4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4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4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6" presetClass="emph" presetSubtype="0" repeatCount="3000" accel="100000" autoRev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27" dur="233" fill="hold"/>
                                        <p:tgtEl>
                                          <p:spTgt spid="6"/>
                                        </p:tgtEl>
                                      </p:cBhvr>
                                      <p:by x="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3" grpId="1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627D9-99EC-46D4-A90C-754BA7684432}" type="datetime1">
              <a:rPr lang="en-US" smtClean="0"/>
              <a:t>5/13/2016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Qualcomm Proprietary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36440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289060" y="1931780"/>
            <a:ext cx="11430000" cy="1375761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200150" indent="-260604">
              <a:buFont typeface="Qualcomm Regular" pitchFamily="34" charset="0"/>
              <a:buChar char="−"/>
              <a:defRPr/>
            </a:lvl5pPr>
            <a:lvl6pPr marL="1628775" indent="0">
              <a:buNone/>
              <a:defRPr sz="1200"/>
            </a:lvl6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283541" y="698990"/>
            <a:ext cx="11432977" cy="567848"/>
          </a:xfrm>
          <a:prstGeom prst="rect">
            <a:avLst/>
          </a:prstGeom>
        </p:spPr>
        <p:txBody>
          <a:bodyPr vert="horz" wrap="square" lIns="68580" tIns="34290" rIns="68580" bIns="34290" rtlCol="0" anchor="ctr">
            <a:spAutoFit/>
          </a:bodyPr>
          <a:lstStyle>
            <a:lvl1pPr>
              <a:defRPr sz="3600">
                <a:latin typeface="Qualcomm Office Regular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3"/>
          </p:nvPr>
        </p:nvSpPr>
        <p:spPr>
          <a:xfrm>
            <a:off x="283541" y="1426467"/>
            <a:ext cx="11432977" cy="350865"/>
          </a:xfrm>
        </p:spPr>
        <p:txBody>
          <a:bodyPr tIns="0" bIns="0" anchor="t"/>
          <a:lstStyle>
            <a:lvl1pPr marL="0" indent="0" algn="l" defTabSz="914400" rtl="0" eaLnBrk="1" latinLnBrk="0" hangingPunct="1">
              <a:lnSpc>
                <a:spcPct val="95000"/>
              </a:lnSpc>
              <a:spcBef>
                <a:spcPct val="20000"/>
              </a:spcBef>
              <a:buFontTx/>
              <a:buNone/>
              <a:defRPr lang="en-US" sz="2400" b="0" kern="1200" dirty="0" smtClean="0">
                <a:solidFill>
                  <a:schemeClr val="bg2"/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4" name="Straight Connector 13"/>
          <p:cNvCxnSpPr/>
          <p:nvPr userDrawn="1"/>
        </p:nvCxnSpPr>
        <p:spPr>
          <a:xfrm>
            <a:off x="370365" y="504825"/>
            <a:ext cx="11451271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Group 39"/>
          <p:cNvGrpSpPr>
            <a:grpSpLocks noChangeAspect="1"/>
          </p:cNvGrpSpPr>
          <p:nvPr userDrawn="1"/>
        </p:nvGrpSpPr>
        <p:grpSpPr>
          <a:xfrm>
            <a:off x="10288860" y="6546300"/>
            <a:ext cx="961544" cy="157272"/>
            <a:chOff x="187326" y="5085556"/>
            <a:chExt cx="8393112" cy="1830388"/>
          </a:xfrm>
          <a:solidFill>
            <a:schemeClr val="bg1">
              <a:lumMod val="75000"/>
            </a:schemeClr>
          </a:solidFill>
        </p:grpSpPr>
        <p:sp>
          <p:nvSpPr>
            <p:cNvPr id="41" name="Freeform 7"/>
            <p:cNvSpPr>
              <a:spLocks/>
            </p:cNvSpPr>
            <p:nvPr userDrawn="1"/>
          </p:nvSpPr>
          <p:spPr bwMode="auto">
            <a:xfrm>
              <a:off x="3603626" y="5388769"/>
              <a:ext cx="585787" cy="892175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42" name="Freeform 8"/>
            <p:cNvSpPr>
              <a:spLocks noEditPoints="1"/>
            </p:cNvSpPr>
            <p:nvPr userDrawn="1"/>
          </p:nvSpPr>
          <p:spPr bwMode="auto">
            <a:xfrm>
              <a:off x="187326" y="5085556"/>
              <a:ext cx="1541462" cy="1830388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43" name="Freeform 9"/>
            <p:cNvSpPr>
              <a:spLocks/>
            </p:cNvSpPr>
            <p:nvPr userDrawn="1"/>
          </p:nvSpPr>
          <p:spPr bwMode="auto">
            <a:xfrm>
              <a:off x="1863726" y="5388769"/>
              <a:ext cx="652462" cy="892175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44" name="Freeform 10"/>
            <p:cNvSpPr>
              <a:spLocks/>
            </p:cNvSpPr>
            <p:nvPr userDrawn="1"/>
          </p:nvSpPr>
          <p:spPr bwMode="auto">
            <a:xfrm>
              <a:off x="4079876" y="5358606"/>
              <a:ext cx="712787" cy="946150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45" name="Freeform 11"/>
            <p:cNvSpPr>
              <a:spLocks noEditPoints="1"/>
            </p:cNvSpPr>
            <p:nvPr userDrawn="1"/>
          </p:nvSpPr>
          <p:spPr bwMode="auto">
            <a:xfrm>
              <a:off x="4725988" y="5358606"/>
              <a:ext cx="944562" cy="949325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46" name="Freeform 12"/>
            <p:cNvSpPr>
              <a:spLocks noEditPoints="1"/>
            </p:cNvSpPr>
            <p:nvPr userDrawn="1"/>
          </p:nvSpPr>
          <p:spPr bwMode="auto">
            <a:xfrm>
              <a:off x="2584451" y="5393531"/>
              <a:ext cx="952500" cy="884238"/>
            </a:xfrm>
            <a:custGeom>
              <a:avLst/>
              <a:gdLst>
                <a:gd name="T0" fmla="*/ 354 w 600"/>
                <a:gd name="T1" fmla="*/ 0 h 557"/>
                <a:gd name="T2" fmla="*/ 245 w 600"/>
                <a:gd name="T3" fmla="*/ 0 h 557"/>
                <a:gd name="T4" fmla="*/ 0 w 600"/>
                <a:gd name="T5" fmla="*/ 557 h 557"/>
                <a:gd name="T6" fmla="*/ 115 w 600"/>
                <a:gd name="T7" fmla="*/ 557 h 557"/>
                <a:gd name="T8" fmla="*/ 174 w 600"/>
                <a:gd name="T9" fmla="*/ 434 h 557"/>
                <a:gd name="T10" fmla="*/ 430 w 600"/>
                <a:gd name="T11" fmla="*/ 434 h 557"/>
                <a:gd name="T12" fmla="*/ 434 w 600"/>
                <a:gd name="T13" fmla="*/ 446 h 557"/>
                <a:gd name="T14" fmla="*/ 484 w 600"/>
                <a:gd name="T15" fmla="*/ 557 h 557"/>
                <a:gd name="T16" fmla="*/ 600 w 600"/>
                <a:gd name="T17" fmla="*/ 557 h 557"/>
                <a:gd name="T18" fmla="*/ 354 w 600"/>
                <a:gd name="T19" fmla="*/ 0 h 557"/>
                <a:gd name="T20" fmla="*/ 210 w 600"/>
                <a:gd name="T21" fmla="*/ 342 h 557"/>
                <a:gd name="T22" fmla="*/ 300 w 600"/>
                <a:gd name="T23" fmla="*/ 141 h 557"/>
                <a:gd name="T24" fmla="*/ 389 w 600"/>
                <a:gd name="T25" fmla="*/ 342 h 557"/>
                <a:gd name="T26" fmla="*/ 210 w 600"/>
                <a:gd name="T27" fmla="*/ 34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0" h="557">
                  <a:moveTo>
                    <a:pt x="354" y="0"/>
                  </a:moveTo>
                  <a:lnTo>
                    <a:pt x="245" y="0"/>
                  </a:lnTo>
                  <a:lnTo>
                    <a:pt x="0" y="557"/>
                  </a:lnTo>
                  <a:lnTo>
                    <a:pt x="115" y="557"/>
                  </a:lnTo>
                  <a:lnTo>
                    <a:pt x="174" y="434"/>
                  </a:lnTo>
                  <a:lnTo>
                    <a:pt x="430" y="434"/>
                  </a:lnTo>
                  <a:lnTo>
                    <a:pt x="434" y="446"/>
                  </a:lnTo>
                  <a:lnTo>
                    <a:pt x="484" y="557"/>
                  </a:lnTo>
                  <a:lnTo>
                    <a:pt x="600" y="557"/>
                  </a:lnTo>
                  <a:lnTo>
                    <a:pt x="354" y="0"/>
                  </a:lnTo>
                  <a:close/>
                  <a:moveTo>
                    <a:pt x="210" y="342"/>
                  </a:moveTo>
                  <a:lnTo>
                    <a:pt x="300" y="141"/>
                  </a:lnTo>
                  <a:lnTo>
                    <a:pt x="389" y="342"/>
                  </a:lnTo>
                  <a:lnTo>
                    <a:pt x="210" y="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47" name="Freeform 13"/>
            <p:cNvSpPr>
              <a:spLocks/>
            </p:cNvSpPr>
            <p:nvPr userDrawn="1"/>
          </p:nvSpPr>
          <p:spPr bwMode="auto">
            <a:xfrm>
              <a:off x="5599113" y="5382419"/>
              <a:ext cx="2932112" cy="966788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48" name="Freeform 14"/>
            <p:cNvSpPr>
              <a:spLocks noEditPoints="1"/>
            </p:cNvSpPr>
            <p:nvPr userDrawn="1"/>
          </p:nvSpPr>
          <p:spPr bwMode="auto">
            <a:xfrm>
              <a:off x="8370888" y="5396706"/>
              <a:ext cx="209550" cy="206375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  <p:sp>
        <p:nvSpPr>
          <p:cNvPr id="4" name="TextBox 3"/>
          <p:cNvSpPr txBox="1"/>
          <p:nvPr userDrawn="1"/>
        </p:nvSpPr>
        <p:spPr>
          <a:xfrm>
            <a:off x="289980" y="6477716"/>
            <a:ext cx="259566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fld id="{AB307C75-CA2F-4BA6-858A-60F533452F31}" type="datetimeFigureOut">
              <a:rPr lang="en-US" sz="1000" kern="1200" smtClean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pPr marL="0" marR="0" indent="0" algn="l" defTabSz="6858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Tx/>
                <a:buNone/>
                <a:tabLst/>
                <a:defRPr/>
              </a:pPr>
              <a:t>5/13/2016</a:t>
            </a:fld>
            <a:endParaRPr lang="en-US" sz="1000" kern="1200" dirty="0" smtClean="0">
              <a:solidFill>
                <a:schemeClr val="bg1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9" name="TextBox 48"/>
          <p:cNvSpPr txBox="1"/>
          <p:nvPr userDrawn="1"/>
        </p:nvSpPr>
        <p:spPr>
          <a:xfrm>
            <a:off x="4295671" y="6477716"/>
            <a:ext cx="360066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lang="en-US" sz="1000" kern="1200" dirty="0" smtClean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Qualcomm Confidential and Proprietary</a:t>
            </a:r>
          </a:p>
        </p:txBody>
      </p:sp>
    </p:spTree>
    <p:extLst>
      <p:ext uri="{BB962C8B-B14F-4D97-AF65-F5344CB8AC3E}">
        <p14:creationId xmlns:p14="http://schemas.microsoft.com/office/powerpoint/2010/main" val="27564533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_No Sub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289060" y="1426467"/>
            <a:ext cx="11430000" cy="273921"/>
          </a:xfrm>
        </p:spPr>
        <p:txBody>
          <a:bodyPr/>
          <a:lstStyle>
            <a:lvl1pPr marL="0" indent="0">
              <a:buFont typeface="Arial" pitchFamily="34" charset="0"/>
              <a:buNone/>
              <a:defRPr sz="1400"/>
            </a:lvl1pPr>
            <a:lvl2pPr marL="300038" indent="0">
              <a:buNone/>
              <a:defRPr/>
            </a:lvl2pPr>
            <a:lvl3pPr marL="514350" indent="0">
              <a:buNone/>
              <a:defRPr/>
            </a:lvl3pPr>
            <a:lvl4pPr marL="728663" indent="0">
              <a:buNone/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200150" indent="-260604">
              <a:buFont typeface="Qualcomm Regular" pitchFamily="34" charset="0"/>
              <a:buChar char="−"/>
              <a:defRPr/>
            </a:lvl5pPr>
            <a:lvl6pPr marL="1628775" indent="0">
              <a:buNone/>
              <a:defRPr sz="1200"/>
            </a:lvl6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283541" y="698990"/>
            <a:ext cx="11432977" cy="567848"/>
          </a:xfrm>
          <a:prstGeom prst="rect">
            <a:avLst/>
          </a:prstGeom>
        </p:spPr>
        <p:txBody>
          <a:bodyPr vert="horz" wrap="square" lIns="68580" tIns="34290" rIns="68580" bIns="34290" rtlCol="0" anchor="ctr">
            <a:spAutoFit/>
          </a:bodyPr>
          <a:lstStyle>
            <a:lvl1pPr>
              <a:defRPr sz="3600">
                <a:latin typeface="Qualcomm Office Regular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cxnSp>
        <p:nvCxnSpPr>
          <p:cNvPr id="14" name="Straight Connector 13"/>
          <p:cNvCxnSpPr/>
          <p:nvPr userDrawn="1"/>
        </p:nvCxnSpPr>
        <p:spPr>
          <a:xfrm>
            <a:off x="370365" y="504825"/>
            <a:ext cx="11451271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oup 51"/>
          <p:cNvGrpSpPr>
            <a:grpSpLocks noChangeAspect="1"/>
          </p:cNvGrpSpPr>
          <p:nvPr userDrawn="1"/>
        </p:nvGrpSpPr>
        <p:grpSpPr>
          <a:xfrm>
            <a:off x="10288860" y="6546300"/>
            <a:ext cx="961544" cy="157272"/>
            <a:chOff x="187326" y="5085556"/>
            <a:chExt cx="8393112" cy="1830388"/>
          </a:xfrm>
          <a:solidFill>
            <a:schemeClr val="bg1">
              <a:lumMod val="75000"/>
            </a:schemeClr>
          </a:solidFill>
        </p:grpSpPr>
        <p:sp>
          <p:nvSpPr>
            <p:cNvPr id="53" name="Freeform 7"/>
            <p:cNvSpPr>
              <a:spLocks/>
            </p:cNvSpPr>
            <p:nvPr userDrawn="1"/>
          </p:nvSpPr>
          <p:spPr bwMode="auto">
            <a:xfrm>
              <a:off x="3603626" y="5388769"/>
              <a:ext cx="585787" cy="892175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54" name="Freeform 8"/>
            <p:cNvSpPr>
              <a:spLocks noEditPoints="1"/>
            </p:cNvSpPr>
            <p:nvPr userDrawn="1"/>
          </p:nvSpPr>
          <p:spPr bwMode="auto">
            <a:xfrm>
              <a:off x="187326" y="5085556"/>
              <a:ext cx="1541462" cy="1830388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55" name="Freeform 9"/>
            <p:cNvSpPr>
              <a:spLocks/>
            </p:cNvSpPr>
            <p:nvPr userDrawn="1"/>
          </p:nvSpPr>
          <p:spPr bwMode="auto">
            <a:xfrm>
              <a:off x="1863726" y="5388769"/>
              <a:ext cx="652462" cy="892175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56" name="Freeform 10"/>
            <p:cNvSpPr>
              <a:spLocks/>
            </p:cNvSpPr>
            <p:nvPr userDrawn="1"/>
          </p:nvSpPr>
          <p:spPr bwMode="auto">
            <a:xfrm>
              <a:off x="4079876" y="5358606"/>
              <a:ext cx="712787" cy="946150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57" name="Freeform 11"/>
            <p:cNvSpPr>
              <a:spLocks noEditPoints="1"/>
            </p:cNvSpPr>
            <p:nvPr userDrawn="1"/>
          </p:nvSpPr>
          <p:spPr bwMode="auto">
            <a:xfrm>
              <a:off x="4725988" y="5358606"/>
              <a:ext cx="944562" cy="949325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58" name="Freeform 12"/>
            <p:cNvSpPr>
              <a:spLocks noEditPoints="1"/>
            </p:cNvSpPr>
            <p:nvPr userDrawn="1"/>
          </p:nvSpPr>
          <p:spPr bwMode="auto">
            <a:xfrm>
              <a:off x="2584451" y="5393531"/>
              <a:ext cx="952500" cy="884238"/>
            </a:xfrm>
            <a:custGeom>
              <a:avLst/>
              <a:gdLst>
                <a:gd name="T0" fmla="*/ 354 w 600"/>
                <a:gd name="T1" fmla="*/ 0 h 557"/>
                <a:gd name="T2" fmla="*/ 245 w 600"/>
                <a:gd name="T3" fmla="*/ 0 h 557"/>
                <a:gd name="T4" fmla="*/ 0 w 600"/>
                <a:gd name="T5" fmla="*/ 557 h 557"/>
                <a:gd name="T6" fmla="*/ 115 w 600"/>
                <a:gd name="T7" fmla="*/ 557 h 557"/>
                <a:gd name="T8" fmla="*/ 174 w 600"/>
                <a:gd name="T9" fmla="*/ 434 h 557"/>
                <a:gd name="T10" fmla="*/ 430 w 600"/>
                <a:gd name="T11" fmla="*/ 434 h 557"/>
                <a:gd name="T12" fmla="*/ 434 w 600"/>
                <a:gd name="T13" fmla="*/ 446 h 557"/>
                <a:gd name="T14" fmla="*/ 484 w 600"/>
                <a:gd name="T15" fmla="*/ 557 h 557"/>
                <a:gd name="T16" fmla="*/ 600 w 600"/>
                <a:gd name="T17" fmla="*/ 557 h 557"/>
                <a:gd name="T18" fmla="*/ 354 w 600"/>
                <a:gd name="T19" fmla="*/ 0 h 557"/>
                <a:gd name="T20" fmla="*/ 210 w 600"/>
                <a:gd name="T21" fmla="*/ 342 h 557"/>
                <a:gd name="T22" fmla="*/ 300 w 600"/>
                <a:gd name="T23" fmla="*/ 141 h 557"/>
                <a:gd name="T24" fmla="*/ 389 w 600"/>
                <a:gd name="T25" fmla="*/ 342 h 557"/>
                <a:gd name="T26" fmla="*/ 210 w 600"/>
                <a:gd name="T27" fmla="*/ 34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0" h="557">
                  <a:moveTo>
                    <a:pt x="354" y="0"/>
                  </a:moveTo>
                  <a:lnTo>
                    <a:pt x="245" y="0"/>
                  </a:lnTo>
                  <a:lnTo>
                    <a:pt x="0" y="557"/>
                  </a:lnTo>
                  <a:lnTo>
                    <a:pt x="115" y="557"/>
                  </a:lnTo>
                  <a:lnTo>
                    <a:pt x="174" y="434"/>
                  </a:lnTo>
                  <a:lnTo>
                    <a:pt x="430" y="434"/>
                  </a:lnTo>
                  <a:lnTo>
                    <a:pt x="434" y="446"/>
                  </a:lnTo>
                  <a:lnTo>
                    <a:pt x="484" y="557"/>
                  </a:lnTo>
                  <a:lnTo>
                    <a:pt x="600" y="557"/>
                  </a:lnTo>
                  <a:lnTo>
                    <a:pt x="354" y="0"/>
                  </a:lnTo>
                  <a:close/>
                  <a:moveTo>
                    <a:pt x="210" y="342"/>
                  </a:moveTo>
                  <a:lnTo>
                    <a:pt x="300" y="141"/>
                  </a:lnTo>
                  <a:lnTo>
                    <a:pt x="389" y="342"/>
                  </a:lnTo>
                  <a:lnTo>
                    <a:pt x="210" y="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59" name="Freeform 13"/>
            <p:cNvSpPr>
              <a:spLocks/>
            </p:cNvSpPr>
            <p:nvPr userDrawn="1"/>
          </p:nvSpPr>
          <p:spPr bwMode="auto">
            <a:xfrm>
              <a:off x="5599113" y="5382419"/>
              <a:ext cx="2932112" cy="966788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60" name="Freeform 14"/>
            <p:cNvSpPr>
              <a:spLocks noEditPoints="1"/>
            </p:cNvSpPr>
            <p:nvPr userDrawn="1"/>
          </p:nvSpPr>
          <p:spPr bwMode="auto">
            <a:xfrm>
              <a:off x="8370888" y="5396706"/>
              <a:ext cx="209550" cy="206375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  <p:sp>
        <p:nvSpPr>
          <p:cNvPr id="61" name="TextBox 60"/>
          <p:cNvSpPr txBox="1"/>
          <p:nvPr userDrawn="1"/>
        </p:nvSpPr>
        <p:spPr>
          <a:xfrm>
            <a:off x="289980" y="6477716"/>
            <a:ext cx="259566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fld id="{AB307C75-CA2F-4BA6-858A-60F533452F31}" type="datetimeFigureOut">
              <a:rPr lang="en-US" sz="1000" kern="1200" smtClean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pPr marL="0" marR="0" indent="0" algn="l" defTabSz="6858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Tx/>
                <a:buNone/>
                <a:tabLst/>
                <a:defRPr/>
              </a:pPr>
              <a:t>5/13/2016</a:t>
            </a:fld>
            <a:endParaRPr lang="en-US" sz="1000" kern="1200" dirty="0" smtClean="0">
              <a:solidFill>
                <a:schemeClr val="bg1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2" name="TextBox 61"/>
          <p:cNvSpPr txBox="1"/>
          <p:nvPr userDrawn="1"/>
        </p:nvSpPr>
        <p:spPr>
          <a:xfrm>
            <a:off x="4295671" y="6477716"/>
            <a:ext cx="360066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lang="en-US" sz="1000" kern="1200" dirty="0" smtClean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Qualcomm Confidential and Proprietary</a:t>
            </a:r>
          </a:p>
        </p:txBody>
      </p:sp>
    </p:spTree>
    <p:extLst>
      <p:ext uri="{BB962C8B-B14F-4D97-AF65-F5344CB8AC3E}">
        <p14:creationId xmlns:p14="http://schemas.microsoft.com/office/powerpoint/2010/main" val="3930615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B3AAD3-A218-4083-ADDA-23AB8AAF9597}" type="datetimeFigureOut">
              <a:rPr lang="ja-JP" altLang="sv-SE"/>
              <a:pPr>
                <a:defRPr/>
              </a:pPr>
              <a:t>2016/5/13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36692E-D6ED-4AD1-B00D-AE127BAEA85E}" type="slidenum">
              <a:rPr lang="ja-JP" altLang="en-US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058611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EC5B9C-AE63-467A-87D8-E3FD145BA318}" type="datetime1">
              <a:rPr lang="en-US" smtClean="0"/>
              <a:t>5/13/2016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Qualcomm Proprietary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3C920F-AA91-49D5-83F3-E1AB8F895C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0754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715" r:id="rId3"/>
    <p:sldLayoutId id="2147483716" r:id="rId4"/>
    <p:sldLayoutId id="2147483718" r:id="rId5"/>
    <p:sldLayoutId id="2147483719" r:id="rId6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0.emf"/><Relationship Id="rId4" Type="http://schemas.openxmlformats.org/officeDocument/2006/relationships/oleObject" Target="../embeddings/oleObject2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4.emf"/><Relationship Id="rId5" Type="http://schemas.openxmlformats.org/officeDocument/2006/relationships/package" Target="../embeddings/Microsoft_Word_Document1.docx"/><Relationship Id="rId4" Type="http://schemas.openxmlformats.org/officeDocument/2006/relationships/image" Target="../media/image15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 idx="4294967295"/>
          </p:nvPr>
        </p:nvSpPr>
        <p:spPr>
          <a:xfrm>
            <a:off x="2037304" y="2493886"/>
            <a:ext cx="9091907" cy="1819275"/>
          </a:xfrm>
        </p:spPr>
        <p:txBody>
          <a:bodyPr>
            <a:normAutofit/>
          </a:bodyPr>
          <a:lstStyle/>
          <a:p>
            <a:r>
              <a:rPr lang="en-US" sz="4800" dirty="0"/>
              <a:t>NR Numerology Design Principles </a:t>
            </a:r>
          </a:p>
        </p:txBody>
      </p:sp>
      <p:sp>
        <p:nvSpPr>
          <p:cNvPr id="6" name="Subtitle 4"/>
          <p:cNvSpPr txBox="1">
            <a:spLocks/>
          </p:cNvSpPr>
          <p:nvPr/>
        </p:nvSpPr>
        <p:spPr bwMode="gray">
          <a:xfrm>
            <a:off x="64" y="6532828"/>
            <a:ext cx="6903720" cy="31393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lang="en-US" sz="2800" kern="1200" dirty="0">
                <a:solidFill>
                  <a:srgbClr val="FFFFFF"/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  <a:lvl2pPr marL="4572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20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2pPr>
            <a:lvl3pPr marL="9144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8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3pPr>
            <a:lvl4pPr marL="13716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6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8288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400" kern="1200" baseline="0">
                <a:solidFill>
                  <a:schemeClr val="tx1">
                    <a:tint val="75000"/>
                  </a:schemeClr>
                </a:solidFill>
                <a:latin typeface="Qualcomm Regular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b="1" dirty="0"/>
              <a:t>Qualcomm Proprietary and Confidential</a:t>
            </a:r>
          </a:p>
        </p:txBody>
      </p:sp>
      <p:sp>
        <p:nvSpPr>
          <p:cNvPr id="8" name="Subtitle 4"/>
          <p:cNvSpPr txBox="1">
            <a:spLocks/>
          </p:cNvSpPr>
          <p:nvPr/>
        </p:nvSpPr>
        <p:spPr>
          <a:xfrm>
            <a:off x="180472" y="149224"/>
            <a:ext cx="11911265" cy="194427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hangingPunct="0">
              <a:buNone/>
            </a:pPr>
            <a:r>
              <a:rPr lang="en-US" b="1" dirty="0"/>
              <a:t>3GPP TSG-RAN WG1 #85 	</a:t>
            </a:r>
            <a:r>
              <a:rPr lang="en-US" b="1" dirty="0" smtClean="0"/>
              <a:t>							R1-165112</a:t>
            </a:r>
            <a:endParaRPr lang="en-US" dirty="0"/>
          </a:p>
          <a:p>
            <a:pPr marL="0" indent="0" hangingPunct="0">
              <a:buNone/>
            </a:pPr>
            <a:r>
              <a:rPr lang="en-US" b="1" dirty="0"/>
              <a:t>23</a:t>
            </a:r>
            <a:r>
              <a:rPr lang="en-US" b="1" baseline="30000" dirty="0"/>
              <a:t>th</a:t>
            </a:r>
            <a:r>
              <a:rPr lang="en-US" b="1" dirty="0"/>
              <a:t> – 27</a:t>
            </a:r>
            <a:r>
              <a:rPr lang="en-US" b="1" baseline="30000" dirty="0"/>
              <a:t>th</a:t>
            </a:r>
            <a:r>
              <a:rPr lang="en-US" b="1" dirty="0"/>
              <a:t> May 2016</a:t>
            </a:r>
            <a:endParaRPr lang="en-US" dirty="0"/>
          </a:p>
          <a:p>
            <a:pPr marL="0" indent="0" hangingPunct="0">
              <a:buNone/>
            </a:pPr>
            <a:r>
              <a:rPr lang="en-US" b="1" dirty="0"/>
              <a:t>Nanjing, </a:t>
            </a:r>
            <a:r>
              <a:rPr lang="en-US" b="1" dirty="0" smtClean="0"/>
              <a:t>China</a:t>
            </a:r>
            <a:endParaRPr lang="en-US" b="1" i="1" dirty="0" smtClean="0"/>
          </a:p>
          <a:p>
            <a:pPr marL="0" indent="0" hangingPunct="0">
              <a:buNone/>
            </a:pPr>
            <a:r>
              <a:rPr lang="en-US" b="1" dirty="0" smtClean="0"/>
              <a:t>Agenda </a:t>
            </a:r>
            <a:r>
              <a:rPr lang="en-US" b="1" dirty="0" smtClean="0"/>
              <a:t>item:</a:t>
            </a:r>
            <a:r>
              <a:rPr lang="en-US" dirty="0" smtClean="0"/>
              <a:t>	7.1.4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3751582"/>
      </p:ext>
    </p:extLst>
  </p:cSld>
  <p:clrMapOvr>
    <a:masterClrMapping/>
  </p:clrMapOvr>
  <p:timing>
    <p:tnLst>
      <p:par>
        <p:cTn id="1" dur="indefinite" restart="never" nodeType="tmRoot"/>
      </p:par>
    </p:tnLst>
    <p:bldLst>
      <p:bldP spid="4" grpId="0"/>
      <p:bldP spid="4" grpId="1"/>
      <p:bldP spid="4" grpId="2"/>
      <p:bldP spid="4" grpId="3"/>
      <p:bldP spid="8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1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2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3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t>10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 idx="4294967295"/>
          </p:nvPr>
        </p:nvSpPr>
        <p:spPr>
          <a:xfrm>
            <a:off x="0" y="-73025"/>
            <a:ext cx="12192000" cy="701675"/>
          </a:xfrm>
        </p:spPr>
        <p:txBody>
          <a:bodyPr>
            <a:normAutofit/>
          </a:bodyPr>
          <a:lstStyle/>
          <a:p>
            <a:r>
              <a:rPr lang="en-US" sz="3600" dirty="0" smtClean="0"/>
              <a:t>Multi-Standards Radio Considerations</a:t>
            </a:r>
            <a:endParaRPr lang="en-US" sz="3600" dirty="0"/>
          </a:p>
        </p:txBody>
      </p:sp>
      <p:sp>
        <p:nvSpPr>
          <p:cNvPr id="2" name="Content Placeholder 1"/>
          <p:cNvSpPr>
            <a:spLocks noGrp="1"/>
          </p:cNvSpPr>
          <p:nvPr>
            <p:ph idx="4294967295"/>
          </p:nvPr>
        </p:nvSpPr>
        <p:spPr>
          <a:xfrm>
            <a:off x="0" y="1035050"/>
            <a:ext cx="11566525" cy="5468938"/>
          </a:xfrm>
        </p:spPr>
        <p:txBody>
          <a:bodyPr>
            <a:normAutofit/>
          </a:bodyPr>
          <a:lstStyle/>
          <a:p>
            <a:pPr fontAlgn="b"/>
            <a:r>
              <a:rPr lang="en-US" dirty="0">
                <a:sym typeface="Wingdings" panose="05000000000000000000" pitchFamily="2" charset="2"/>
              </a:rPr>
              <a:t>S</a:t>
            </a:r>
            <a:r>
              <a:rPr lang="en-US" dirty="0" smtClean="0">
                <a:sym typeface="Wingdings" panose="05000000000000000000" pitchFamily="2" charset="2"/>
              </a:rPr>
              <a:t>ubcarrier </a:t>
            </a:r>
            <a:r>
              <a:rPr lang="en-US" dirty="0">
                <a:sym typeface="Wingdings" panose="05000000000000000000" pitchFamily="2" charset="2"/>
              </a:rPr>
              <a:t>spacing </a:t>
            </a:r>
            <a:r>
              <a:rPr lang="en-US" dirty="0" smtClean="0">
                <a:sym typeface="Wingdings" panose="05000000000000000000" pitchFamily="2" charset="2"/>
              </a:rPr>
              <a:t>is chosen to be LTE </a:t>
            </a:r>
            <a:r>
              <a:rPr lang="en-US" dirty="0">
                <a:sym typeface="Wingdings" panose="05000000000000000000" pitchFamily="2" charset="2"/>
              </a:rPr>
              <a:t>tone spacing x N/D for small N and </a:t>
            </a:r>
            <a:r>
              <a:rPr lang="en-US" dirty="0" smtClean="0">
                <a:sym typeface="Wingdings" panose="05000000000000000000" pitchFamily="2" charset="2"/>
              </a:rPr>
              <a:t>D</a:t>
            </a:r>
          </a:p>
          <a:p>
            <a:pPr lvl="1" fontAlgn="b"/>
            <a:r>
              <a:rPr lang="en-US" dirty="0" smtClean="0">
                <a:sym typeface="Wingdings" panose="05000000000000000000" pitchFamily="2" charset="2"/>
              </a:rPr>
              <a:t>Enables XO reuse for multi-RAT eNB and UE</a:t>
            </a:r>
            <a:endParaRPr lang="en-US" dirty="0">
              <a:sym typeface="Wingdings" panose="05000000000000000000" pitchFamily="2" charset="2"/>
            </a:endParaRPr>
          </a:p>
          <a:p>
            <a:pPr fontAlgn="b"/>
            <a:endParaRPr lang="en-US" dirty="0" smtClean="0"/>
          </a:p>
          <a:p>
            <a:pPr fontAlgn="b"/>
            <a:r>
              <a:rPr lang="en-US" dirty="0" smtClean="0"/>
              <a:t>Some companies raised concern on different sampling rate impact to MSR RRH</a:t>
            </a:r>
          </a:p>
          <a:p>
            <a:pPr lvl="1" fontAlgn="b"/>
            <a:r>
              <a:rPr lang="en-US" dirty="0" smtClean="0"/>
              <a:t>Concern: </a:t>
            </a:r>
          </a:p>
          <a:p>
            <a:pPr lvl="2" fontAlgn="b"/>
            <a:r>
              <a:rPr lang="en-US" sz="2400" dirty="0" smtClean="0"/>
              <a:t>Different sampling rates between NR and LTE is a showstopper for base-band only upgrade for NR without touching RRH</a:t>
            </a:r>
            <a:endParaRPr lang="en-US" dirty="0" smtClean="0"/>
          </a:p>
          <a:p>
            <a:pPr lvl="1" fontAlgn="b"/>
            <a:r>
              <a:rPr lang="en-US" dirty="0" smtClean="0"/>
              <a:t>However, concerns could be mitigated by</a:t>
            </a:r>
          </a:p>
          <a:p>
            <a:pPr lvl="2" fontAlgn="b"/>
            <a:r>
              <a:rPr lang="en-US" sz="2400" dirty="0" smtClean="0"/>
              <a:t>If legacy </a:t>
            </a:r>
            <a:r>
              <a:rPr lang="en-US" sz="2400" dirty="0" err="1" smtClean="0"/>
              <a:t>fronthaul</a:t>
            </a:r>
            <a:r>
              <a:rPr lang="en-US" sz="2400" dirty="0" smtClean="0"/>
              <a:t> (e.g., CPRI) is used, baseband can simply resample the RF samples at the CU without modifying RU</a:t>
            </a:r>
          </a:p>
          <a:p>
            <a:pPr lvl="2" fontAlgn="b"/>
            <a:r>
              <a:rPr lang="en-US" sz="2400" dirty="0" smtClean="0"/>
              <a:t>If new (5G) </a:t>
            </a:r>
            <a:r>
              <a:rPr lang="en-US" sz="2400" dirty="0" err="1" smtClean="0"/>
              <a:t>fronthaul</a:t>
            </a:r>
            <a:r>
              <a:rPr lang="en-US" sz="2400" dirty="0" smtClean="0"/>
              <a:t> is used, RU will be upgraded anyway, no such issue</a:t>
            </a:r>
          </a:p>
        </p:txBody>
      </p:sp>
    </p:spTree>
    <p:extLst>
      <p:ext uri="{BB962C8B-B14F-4D97-AF65-F5344CB8AC3E}">
        <p14:creationId xmlns:p14="http://schemas.microsoft.com/office/powerpoint/2010/main" val="3672985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t>11</a:t>
            </a:fld>
            <a:endParaRPr lang="en-US"/>
          </a:p>
        </p:txBody>
      </p:sp>
      <p:sp>
        <p:nvSpPr>
          <p:cNvPr id="5" name="Content Placeholder 2"/>
          <p:cNvSpPr>
            <a:spLocks noGrp="1"/>
          </p:cNvSpPr>
          <p:nvPr>
            <p:ph idx="4294967295"/>
          </p:nvPr>
        </p:nvSpPr>
        <p:spPr>
          <a:xfrm>
            <a:off x="0" y="1168400"/>
            <a:ext cx="4927600" cy="4703763"/>
          </a:xfrm>
        </p:spPr>
        <p:txBody>
          <a:bodyPr>
            <a:normAutofit/>
          </a:bodyPr>
          <a:lstStyle/>
          <a:p>
            <a:r>
              <a:rPr lang="en-US" sz="2400" dirty="0" smtClean="0"/>
              <a:t>Standalone NB-IOT could coexist with LTE/UMTS/GSM with uncoordinated deployment without problem (based on RAN4 study)</a:t>
            </a:r>
          </a:p>
          <a:p>
            <a:r>
              <a:rPr lang="en-US" sz="2400" dirty="0" smtClean="0"/>
              <a:t>NR is designed for forward compatibility, which by definition supports “</a:t>
            </a:r>
            <a:r>
              <a:rPr lang="en-US" sz="2400" dirty="0" err="1" smtClean="0"/>
              <a:t>Inband</a:t>
            </a:r>
            <a:r>
              <a:rPr lang="en-US" sz="2400" dirty="0" smtClean="0"/>
              <a:t>” NB-IOT </a:t>
            </a:r>
          </a:p>
          <a:p>
            <a:pPr lvl="1"/>
            <a:r>
              <a:rPr lang="en-US" sz="2000" dirty="0" smtClean="0"/>
              <a:t>Optimization is needed even for 15 KHz SCS, e.g., RB definition</a:t>
            </a:r>
          </a:p>
          <a:p>
            <a:r>
              <a:rPr lang="en-US" sz="2400" dirty="0" smtClean="0"/>
              <a:t>GB/</a:t>
            </a:r>
            <a:r>
              <a:rPr lang="en-US" sz="2400" dirty="0" err="1" smtClean="0"/>
              <a:t>inband</a:t>
            </a:r>
            <a:r>
              <a:rPr lang="en-US" sz="2400" dirty="0" smtClean="0"/>
              <a:t> on the edge NB-IOT </a:t>
            </a:r>
            <a:r>
              <a:rPr lang="en-US" sz="2400" dirty="0"/>
              <a:t>and NR </a:t>
            </a:r>
            <a:r>
              <a:rPr lang="en-US" sz="2400" dirty="0" smtClean="0"/>
              <a:t>coexistence is clearly supported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11431588" cy="56832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NR and NB-IOT Coexistence</a:t>
            </a:r>
            <a:endParaRPr lang="en-US" dirty="0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1379389"/>
              </p:ext>
            </p:extLst>
          </p:nvPr>
        </p:nvGraphicFramePr>
        <p:xfrm>
          <a:off x="5525654" y="1278082"/>
          <a:ext cx="6425046" cy="44306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82" name="Visio" r:id="rId4" imgW="7365189" imgH="5077724" progId="Visio.Drawing.11">
                  <p:embed/>
                </p:oleObj>
              </mc:Choice>
              <mc:Fallback>
                <p:oleObj name="Visio" r:id="rId4" imgW="7365189" imgH="5077724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525654" y="1278082"/>
                        <a:ext cx="6425046" cy="443063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99841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0444" y="575179"/>
            <a:ext cx="6048675" cy="453650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475" y="575180"/>
            <a:ext cx="6048674" cy="4536506"/>
          </a:xfrm>
          <a:prstGeom prst="rect">
            <a:avLst/>
          </a:prstGeom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t>12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 idx="4294967295"/>
          </p:nvPr>
        </p:nvSpPr>
        <p:spPr>
          <a:xfrm>
            <a:off x="0" y="-73025"/>
            <a:ext cx="12192000" cy="701675"/>
          </a:xfrm>
        </p:spPr>
        <p:txBody>
          <a:bodyPr>
            <a:normAutofit/>
          </a:bodyPr>
          <a:lstStyle/>
          <a:p>
            <a:r>
              <a:rPr lang="en-US" sz="3600" dirty="0" smtClean="0"/>
              <a:t>System-level sim of NB-IOT and NR coexistence</a:t>
            </a:r>
            <a:endParaRPr lang="en-US" sz="3600" dirty="0"/>
          </a:p>
        </p:txBody>
      </p:sp>
      <p:sp>
        <p:nvSpPr>
          <p:cNvPr id="2" name="Content Placeholder 1"/>
          <p:cNvSpPr>
            <a:spLocks noGrp="1"/>
          </p:cNvSpPr>
          <p:nvPr>
            <p:ph idx="4294967295"/>
          </p:nvPr>
        </p:nvSpPr>
        <p:spPr>
          <a:xfrm>
            <a:off x="439738" y="4895850"/>
            <a:ext cx="11752262" cy="2063750"/>
          </a:xfrm>
        </p:spPr>
        <p:txBody>
          <a:bodyPr>
            <a:normAutofit/>
          </a:bodyPr>
          <a:lstStyle/>
          <a:p>
            <a:pPr fontAlgn="b"/>
            <a:r>
              <a:rPr lang="en-US" sz="2000" dirty="0" smtClean="0"/>
              <a:t>Coexistence impact is very minor and only limited to high geometry</a:t>
            </a:r>
          </a:p>
          <a:p>
            <a:pPr fontAlgn="b"/>
            <a:r>
              <a:rPr lang="en-US" sz="2000" dirty="0" smtClean="0"/>
              <a:t>NB-IOT to NR impact is mainly on the 1</a:t>
            </a:r>
            <a:r>
              <a:rPr lang="en-US" sz="2000" baseline="30000" dirty="0" smtClean="0"/>
              <a:t>st</a:t>
            </a:r>
            <a:r>
              <a:rPr lang="en-US" sz="2000" dirty="0" smtClean="0"/>
              <a:t> adjacent RB and limited to high geometry</a:t>
            </a:r>
          </a:p>
          <a:p>
            <a:pPr fontAlgn="b"/>
            <a:r>
              <a:rPr lang="en-US" sz="2000" dirty="0" smtClean="0"/>
              <a:t>NR to NB-IOT impact is only at high geometry (negligible for low NB-IOT data rate)</a:t>
            </a:r>
          </a:p>
          <a:p>
            <a:pPr fontAlgn="b"/>
            <a:r>
              <a:rPr lang="en-US" sz="2000" dirty="0" smtClean="0"/>
              <a:t>System-level sim results are much better than standalone coexistence due to coordinated deployment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252865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t>13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idx="4294967295"/>
          </p:nvPr>
        </p:nvSpPr>
        <p:spPr>
          <a:xfrm>
            <a:off x="0" y="1931988"/>
            <a:ext cx="11430000" cy="3913187"/>
          </a:xfrm>
        </p:spPr>
        <p:txBody>
          <a:bodyPr>
            <a:normAutofit/>
          </a:bodyPr>
          <a:lstStyle/>
          <a:p>
            <a:r>
              <a:rPr lang="en-US" dirty="0" smtClean="0"/>
              <a:t>In RAN1 #85, RAN1 could agree on the scaling methodology in frequency:</a:t>
            </a:r>
          </a:p>
          <a:p>
            <a:pPr lvl="1"/>
            <a:r>
              <a:rPr lang="en-US" dirty="0" smtClean="0"/>
              <a:t>The </a:t>
            </a:r>
            <a:r>
              <a:rPr lang="en-US" dirty="0"/>
              <a:t>subcarrier spacing for the NR scalable numerology should scale as</a:t>
            </a:r>
          </a:p>
          <a:p>
            <a:pPr lvl="2"/>
            <a:r>
              <a:rPr lang="en-US" dirty="0" err="1"/>
              <a:t>f</a:t>
            </a:r>
            <a:r>
              <a:rPr lang="en-US" baseline="-25000" dirty="0" err="1"/>
              <a:t>sc</a:t>
            </a:r>
            <a:r>
              <a:rPr lang="en-US" dirty="0"/>
              <a:t> = f</a:t>
            </a:r>
            <a:r>
              <a:rPr lang="en-US" baseline="-25000" dirty="0"/>
              <a:t>0</a:t>
            </a:r>
            <a:r>
              <a:rPr lang="en-US" dirty="0"/>
              <a:t> * 2</a:t>
            </a:r>
            <a:r>
              <a:rPr lang="en-US" baseline="30000" dirty="0"/>
              <a:t>m</a:t>
            </a:r>
            <a:endParaRPr lang="en-US" dirty="0"/>
          </a:p>
          <a:p>
            <a:pPr lvl="2"/>
            <a:r>
              <a:rPr lang="en-US" dirty="0"/>
              <a:t>where</a:t>
            </a:r>
          </a:p>
          <a:p>
            <a:pPr lvl="3"/>
            <a:r>
              <a:rPr lang="en-US" dirty="0"/>
              <a:t>f</a:t>
            </a:r>
            <a:r>
              <a:rPr lang="en-US" baseline="-25000" dirty="0"/>
              <a:t>0</a:t>
            </a:r>
            <a:r>
              <a:rPr lang="en-US" dirty="0"/>
              <a:t> is FFS</a:t>
            </a:r>
          </a:p>
          <a:p>
            <a:pPr lvl="3"/>
            <a:r>
              <a:rPr lang="en-US" dirty="0"/>
              <a:t>m is an integer chosen from a set of possible </a:t>
            </a:r>
            <a:r>
              <a:rPr lang="en-US" dirty="0" smtClean="0"/>
              <a:t>values</a:t>
            </a:r>
          </a:p>
          <a:p>
            <a:r>
              <a:rPr lang="en-US" dirty="0" smtClean="0"/>
              <a:t>In RAN1 #86, RAN1 could agree on the specific values of</a:t>
            </a:r>
          </a:p>
          <a:p>
            <a:pPr lvl="1"/>
            <a:r>
              <a:rPr lang="en-US" dirty="0" smtClean="0"/>
              <a:t>f</a:t>
            </a:r>
            <a:r>
              <a:rPr lang="en-US" baseline="-25000" dirty="0" smtClean="0"/>
              <a:t>0</a:t>
            </a:r>
            <a:r>
              <a:rPr lang="en-US" dirty="0" smtClean="0"/>
              <a:t> and m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 idx="4294967295"/>
          </p:nvPr>
        </p:nvSpPr>
        <p:spPr>
          <a:xfrm>
            <a:off x="0" y="698500"/>
            <a:ext cx="11431588" cy="56832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Way Forward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6997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t>14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idx="4294967295"/>
          </p:nvPr>
        </p:nvSpPr>
        <p:spPr>
          <a:xfrm>
            <a:off x="0" y="1931988"/>
            <a:ext cx="11430000" cy="4424362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en-US" dirty="0" smtClean="0"/>
              <a:t>Chairman Notes from RAN1 </a:t>
            </a:r>
            <a:r>
              <a:rPr lang="en-US" dirty="0"/>
              <a:t>April 2016 </a:t>
            </a:r>
            <a:r>
              <a:rPr lang="en-US" dirty="0" smtClean="0"/>
              <a:t>Meeting</a:t>
            </a:r>
          </a:p>
          <a:p>
            <a:pPr lvl="1"/>
            <a:r>
              <a:rPr lang="en-US" i="1" dirty="0" smtClean="0"/>
              <a:t>For </a:t>
            </a:r>
            <a:r>
              <a:rPr lang="en-US" i="1" dirty="0"/>
              <a:t>NR, it is necessary to support more than one values of subcarrier-spacing</a:t>
            </a:r>
          </a:p>
          <a:p>
            <a:pPr lvl="2"/>
            <a:r>
              <a:rPr lang="en-US" i="1" dirty="0"/>
              <a:t>Values of subcarrier-spacing are derived from a particular value of subcarrier-spacing multiplied by N where N is an integer</a:t>
            </a:r>
          </a:p>
          <a:p>
            <a:pPr lvl="3"/>
            <a:r>
              <a:rPr lang="en-US" sz="1900" i="1" dirty="0"/>
              <a:t>Alt.1: Subcarrier-spacing values include 15 kHz subcarrier-spacing (i.e., LTE based numerology)</a:t>
            </a:r>
          </a:p>
          <a:p>
            <a:pPr lvl="3"/>
            <a:r>
              <a:rPr lang="en-US" sz="1900" i="1" dirty="0"/>
              <a:t>Alt.2: Subcarrier-spacing values include 17.5 kHz subcarrier-spacing with uniform symbol duration including CP length</a:t>
            </a:r>
          </a:p>
          <a:p>
            <a:pPr lvl="3"/>
            <a:r>
              <a:rPr lang="en-US" sz="1900" i="1" dirty="0"/>
              <a:t>Alt.3: Subcarrier-spacing values include 17.06 kHz subcarrier-spacing with uniform symbol duration including CP length</a:t>
            </a:r>
          </a:p>
          <a:p>
            <a:pPr lvl="3"/>
            <a:r>
              <a:rPr lang="en-US" sz="1900" i="1" dirty="0"/>
              <a:t>Alt.4: Subcarrier-spacing values 21.33 kHz</a:t>
            </a:r>
          </a:p>
          <a:p>
            <a:pPr lvl="3"/>
            <a:r>
              <a:rPr lang="en-US" sz="1900" i="1" dirty="0"/>
              <a:t>Note: other alternatives are not precluded</a:t>
            </a:r>
          </a:p>
          <a:p>
            <a:pPr lvl="3"/>
            <a:r>
              <a:rPr lang="en-US" sz="1900" i="1" dirty="0"/>
              <a:t>FFS: exact value of a particular value and possible values of </a:t>
            </a:r>
            <a:r>
              <a:rPr lang="en-US" sz="1900" i="1" dirty="0" smtClean="0"/>
              <a:t>N</a:t>
            </a:r>
            <a:endParaRPr lang="en-US" i="1" dirty="0" smtClean="0"/>
          </a:p>
          <a:p>
            <a:r>
              <a:rPr lang="en-US" dirty="0" smtClean="0"/>
              <a:t>Observations:</a:t>
            </a:r>
          </a:p>
          <a:p>
            <a:pPr lvl="1"/>
            <a:r>
              <a:rPr lang="en-US" dirty="0" smtClean="0"/>
              <a:t>RAN1 agreed that all SCS should be derived from some fundamental SCS f</a:t>
            </a:r>
            <a:r>
              <a:rPr lang="en-US" baseline="-25000" dirty="0" smtClean="0"/>
              <a:t>0</a:t>
            </a:r>
          </a:p>
          <a:p>
            <a:pPr lvl="1"/>
            <a:r>
              <a:rPr lang="en-US" dirty="0" smtClean="0"/>
              <a:t>Alt. 1/2/3/4 are the proposals for the fundamental f</a:t>
            </a:r>
            <a:r>
              <a:rPr lang="en-US" baseline="-25000" dirty="0" smtClean="0"/>
              <a:t>0</a:t>
            </a:r>
          </a:p>
          <a:p>
            <a:pPr lvl="1"/>
            <a:r>
              <a:rPr lang="en-US" dirty="0" smtClean="0"/>
              <a:t>Alt. 2/3/4 belongs to the family of numerologies with 2</a:t>
            </a:r>
            <a:r>
              <a:rPr lang="en-US" baseline="30000" dirty="0" smtClean="0"/>
              <a:t>m</a:t>
            </a:r>
            <a:r>
              <a:rPr lang="en-US" dirty="0"/>
              <a:t> </a:t>
            </a:r>
            <a:r>
              <a:rPr lang="en-US" dirty="0" smtClean="0"/>
              <a:t>symbols </a:t>
            </a:r>
            <a:r>
              <a:rPr lang="en-US" dirty="0" smtClean="0"/>
              <a:t>per/TTI</a:t>
            </a: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 idx="4294967295"/>
          </p:nvPr>
        </p:nvSpPr>
        <p:spPr>
          <a:xfrm>
            <a:off x="0" y="698500"/>
            <a:ext cx="11431588" cy="56832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NR Numerology Discussion in 3GPP (1/2)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idx="4294967295"/>
          </p:nvPr>
        </p:nvSpPr>
        <p:spPr>
          <a:xfrm>
            <a:off x="0" y="1427163"/>
            <a:ext cx="11431588" cy="350837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Numerology Decisions are Critical for Frame Structure Design and Product Implementation</a:t>
            </a:r>
            <a:endParaRPr lang="en-US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8242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t>15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idx="4294967295"/>
          </p:nvPr>
        </p:nvSpPr>
        <p:spPr>
          <a:xfrm>
            <a:off x="0" y="1931988"/>
            <a:ext cx="11430000" cy="4530725"/>
          </a:xfrm>
        </p:spPr>
        <p:txBody>
          <a:bodyPr>
            <a:normAutofit fontScale="77500" lnSpcReduction="20000"/>
          </a:bodyPr>
          <a:lstStyle/>
          <a:p>
            <a:pPr lvl="0"/>
            <a:r>
              <a:rPr lang="en-US" dirty="0" smtClean="0"/>
              <a:t>Chairman Notes from RAN1 </a:t>
            </a:r>
            <a:r>
              <a:rPr lang="en-US" dirty="0"/>
              <a:t>April 2016 </a:t>
            </a:r>
            <a:r>
              <a:rPr lang="en-US" dirty="0" smtClean="0"/>
              <a:t>Meeting</a:t>
            </a:r>
          </a:p>
          <a:p>
            <a:pPr lvl="1"/>
            <a:r>
              <a:rPr lang="en-US" i="1" dirty="0"/>
              <a:t>RAN1 will continue further study and conclude between following alternatives in the next meeting</a:t>
            </a:r>
          </a:p>
          <a:p>
            <a:pPr lvl="1"/>
            <a:r>
              <a:rPr lang="en-US" i="1" dirty="0"/>
              <a:t>- Alt. </a:t>
            </a:r>
            <a:r>
              <a:rPr lang="en-US" sz="2600" i="1" dirty="0"/>
              <a:t>1:</a:t>
            </a:r>
          </a:p>
          <a:p>
            <a:pPr lvl="2"/>
            <a:r>
              <a:rPr lang="en-US" sz="2300" i="1" dirty="0"/>
              <a:t>The subcarrier spacing for the NR scalable numerology should scale as</a:t>
            </a:r>
          </a:p>
          <a:p>
            <a:pPr lvl="2"/>
            <a:r>
              <a:rPr lang="en-US" sz="2300" i="1" dirty="0" err="1"/>
              <a:t>f</a:t>
            </a:r>
            <a:r>
              <a:rPr lang="en-US" sz="2300" i="1" baseline="-25000" dirty="0" err="1"/>
              <a:t>sc</a:t>
            </a:r>
            <a:r>
              <a:rPr lang="en-US" sz="2300" i="1" dirty="0"/>
              <a:t> = f</a:t>
            </a:r>
            <a:r>
              <a:rPr lang="en-US" sz="2300" i="1" baseline="-25000" dirty="0"/>
              <a:t>0</a:t>
            </a:r>
            <a:r>
              <a:rPr lang="en-US" sz="2300" i="1" dirty="0"/>
              <a:t> * 2</a:t>
            </a:r>
            <a:r>
              <a:rPr lang="en-US" sz="2300" i="1" baseline="30000" dirty="0"/>
              <a:t>m</a:t>
            </a:r>
            <a:endParaRPr lang="en-US" sz="2300" i="1" dirty="0"/>
          </a:p>
          <a:p>
            <a:pPr lvl="2"/>
            <a:r>
              <a:rPr lang="en-US" sz="2300" i="1" dirty="0"/>
              <a:t>where</a:t>
            </a:r>
          </a:p>
          <a:p>
            <a:pPr lvl="3"/>
            <a:r>
              <a:rPr lang="en-US" sz="2100" i="1" dirty="0"/>
              <a:t>f</a:t>
            </a:r>
            <a:r>
              <a:rPr lang="en-US" sz="2100" i="1" baseline="-25000" dirty="0"/>
              <a:t>0</a:t>
            </a:r>
            <a:r>
              <a:rPr lang="en-US" sz="2100" i="1" dirty="0"/>
              <a:t> is FFS</a:t>
            </a:r>
          </a:p>
          <a:p>
            <a:pPr lvl="3"/>
            <a:r>
              <a:rPr lang="en-US" sz="2100" i="1" dirty="0"/>
              <a:t>m is an integer chosen from a set of possible values</a:t>
            </a:r>
          </a:p>
          <a:p>
            <a:pPr lvl="1"/>
            <a:r>
              <a:rPr lang="en-US" i="1" dirty="0"/>
              <a:t>- Alt. 2:</a:t>
            </a:r>
          </a:p>
          <a:p>
            <a:pPr lvl="2"/>
            <a:r>
              <a:rPr lang="en-US" sz="2300" i="1" dirty="0"/>
              <a:t>The subcarrier spacing for the NR scalable numerology should scale as</a:t>
            </a:r>
          </a:p>
          <a:p>
            <a:pPr lvl="2"/>
            <a:r>
              <a:rPr lang="en-US" sz="2300" i="1" dirty="0" err="1"/>
              <a:t>f</a:t>
            </a:r>
            <a:r>
              <a:rPr lang="en-US" sz="2300" i="1" baseline="-25000" dirty="0" err="1"/>
              <a:t>sc</a:t>
            </a:r>
            <a:r>
              <a:rPr lang="en-US" sz="2300" i="1" dirty="0"/>
              <a:t> = f</a:t>
            </a:r>
            <a:r>
              <a:rPr lang="en-US" sz="2300" i="1" baseline="-25000" dirty="0"/>
              <a:t>0</a:t>
            </a:r>
            <a:r>
              <a:rPr lang="en-US" sz="2300" i="1" dirty="0"/>
              <a:t> * M</a:t>
            </a:r>
          </a:p>
          <a:p>
            <a:pPr lvl="2"/>
            <a:r>
              <a:rPr lang="en-US" sz="2300" i="1" dirty="0"/>
              <a:t>where</a:t>
            </a:r>
          </a:p>
          <a:p>
            <a:pPr lvl="3"/>
            <a:r>
              <a:rPr lang="en-US" sz="2100" i="1" dirty="0"/>
              <a:t>f</a:t>
            </a:r>
            <a:r>
              <a:rPr lang="en-US" sz="2100" i="1" baseline="-25000" dirty="0"/>
              <a:t>0</a:t>
            </a:r>
            <a:r>
              <a:rPr lang="en-US" sz="2100" i="1" dirty="0"/>
              <a:t> is FFS</a:t>
            </a:r>
          </a:p>
          <a:p>
            <a:pPr lvl="3"/>
            <a:r>
              <a:rPr lang="en-US" sz="2100" i="1" dirty="0"/>
              <a:t>M is an integer chosen from a set of possible positive values</a:t>
            </a:r>
            <a:endParaRPr lang="en-US" i="1" dirty="0"/>
          </a:p>
          <a:p>
            <a:r>
              <a:rPr lang="en-US" dirty="0" smtClean="0"/>
              <a:t>Observations:</a:t>
            </a:r>
          </a:p>
          <a:p>
            <a:pPr lvl="1"/>
            <a:r>
              <a:rPr lang="en-US" dirty="0" smtClean="0"/>
              <a:t>Majority of RAN1 agreed on the scaling factor N being a power of 2</a:t>
            </a:r>
          </a:p>
          <a:p>
            <a:pPr lvl="1"/>
            <a:r>
              <a:rPr lang="en-US" dirty="0" smtClean="0"/>
              <a:t>Some companies would like to keep the scaling factor </a:t>
            </a:r>
            <a:r>
              <a:rPr lang="en-US" dirty="0" smtClean="0"/>
              <a:t>flexible</a:t>
            </a: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 idx="4294967295"/>
          </p:nvPr>
        </p:nvSpPr>
        <p:spPr>
          <a:xfrm>
            <a:off x="0" y="698500"/>
            <a:ext cx="11431588" cy="56832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NR Numerology Discussion in 3GPP (2/2)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917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t>16</a:t>
            </a:fld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ctrTitle" idx="4294967295"/>
          </p:nvPr>
        </p:nvSpPr>
        <p:spPr>
          <a:xfrm>
            <a:off x="0" y="1804988"/>
            <a:ext cx="6905625" cy="1504950"/>
          </a:xfrm>
        </p:spPr>
        <p:txBody>
          <a:bodyPr/>
          <a:lstStyle/>
          <a:p>
            <a:r>
              <a:rPr lang="en-US" dirty="0" smtClean="0"/>
              <a:t>Appendix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8561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t>17</a:t>
            </a:fld>
            <a:endParaRPr lang="en-US"/>
          </a:p>
        </p:txBody>
      </p:sp>
      <p:sp>
        <p:nvSpPr>
          <p:cNvPr id="5" name="Content Placeholder 2"/>
          <p:cNvSpPr>
            <a:spLocks noGrp="1"/>
          </p:cNvSpPr>
          <p:nvPr>
            <p:ph idx="4294967295"/>
          </p:nvPr>
        </p:nvSpPr>
        <p:spPr>
          <a:xfrm>
            <a:off x="0" y="1117600"/>
            <a:ext cx="11572875" cy="5273675"/>
          </a:xfrm>
        </p:spPr>
        <p:txBody>
          <a:bodyPr>
            <a:normAutofit/>
          </a:bodyPr>
          <a:lstStyle/>
          <a:p>
            <a:r>
              <a:rPr lang="en-US" dirty="0"/>
              <a:t>7.1.4	NB-IOT Coexistence Analysis for NR Numerology</a:t>
            </a:r>
          </a:p>
          <a:p>
            <a:r>
              <a:rPr lang="en-US" dirty="0"/>
              <a:t>7.1.4	L</a:t>
            </a:r>
            <a:r>
              <a:rPr lang="en-US" dirty="0" smtClean="0"/>
              <a:t>ong DS channel evaluation</a:t>
            </a:r>
            <a:endParaRPr lang="en-US" dirty="0"/>
          </a:p>
          <a:p>
            <a:r>
              <a:rPr lang="en-US" dirty="0"/>
              <a:t>7.1.4	TTI multiplexing and Forward Compatibility Analysis for NR numerology </a:t>
            </a:r>
          </a:p>
          <a:p>
            <a:r>
              <a:rPr lang="en-US" dirty="0"/>
              <a:t>7.1.4	NR Numerology Considerations for </a:t>
            </a:r>
            <a:r>
              <a:rPr lang="en-US" dirty="0" err="1"/>
              <a:t>eMBB</a:t>
            </a:r>
            <a:r>
              <a:rPr lang="en-US" dirty="0"/>
              <a:t> and </a:t>
            </a:r>
            <a:r>
              <a:rPr lang="en-US" dirty="0" err="1"/>
              <a:t>mMTC</a:t>
            </a:r>
            <a:endParaRPr lang="en-US" dirty="0"/>
          </a:p>
          <a:p>
            <a:pPr marL="0" indent="0">
              <a:buNone/>
            </a:pP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11431588" cy="56832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List of </a:t>
            </a:r>
            <a:r>
              <a:rPr lang="en-US" dirty="0" smtClean="0"/>
              <a:t>Contributions </a:t>
            </a:r>
            <a:r>
              <a:rPr lang="en-US" dirty="0" smtClean="0"/>
              <a:t>to RAN1 #85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1789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11433175" cy="56832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Simulation parameters TTI </a:t>
            </a:r>
            <a:r>
              <a:rPr lang="en-US" dirty="0" err="1" smtClean="0"/>
              <a:t>Scaing</a:t>
            </a:r>
            <a:r>
              <a:rPr lang="en-US" dirty="0" smtClean="0"/>
              <a:t> (</a:t>
            </a:r>
            <a:r>
              <a:rPr lang="en-US" dirty="0" smtClean="0">
                <a:hlinkClick r:id="rId2" action="ppaction://hlinksldjump"/>
              </a:rPr>
              <a:t>back</a:t>
            </a:r>
            <a:r>
              <a:rPr lang="en-US" dirty="0" smtClean="0"/>
              <a:t>)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/>
          </p:nvPr>
        </p:nvGraphicFramePr>
        <p:xfrm>
          <a:off x="6528765" y="1127035"/>
          <a:ext cx="5264917" cy="485357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95346"/>
                <a:gridCol w="2769571"/>
              </a:tblGrid>
              <a:tr h="33377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</a:rPr>
                        <a:t>Simulation</a:t>
                      </a:r>
                      <a:r>
                        <a:rPr lang="en-US" sz="1600" baseline="0" dirty="0" smtClean="0">
                          <a:effectLst/>
                        </a:rPr>
                        <a:t> parameter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</a:rPr>
                        <a:t>Value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</a:tr>
              <a:tr h="41488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</a:rPr>
                        <a:t>Physical channels present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PDSCH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</a:tr>
              <a:tr h="47997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</a:rPr>
                        <a:t>coding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</a:rPr>
                        <a:t>3GPP Turbo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</a:tr>
              <a:tr h="47908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</a:rPr>
                        <a:t>Link Adaptation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</a:rPr>
                        <a:t>Yes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</a:tr>
              <a:tr h="36426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err="1" smtClean="0">
                          <a:solidFill>
                            <a:srgbClr val="FF0000"/>
                          </a:solidFill>
                          <a:effectLst/>
                        </a:rPr>
                        <a:t>Subframe</a:t>
                      </a:r>
                      <a:r>
                        <a:rPr lang="en-US" sz="1600" dirty="0" smtClean="0">
                          <a:solidFill>
                            <a:srgbClr val="FF0000"/>
                          </a:solidFill>
                          <a:effectLst/>
                        </a:rPr>
                        <a:t> duration</a:t>
                      </a:r>
                      <a:endParaRPr lang="en-US" sz="16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125 us</a:t>
                      </a:r>
                      <a:endParaRPr lang="en-US" sz="16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</a:tr>
              <a:tr h="58628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err="1" smtClean="0">
                          <a:effectLst/>
                        </a:rPr>
                        <a:t>Demapper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LMMSE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</a:tr>
              <a:tr h="38241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</a:rPr>
                        <a:t>HARQ number of transmissions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 (RV: 0,1,2,3)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</a:tr>
              <a:tr h="42416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Fading</a:t>
                      </a:r>
                      <a:r>
                        <a:rPr lang="en-US" sz="16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model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TDL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</a:tr>
              <a:tr h="33448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</a:rPr>
                        <a:t>Precoding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</a:rPr>
                        <a:t>Open loop precoding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</a:tr>
              <a:tr h="33448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Channel Model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TDL-C (DS: 300 and 1000</a:t>
                      </a:r>
                      <a:r>
                        <a:rPr lang="en-US" sz="160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ns</a:t>
                      </a:r>
                      <a:r>
                        <a:rPr lang="en-US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</a:tr>
              <a:tr h="30725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Doppler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5Hz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</a:tr>
              <a:tr h="30725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err="1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Num</a:t>
                      </a:r>
                      <a:r>
                        <a:rPr lang="en-US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Layers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156541" y="1393839"/>
          <a:ext cx="5704613" cy="465491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95366"/>
                <a:gridCol w="871602"/>
                <a:gridCol w="1167471"/>
                <a:gridCol w="1173615"/>
                <a:gridCol w="1096559"/>
              </a:tblGrid>
              <a:tr h="25626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Sim Profile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</a:rPr>
                        <a:t>17.5 KHz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 KHz</a:t>
                      </a:r>
                    </a:p>
                  </a:txBody>
                  <a:tcPr marL="58916" marR="58916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70 KHz</a:t>
                      </a:r>
                    </a:p>
                  </a:txBody>
                  <a:tcPr marL="58916" marR="58916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140 KHz</a:t>
                      </a:r>
                    </a:p>
                  </a:txBody>
                  <a:tcPr marL="58916" marR="58916" marT="0" marB="0" anchor="ctr"/>
                </a:tc>
              </a:tr>
              <a:tr h="34247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Tones spacing (kHz)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17.5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70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140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</a:tr>
              <a:tr h="20070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effectLst/>
                        </a:rPr>
                        <a:t>FFTSize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</a:rPr>
                        <a:t>2048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2048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2048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2048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</a:tr>
              <a:tr h="34247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Sample Rate (kHz)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</a:rPr>
                        <a:t>35840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71680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Qualcomm Office Regular" panose="020B0503030202060203" pitchFamily="34" charset="0"/>
                        </a:rPr>
                        <a:t>143360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Qualcomm Office Regular" panose="020B0503030202060203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Qualcomm Office Regular" panose="020B0503030202060203" pitchFamily="34" charset="0"/>
                        </a:rPr>
                        <a:t>286720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Qualcomm Office Regular" panose="020B0503030202060203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21335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CP (us)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5.3571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2.6786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1.3393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0.6696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4247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# active </a:t>
                      </a:r>
                      <a:r>
                        <a:rPr lang="en-US" sz="1600" dirty="0" smtClean="0">
                          <a:effectLst/>
                        </a:rPr>
                        <a:t>tones/symbol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1152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576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Qualcomm Office Regular" panose="020B0503030202060203" pitchFamily="34" charset="0"/>
                        </a:rPr>
                        <a:t>288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Qualcomm Office Regular" panose="020B0503030202060203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Qualcomm Office Regular" panose="020B0503030202060203" pitchFamily="34" charset="0"/>
                        </a:rPr>
                        <a:t>144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Qualcomm Office Regular" panose="020B0503030202060203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4247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</a:rPr>
                        <a:t>Active PDSCH BW (kHz)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20160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20160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Qualcomm Office Regular" panose="020B0503030202060203" pitchFamily="34" charset="0"/>
                        </a:rPr>
                        <a:t>20160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Qualcomm Office Regular" panose="020B0503030202060203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Qualcomm Office Regular" panose="020B0503030202060203" pitchFamily="34" charset="0"/>
                        </a:rPr>
                        <a:t>20160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Qualcomm Office Regular" panose="020B0503030202060203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4247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Symbol Length (us)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62.5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31.25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15.626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7.8125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4247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CPLength (samples)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192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192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192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192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4247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Symbol Length (samples)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2240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2240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2240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2240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4247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effectLst/>
                        </a:rPr>
                        <a:t>CPRatio</a:t>
                      </a:r>
                      <a:r>
                        <a:rPr lang="en-US" sz="1600" dirty="0">
                          <a:effectLst/>
                        </a:rPr>
                        <a:t> (CP/FFT)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0.09375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</a:rPr>
                        <a:t>0.09375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dirty="0" smtClean="0">
                          <a:effectLst/>
                        </a:rPr>
                        <a:t>0.09375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Qualcomm Office Regular" panose="020B0503030202060203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dirty="0" smtClean="0">
                          <a:effectLst/>
                        </a:rPr>
                        <a:t>0.09375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Qualcomm Office Regular" panose="020B0503030202060203" pitchFamily="34" charset="0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02497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11433175" cy="568325"/>
          </a:xfrm>
        </p:spPr>
        <p:txBody>
          <a:bodyPr>
            <a:normAutofit fontScale="90000"/>
          </a:bodyPr>
          <a:lstStyle/>
          <a:p>
            <a:r>
              <a:rPr lang="en-US" dirty="0"/>
              <a:t>Simulation </a:t>
            </a:r>
            <a:r>
              <a:rPr lang="en-US"/>
              <a:t>parameters </a:t>
            </a:r>
            <a:r>
              <a:rPr lang="en-US" dirty="0"/>
              <a:t>MBSFN</a:t>
            </a:r>
            <a:r>
              <a:rPr lang="en-US"/>
              <a:t> Scenario </a:t>
            </a:r>
            <a:r>
              <a:rPr lang="en-US" smtClean="0"/>
              <a:t>(</a:t>
            </a:r>
            <a:r>
              <a:rPr lang="en-US" smtClean="0">
                <a:hlinkClick r:id="rId2" action="ppaction://hlinksldjump"/>
              </a:rPr>
              <a:t>back</a:t>
            </a:r>
            <a:r>
              <a:rPr lang="en-US" dirty="0"/>
              <a:t>)</a:t>
            </a:r>
          </a:p>
        </p:txBody>
      </p:sp>
      <p:graphicFrame>
        <p:nvGraphicFramePr>
          <p:cNvPr id="5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2913722"/>
              </p:ext>
            </p:extLst>
          </p:nvPr>
        </p:nvGraphicFramePr>
        <p:xfrm>
          <a:off x="6401765" y="1381035"/>
          <a:ext cx="5276710" cy="417971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23475"/>
                <a:gridCol w="2953235"/>
              </a:tblGrid>
              <a:tr h="26346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</a:rPr>
                        <a:t>Simulation</a:t>
                      </a:r>
                      <a:r>
                        <a:rPr lang="en-US" sz="1600" baseline="0" dirty="0" smtClean="0">
                          <a:effectLst/>
                        </a:rPr>
                        <a:t> parameter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</a:rPr>
                        <a:t>Value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</a:tr>
              <a:tr h="32747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</a:rPr>
                        <a:t>Physical channels present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PDSCH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</a:tr>
              <a:tr h="37885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</a:rPr>
                        <a:t>coding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</a:rPr>
                        <a:t>3GPP Turbo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</a:tr>
              <a:tr h="37815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</a:rPr>
                        <a:t>Link Adaptation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</a:rPr>
                        <a:t>Yes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</a:tr>
              <a:tr h="28752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err="1" smtClean="0">
                          <a:effectLst/>
                        </a:rPr>
                        <a:t>Subframe</a:t>
                      </a:r>
                      <a:r>
                        <a:rPr lang="en-US" sz="1600" dirty="0" smtClean="0">
                          <a:effectLst/>
                        </a:rPr>
                        <a:t> duration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1000 </a:t>
                      </a:r>
                      <a:r>
                        <a:rPr lang="en-US" sz="1600" dirty="0" err="1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usec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</a:tr>
              <a:tr h="31103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</a:rPr>
                        <a:t>Number of interlaces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One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</a:tr>
              <a:tr h="46277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err="1" smtClean="0">
                          <a:effectLst/>
                        </a:rPr>
                        <a:t>Demapper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MMSE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</a:tr>
              <a:tr h="30185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</a:rPr>
                        <a:t>HARQ</a:t>
                      </a:r>
                      <a:r>
                        <a:rPr lang="en-US" sz="1600" baseline="0" dirty="0" smtClean="0">
                          <a:effectLst/>
                        </a:rPr>
                        <a:t> </a:t>
                      </a:r>
                      <a:r>
                        <a:rPr lang="en-US" sz="1600" dirty="0" smtClean="0">
                          <a:effectLst/>
                        </a:rPr>
                        <a:t>Transmissions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 (RV: 0,1,2,3)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</a:tr>
              <a:tr h="33480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Fading</a:t>
                      </a:r>
                      <a:r>
                        <a:rPr lang="en-US" sz="16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model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3GPP </a:t>
                      </a:r>
                      <a:r>
                        <a:rPr lang="en-US" sz="1600" dirty="0" err="1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eMBMS</a:t>
                      </a:r>
                      <a:r>
                        <a:rPr lang="en-US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Channel Model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</a:tr>
              <a:tr h="52803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</a:rPr>
                        <a:t>Transmission Mode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SIMO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</a:tr>
              <a:tr h="30287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Channel Model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TDL-C (DS: 300 and 1000</a:t>
                      </a:r>
                      <a:r>
                        <a:rPr lang="en-US" sz="160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ns</a:t>
                      </a:r>
                      <a:r>
                        <a:rPr lang="en-US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</a:tr>
              <a:tr h="30287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Doppler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200Hz,</a:t>
                      </a:r>
                      <a:r>
                        <a:rPr lang="en-US" sz="160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600</a:t>
                      </a:r>
                      <a:r>
                        <a:rPr lang="en-US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Hz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/>
          </p:nvPr>
        </p:nvGraphicFramePr>
        <p:xfrm>
          <a:off x="164703" y="1381035"/>
          <a:ext cx="5978353" cy="464248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62324"/>
                <a:gridCol w="913426"/>
                <a:gridCol w="1223493"/>
                <a:gridCol w="1229932"/>
                <a:gridCol w="1149178"/>
              </a:tblGrid>
              <a:tr h="22096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Sim Profile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</a:rPr>
                        <a:t>LTE ECP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</a:rPr>
                        <a:t>17.5 KHz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effectLst/>
                        </a:rPr>
                        <a:t>8.75 KHz</a:t>
                      </a:r>
                      <a:endParaRPr lang="en-US" sz="16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4.375 KHz</a:t>
                      </a:r>
                    </a:p>
                  </a:txBody>
                  <a:tcPr marL="58916" marR="58916" marT="0" marB="0" anchor="ctr"/>
                </a:tc>
              </a:tr>
              <a:tr h="24605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Tones spacing (kHz)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</a:rPr>
                        <a:t>15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17.5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8.75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4.375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</a:tr>
              <a:tr h="17305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effectLst/>
                        </a:rPr>
                        <a:t>FFTSize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</a:rPr>
                        <a:t>2048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</a:rPr>
                        <a:t>2048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</a:rPr>
                        <a:t>2048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4096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</a:tr>
              <a:tr h="24605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Sample Rate (kHz)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</a:rPr>
                        <a:t>30720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</a:rPr>
                        <a:t>35840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17920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Qualcomm Office Regular" panose="020B0503030202060203" pitchFamily="34" charset="0"/>
                        </a:rPr>
                        <a:t>17920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Qualcomm Office Regular" panose="020B0503030202060203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18396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CP (us)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16.6667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5.3571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10.7143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21.4286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24605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# active </a:t>
                      </a:r>
                      <a:r>
                        <a:rPr lang="en-US" sz="1600" dirty="0" smtClean="0">
                          <a:effectLst/>
                        </a:rPr>
                        <a:t>tones/symbol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</a:rPr>
                        <a:t>672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576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1152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Qualcomm Office Regular" panose="020B0503030202060203" pitchFamily="34" charset="0"/>
                        </a:rPr>
                        <a:t>2304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Qualcomm Office Regular" panose="020B0503030202060203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24605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</a:rPr>
                        <a:t>Active PDSCH BW (kHz)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10080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10080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10080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Qualcomm Office Regular" panose="020B0503030202060203" pitchFamily="34" charset="0"/>
                        </a:rPr>
                        <a:t>10080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Qualcomm Office Regular" panose="020B0503030202060203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24605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Symbol Length (us)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83.3333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62.5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24605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CPLength (samples)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512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192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192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192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24605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Symbol Length (samples)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2560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2240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2240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2240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24605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effectLst/>
                        </a:rPr>
                        <a:t>CPRatio</a:t>
                      </a:r>
                      <a:r>
                        <a:rPr lang="en-US" sz="1600" dirty="0">
                          <a:effectLst/>
                        </a:rPr>
                        <a:t> (CP/FFT)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</a:rPr>
                        <a:t>0.25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0.09375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</a:rPr>
                        <a:t>0.09375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16" marR="58916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dirty="0" smtClean="0">
                          <a:effectLst/>
                        </a:rPr>
                        <a:t>0.09375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Qualcomm Office Regular" panose="020B0503030202060203" pitchFamily="34" charset="0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29443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/>
          <a:p>
            <a:fld id="{913C920F-AA91-49D5-83F3-E1AB8F895C9C}" type="slidenum">
              <a:rPr lang="en-US" smtClean="0"/>
              <a:t>2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0" y="760413"/>
            <a:ext cx="11501438" cy="5832475"/>
          </a:xfrm>
        </p:spPr>
        <p:txBody>
          <a:bodyPr>
            <a:normAutofit/>
          </a:bodyPr>
          <a:lstStyle/>
          <a:p>
            <a:r>
              <a:rPr lang="en-US" dirty="0" smtClean="0">
                <a:sym typeface="Wingdings" panose="05000000000000000000" pitchFamily="2" charset="2"/>
              </a:rPr>
              <a:t>Design principles</a:t>
            </a:r>
          </a:p>
          <a:p>
            <a:r>
              <a:rPr lang="en-US" dirty="0" smtClean="0">
                <a:sym typeface="Wingdings" panose="05000000000000000000" pitchFamily="2" charset="2"/>
              </a:rPr>
              <a:t>Motivation for not using backward (LTE) compatible numerology</a:t>
            </a:r>
          </a:p>
          <a:p>
            <a:pPr lvl="1"/>
            <a:r>
              <a:rPr lang="en-US" dirty="0" smtClean="0">
                <a:sym typeface="Wingdings" panose="05000000000000000000" pitchFamily="2" charset="2"/>
              </a:rPr>
              <a:t>Better low latency / TTI multiplexing</a:t>
            </a:r>
          </a:p>
          <a:p>
            <a:pPr lvl="1"/>
            <a:r>
              <a:rPr lang="en-US" dirty="0" smtClean="0">
                <a:sym typeface="Wingdings" panose="05000000000000000000" pitchFamily="2" charset="2"/>
              </a:rPr>
              <a:t>Better long CP support</a:t>
            </a:r>
          </a:p>
          <a:p>
            <a:pPr lvl="1"/>
            <a:r>
              <a:rPr lang="en-US" dirty="0" smtClean="0">
                <a:sym typeface="Wingdings" panose="05000000000000000000" pitchFamily="2" charset="2"/>
              </a:rPr>
              <a:t>Lower </a:t>
            </a:r>
            <a:r>
              <a:rPr lang="en-US" dirty="0" err="1" smtClean="0">
                <a:sym typeface="Wingdings" panose="05000000000000000000" pitchFamily="2" charset="2"/>
              </a:rPr>
              <a:t>mMTC</a:t>
            </a:r>
            <a:r>
              <a:rPr lang="en-US" dirty="0" smtClean="0">
                <a:sym typeface="Wingdings" panose="05000000000000000000" pitchFamily="2" charset="2"/>
              </a:rPr>
              <a:t> complexity</a:t>
            </a:r>
          </a:p>
          <a:p>
            <a:r>
              <a:rPr lang="en-US" dirty="0" smtClean="0">
                <a:sym typeface="Wingdings" panose="05000000000000000000" pitchFamily="2" charset="2"/>
              </a:rPr>
              <a:t>Resolving concerns on new numerology</a:t>
            </a:r>
          </a:p>
          <a:p>
            <a:pPr lvl="1"/>
            <a:r>
              <a:rPr lang="en-US" dirty="0" smtClean="0">
                <a:sym typeface="Wingdings" panose="05000000000000000000" pitchFamily="2" charset="2"/>
              </a:rPr>
              <a:t>Multi-standards RRH consideration</a:t>
            </a:r>
          </a:p>
          <a:p>
            <a:pPr lvl="1"/>
            <a:r>
              <a:rPr lang="en-US" dirty="0" smtClean="0">
                <a:sym typeface="Wingdings" panose="05000000000000000000" pitchFamily="2" charset="2"/>
              </a:rPr>
              <a:t>NB-IOT coexistence </a:t>
            </a:r>
          </a:p>
          <a:p>
            <a:r>
              <a:rPr lang="en-US" dirty="0" smtClean="0">
                <a:sym typeface="Wingdings" panose="05000000000000000000" pitchFamily="2" charset="2"/>
              </a:rPr>
              <a:t>Way forward</a:t>
            </a:r>
          </a:p>
          <a:p>
            <a:r>
              <a:rPr lang="en-US" dirty="0" smtClean="0">
                <a:sym typeface="Wingdings" panose="05000000000000000000" pitchFamily="2" charset="2"/>
              </a:rPr>
              <a:t>Appendix</a:t>
            </a:r>
          </a:p>
          <a:p>
            <a:pPr lvl="1"/>
            <a:r>
              <a:rPr lang="en-US" dirty="0" smtClean="0">
                <a:sym typeface="Wingdings" panose="05000000000000000000" pitchFamily="2" charset="2"/>
              </a:rPr>
              <a:t>List of draft contributions to RAN1 #85 in Nanjing China (May 23-27)</a:t>
            </a:r>
          </a:p>
          <a:p>
            <a:pPr lvl="1"/>
            <a:r>
              <a:rPr lang="en-US" dirty="0" smtClean="0">
                <a:sym typeface="Wingdings" panose="05000000000000000000" pitchFamily="2" charset="2"/>
              </a:rPr>
              <a:t>Simulation assumptions/results</a:t>
            </a:r>
          </a:p>
          <a:p>
            <a:endParaRPr lang="en-US" dirty="0">
              <a:sym typeface="Wingdings" panose="05000000000000000000" pitchFamily="2" charset="2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11431588" cy="701675"/>
          </a:xfrm>
        </p:spPr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7652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11433175" cy="56832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Table for MBSFN channel model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4294967295"/>
          </p:nvPr>
        </p:nvSpPr>
        <p:spPr>
          <a:xfrm>
            <a:off x="619125" y="779463"/>
            <a:ext cx="11572875" cy="5510212"/>
          </a:xfrm>
        </p:spPr>
        <p:txBody>
          <a:bodyPr>
            <a:normAutofit/>
          </a:bodyPr>
          <a:lstStyle/>
          <a:p>
            <a:r>
              <a:rPr lang="en-US" dirty="0"/>
              <a:t>From 36.101, Table B.2.6-1</a:t>
            </a:r>
          </a:p>
        </p:txBody>
      </p:sp>
      <p:pic>
        <p:nvPicPr>
          <p:cNvPr id="16386" name="Picture 1" descr="image0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1749" y="1324408"/>
            <a:ext cx="6682858" cy="525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20286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t>21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 idx="4294967295"/>
          </p:nvPr>
        </p:nvSpPr>
        <p:spPr>
          <a:xfrm>
            <a:off x="0" y="-73025"/>
            <a:ext cx="12192000" cy="701675"/>
          </a:xfrm>
        </p:spPr>
        <p:txBody>
          <a:bodyPr>
            <a:normAutofit/>
          </a:bodyPr>
          <a:lstStyle/>
          <a:p>
            <a:r>
              <a:rPr lang="en-US" sz="3600" dirty="0"/>
              <a:t>L</a:t>
            </a:r>
            <a:r>
              <a:rPr lang="en-US" sz="3600" dirty="0" smtClean="0"/>
              <a:t>ink-level ICI of NB-IOT and NR (17.5KHz) Coexistence</a:t>
            </a:r>
            <a:endParaRPr lang="en-US" sz="3600" dirty="0"/>
          </a:p>
        </p:txBody>
      </p:sp>
      <p:sp>
        <p:nvSpPr>
          <p:cNvPr id="2" name="Content Placeholder 1"/>
          <p:cNvSpPr>
            <a:spLocks noGrp="1"/>
          </p:cNvSpPr>
          <p:nvPr>
            <p:ph idx="4294967295"/>
          </p:nvPr>
        </p:nvSpPr>
        <p:spPr>
          <a:xfrm>
            <a:off x="296863" y="5106988"/>
            <a:ext cx="11895137" cy="1624012"/>
          </a:xfrm>
        </p:spPr>
        <p:txBody>
          <a:bodyPr>
            <a:normAutofit/>
          </a:bodyPr>
          <a:lstStyle/>
          <a:p>
            <a:pPr fontAlgn="b"/>
            <a:r>
              <a:rPr lang="en-US" sz="2000" dirty="0" smtClean="0"/>
              <a:t>NB-IOT and NR coexistence (GB or </a:t>
            </a:r>
            <a:r>
              <a:rPr lang="en-US" sz="2000" dirty="0" err="1" smtClean="0"/>
              <a:t>inband</a:t>
            </a:r>
            <a:r>
              <a:rPr lang="en-US" sz="2000" dirty="0" smtClean="0"/>
              <a:t> on the edge of the carrier BW)</a:t>
            </a:r>
          </a:p>
          <a:p>
            <a:pPr fontAlgn="b"/>
            <a:r>
              <a:rPr lang="en-US" sz="2000" dirty="0" smtClean="0"/>
              <a:t>SINR ceiling from NR to NB-IOT ICI is around 26dB</a:t>
            </a:r>
          </a:p>
          <a:p>
            <a:pPr fontAlgn="b"/>
            <a:r>
              <a:rPr lang="en-US" sz="2000" dirty="0"/>
              <a:t>SINR ceiling </a:t>
            </a:r>
            <a:r>
              <a:rPr lang="en-US" sz="2000" dirty="0" smtClean="0"/>
              <a:t>from NB-IOT to NR ICI </a:t>
            </a:r>
            <a:r>
              <a:rPr lang="en-US" sz="2000" dirty="0"/>
              <a:t>is around </a:t>
            </a:r>
            <a:r>
              <a:rPr lang="en-US" sz="2000" dirty="0" smtClean="0"/>
              <a:t>18dB for the 1</a:t>
            </a:r>
            <a:r>
              <a:rPr lang="en-US" sz="2000" baseline="30000" dirty="0" smtClean="0"/>
              <a:t>st</a:t>
            </a:r>
            <a:r>
              <a:rPr lang="en-US" sz="2000" dirty="0" smtClean="0"/>
              <a:t> adjacent RB and goes up to &gt;30dB within </a:t>
            </a:r>
            <a:r>
              <a:rPr lang="en-US" sz="2000" dirty="0" smtClean="0"/>
              <a:t>3~4RBs</a:t>
            </a:r>
            <a:endParaRPr lang="en-US" sz="2000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264" y="485247"/>
            <a:ext cx="6208296" cy="4753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/>
          </p:nvPr>
        </p:nvGraphicFramePr>
        <p:xfrm>
          <a:off x="6220325" y="1077538"/>
          <a:ext cx="6127750" cy="3357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53" name="Document" r:id="rId5" imgW="6128483" imgH="3358334" progId="Word.Document.12">
                  <p:embed/>
                </p:oleObj>
              </mc:Choice>
              <mc:Fallback>
                <p:oleObj name="Document" r:id="rId5" imgW="6128483" imgH="335833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220325" y="1077538"/>
                        <a:ext cx="6127750" cy="3357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2605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/>
          <a:p>
            <a:fld id="{913C920F-AA91-49D5-83F3-E1AB8F895C9C}" type="slidenum">
              <a:rPr lang="en-US" smtClean="0"/>
              <a:t>3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0" y="1931988"/>
            <a:ext cx="11430000" cy="4424362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Power of 2 numerology scaling design is a general design principle</a:t>
            </a:r>
            <a:endParaRPr lang="en-US" dirty="0">
              <a:solidFill>
                <a:srgbClr val="FF0000"/>
              </a:solidFill>
              <a:sym typeface="Wingdings" panose="05000000000000000000" pitchFamily="2" charset="2"/>
            </a:endParaRPr>
          </a:p>
          <a:p>
            <a:endParaRPr lang="en-US" dirty="0">
              <a:sym typeface="Wingdings" panose="05000000000000000000" pitchFamily="2" charset="2"/>
            </a:endParaRPr>
          </a:p>
          <a:p>
            <a:r>
              <a:rPr lang="en-US" dirty="0">
                <a:sym typeface="Wingdings" panose="05000000000000000000" pitchFamily="2" charset="2"/>
              </a:rPr>
              <a:t>5G air interface is designed to scale for different latency and granularity</a:t>
            </a:r>
          </a:p>
          <a:p>
            <a:pPr lvl="1"/>
            <a:r>
              <a:rPr lang="en-US" dirty="0">
                <a:sym typeface="Wingdings" panose="05000000000000000000" pitchFamily="2" charset="2"/>
              </a:rPr>
              <a:t>Following principles seem to be agreeable to most companies</a:t>
            </a:r>
          </a:p>
          <a:p>
            <a:pPr marL="1371600" lvl="2" indent="-457200">
              <a:buFont typeface="+mj-lt"/>
              <a:buAutoNum type="arabicPeriod"/>
            </a:pPr>
            <a:r>
              <a:rPr lang="en-US" dirty="0">
                <a:sym typeface="Wingdings" panose="05000000000000000000" pitchFamily="2" charset="2"/>
              </a:rPr>
              <a:t>power of 2 scaling of subcarrier spacing</a:t>
            </a:r>
          </a:p>
          <a:p>
            <a:pPr marL="1371600" lvl="2" indent="-457200">
              <a:buFont typeface="+mj-lt"/>
              <a:buAutoNum type="arabicPeriod"/>
            </a:pPr>
            <a:r>
              <a:rPr lang="en-US" dirty="0">
                <a:sym typeface="Wingdings" panose="05000000000000000000" pitchFamily="2" charset="2"/>
              </a:rPr>
              <a:t>power of 2 subframes per 1 ms</a:t>
            </a:r>
          </a:p>
          <a:p>
            <a:pPr lvl="2"/>
            <a:endParaRPr lang="en-US" dirty="0">
              <a:sym typeface="Wingdings" panose="05000000000000000000" pitchFamily="2" charset="2"/>
            </a:endParaRPr>
          </a:p>
          <a:p>
            <a:pPr lvl="1"/>
            <a:r>
              <a:rPr lang="en-US" dirty="0" smtClean="0">
                <a:sym typeface="Wingdings" panose="05000000000000000000" pitchFamily="2" charset="2"/>
              </a:rPr>
              <a:t>Natural extension of principles 1</a:t>
            </a:r>
            <a:r>
              <a:rPr lang="en-US" dirty="0">
                <a:sym typeface="Wingdings" panose="05000000000000000000" pitchFamily="2" charset="2"/>
              </a:rPr>
              <a:t>, 2 </a:t>
            </a:r>
          </a:p>
          <a:p>
            <a:pPr marL="1371600" lvl="2" indent="-457200">
              <a:buFont typeface="+mj-lt"/>
              <a:buAutoNum type="arabicPeriod" startAt="3"/>
            </a:pPr>
            <a:r>
              <a:rPr lang="en-US" dirty="0">
                <a:sym typeface="Wingdings" panose="05000000000000000000" pitchFamily="2" charset="2"/>
              </a:rPr>
              <a:t>power of 2 uniform symbols per subframe </a:t>
            </a:r>
            <a:r>
              <a:rPr lang="en-US" dirty="0" smtClean="0">
                <a:sym typeface="Wingdings" panose="05000000000000000000" pitchFamily="2" charset="2"/>
              </a:rPr>
              <a:t>(also </a:t>
            </a:r>
            <a:r>
              <a:rPr lang="en-US" dirty="0">
                <a:sym typeface="Wingdings" panose="05000000000000000000" pitchFamily="2" charset="2"/>
              </a:rPr>
              <a:t>power of 2 symbols per 1ms</a:t>
            </a:r>
            <a:r>
              <a:rPr lang="en-US" dirty="0" smtClean="0">
                <a:sym typeface="Wingdings" panose="05000000000000000000" pitchFamily="2" charset="2"/>
              </a:rPr>
              <a:t>)</a:t>
            </a:r>
            <a:endParaRPr lang="en-US" dirty="0">
              <a:sym typeface="Wingdings" panose="05000000000000000000" pitchFamily="2" charset="2"/>
            </a:endParaRPr>
          </a:p>
          <a:p>
            <a:pPr marL="1371600" lvl="2" indent="-457200">
              <a:buFont typeface="+mj-lt"/>
              <a:buAutoNum type="arabicPeriod" startAt="3"/>
            </a:pPr>
            <a:r>
              <a:rPr lang="en-US" dirty="0">
                <a:sym typeface="Wingdings" panose="05000000000000000000" pitchFamily="2" charset="2"/>
              </a:rPr>
              <a:t>CP duration is scalable with numerology for different deployment scenarios</a:t>
            </a:r>
          </a:p>
          <a:p>
            <a:pPr lvl="2"/>
            <a:endParaRPr lang="en-US" dirty="0"/>
          </a:p>
          <a:p>
            <a:pPr lvl="1"/>
            <a:r>
              <a:rPr lang="en-US" dirty="0">
                <a:sym typeface="Wingdings" panose="05000000000000000000" pitchFamily="2" charset="2"/>
              </a:rPr>
              <a:t>Hardware reuse  </a:t>
            </a:r>
          </a:p>
          <a:p>
            <a:pPr marL="1371600" lvl="2" indent="-457200">
              <a:buFont typeface="+mj-lt"/>
              <a:buAutoNum type="arabicPeriod" startAt="5"/>
            </a:pPr>
            <a:r>
              <a:rPr lang="en-US" dirty="0">
                <a:sym typeface="Wingdings" panose="05000000000000000000" pitchFamily="2" charset="2"/>
              </a:rPr>
              <a:t>NR subcarrier spacing is LTE tone spacing x N/D for small N and D</a:t>
            </a:r>
          </a:p>
          <a:p>
            <a:pPr lvl="3"/>
            <a:r>
              <a:rPr lang="en-US" sz="1900" dirty="0">
                <a:sym typeface="Wingdings" panose="05000000000000000000" pitchFamily="2" charset="2"/>
              </a:rPr>
              <a:t>E.g</a:t>
            </a:r>
            <a:r>
              <a:rPr lang="en-US" sz="1900" dirty="0" smtClean="0">
                <a:sym typeface="Wingdings" panose="05000000000000000000" pitchFamily="2" charset="2"/>
              </a:rPr>
              <a:t>.,   f0 </a:t>
            </a:r>
            <a:r>
              <a:rPr lang="en-US" sz="1900" dirty="0">
                <a:sym typeface="Wingdings" panose="05000000000000000000" pitchFamily="2" charset="2"/>
              </a:rPr>
              <a:t>= 17.5KHz = 7/6 * </a:t>
            </a:r>
            <a:r>
              <a:rPr lang="en-US" sz="1900" dirty="0" smtClean="0">
                <a:sym typeface="Wingdings" panose="05000000000000000000" pitchFamily="2" charset="2"/>
              </a:rPr>
              <a:t>15KHz</a:t>
            </a:r>
            <a:endParaRPr lang="en-US" sz="1900" dirty="0">
              <a:sym typeface="Wingdings" panose="05000000000000000000" pitchFamily="2" charset="2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 idx="4294967295"/>
          </p:nvPr>
        </p:nvSpPr>
        <p:spPr>
          <a:xfrm>
            <a:off x="0" y="698500"/>
            <a:ext cx="11431588" cy="56832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Design Principles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1757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t>4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 idx="4294967295"/>
          </p:nvPr>
        </p:nvSpPr>
        <p:spPr>
          <a:xfrm>
            <a:off x="0" y="-73025"/>
            <a:ext cx="12192000" cy="701675"/>
          </a:xfrm>
        </p:spPr>
        <p:txBody>
          <a:bodyPr>
            <a:normAutofit/>
          </a:bodyPr>
          <a:lstStyle/>
          <a:p>
            <a:r>
              <a:rPr lang="en-US" sz="3600" dirty="0" smtClean="0"/>
              <a:t>Why not backward (LTE) compatible numerology?</a:t>
            </a:r>
            <a:endParaRPr lang="en-US" sz="36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4109247"/>
              </p:ext>
            </p:extLst>
          </p:nvPr>
        </p:nvGraphicFramePr>
        <p:xfrm>
          <a:off x="711200" y="628652"/>
          <a:ext cx="10562937" cy="40957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9664"/>
                <a:gridCol w="4483008"/>
                <a:gridCol w="4520265"/>
              </a:tblGrid>
              <a:tr h="801691">
                <a:tc>
                  <a:txBody>
                    <a:bodyPr/>
                    <a:lstStyle/>
                    <a:p>
                      <a:pPr algn="ctr"/>
                      <a:endParaRPr lang="en-US" sz="2000" dirty="0" smtClean="0"/>
                    </a:p>
                    <a:p>
                      <a:pPr algn="ctr"/>
                      <a:r>
                        <a:rPr lang="en-US" sz="1800" dirty="0" smtClean="0"/>
                        <a:t>Feature\RAT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 smtClean="0"/>
                    </a:p>
                    <a:p>
                      <a:pPr algn="ctr"/>
                      <a:r>
                        <a:rPr lang="en-US" sz="2000" dirty="0" smtClean="0"/>
                        <a:t>LTE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 smtClean="0"/>
                    </a:p>
                    <a:p>
                      <a:pPr algn="ctr"/>
                      <a:r>
                        <a:rPr lang="en-US" sz="2000" dirty="0" smtClean="0"/>
                        <a:t>NR</a:t>
                      </a:r>
                      <a:endParaRPr lang="en-US" sz="2000" dirty="0"/>
                    </a:p>
                  </a:txBody>
                  <a:tcPr/>
                </a:tc>
              </a:tr>
              <a:tr h="1246183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Low latency TTI multiplexing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7-symbol per slot</a:t>
                      </a:r>
                    </a:p>
                    <a:p>
                      <a:pPr marL="0" marR="0" lvl="1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i="0" dirty="0" smtClean="0">
                          <a:solidFill>
                            <a:srgbClr val="FF0000"/>
                          </a:solidFill>
                        </a:rPr>
                        <a:t>NOT scalable</a:t>
                      </a:r>
                      <a:r>
                        <a:rPr lang="en-US" sz="2000" i="0" baseline="0" dirty="0" smtClean="0">
                          <a:solidFill>
                            <a:srgbClr val="FF0000"/>
                          </a:solidFill>
                        </a:rPr>
                        <a:t> to</a:t>
                      </a:r>
                      <a:r>
                        <a:rPr lang="en-US" sz="2000" i="0" dirty="0" smtClean="0">
                          <a:solidFill>
                            <a:srgbClr val="FF0000"/>
                          </a:solidFill>
                        </a:rPr>
                        <a:t> short TTI gracefully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000" baseline="0" dirty="0" smtClean="0"/>
                        <a:t>Graceful scaling of TTI achieved via:</a:t>
                      </a:r>
                    </a:p>
                    <a:p>
                      <a:pPr algn="just"/>
                      <a:r>
                        <a:rPr lang="en-US" sz="2000" baseline="0" dirty="0" smtClean="0">
                          <a:solidFill>
                            <a:srgbClr val="00B050"/>
                          </a:solidFill>
                        </a:rPr>
                        <a:t>1) Subcarrier spacing scaling</a:t>
                      </a:r>
                    </a:p>
                    <a:p>
                      <a:pPr algn="just"/>
                      <a:r>
                        <a:rPr lang="en-US" sz="2000" baseline="0" dirty="0" smtClean="0">
                          <a:solidFill>
                            <a:srgbClr val="00B050"/>
                          </a:solidFill>
                        </a:rPr>
                        <a:t>2) Number of symbols scaling</a:t>
                      </a:r>
                    </a:p>
                  </a:txBody>
                  <a:tcPr/>
                </a:tc>
              </a:tr>
              <a:tr h="1246183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Narrowband Sub-RAT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Non-uniform symbol duration</a:t>
                      </a:r>
                    </a:p>
                    <a:p>
                      <a:pPr algn="just"/>
                      <a:r>
                        <a:rPr lang="en-US" sz="2000" baseline="0" dirty="0" smtClean="0">
                          <a:solidFill>
                            <a:srgbClr val="FF0000"/>
                          </a:solidFill>
                        </a:rPr>
                        <a:t>Forcing much higher sampling rate and FFT size than necessary</a:t>
                      </a:r>
                      <a:endParaRPr lang="en-US" sz="20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000" dirty="0" smtClean="0"/>
                        <a:t>Uniform symbol duration</a:t>
                      </a:r>
                    </a:p>
                    <a:p>
                      <a:pPr algn="just"/>
                      <a:r>
                        <a:rPr lang="en-US" sz="2000" baseline="0" dirty="0" smtClean="0">
                          <a:solidFill>
                            <a:srgbClr val="00B050"/>
                          </a:solidFill>
                        </a:rPr>
                        <a:t>Low complexity design scalable to massive number of devices</a:t>
                      </a:r>
                      <a:endParaRPr lang="en-US" sz="2000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</a:tr>
              <a:tr h="801691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Long</a:t>
                      </a:r>
                      <a:r>
                        <a:rPr lang="en-US" sz="2000" baseline="0" dirty="0" smtClean="0"/>
                        <a:t> </a:t>
                      </a:r>
                      <a:r>
                        <a:rPr lang="en-US" sz="2000" dirty="0" smtClean="0"/>
                        <a:t>CP Support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Higher overhead</a:t>
                      </a:r>
                    </a:p>
                    <a:p>
                      <a:pPr algn="just"/>
                      <a:r>
                        <a:rPr lang="en-US" sz="2000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Almost never used except for </a:t>
                      </a:r>
                      <a:r>
                        <a:rPr lang="en-US" sz="2000" kern="1200" baseline="0" dirty="0" err="1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eMBMS</a:t>
                      </a:r>
                      <a:endParaRPr lang="en-US" sz="2000" kern="1200" baseline="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000" dirty="0" smtClean="0"/>
                        <a:t>Scaled numerology to keep</a:t>
                      </a:r>
                      <a:r>
                        <a:rPr lang="en-US" sz="2000" baseline="0" dirty="0" smtClean="0"/>
                        <a:t> low overhead</a:t>
                      </a:r>
                    </a:p>
                    <a:p>
                      <a:pPr algn="just"/>
                      <a:r>
                        <a:rPr lang="en-US" sz="2000" baseline="0" dirty="0" smtClean="0">
                          <a:solidFill>
                            <a:srgbClr val="00B050"/>
                          </a:solidFill>
                        </a:rPr>
                        <a:t>Strong candidate to replace LTE ECP</a:t>
                      </a:r>
                      <a:endParaRPr lang="en-US" sz="2000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Content Placeholder 1"/>
          <p:cNvSpPr txBox="1">
            <a:spLocks/>
          </p:cNvSpPr>
          <p:nvPr/>
        </p:nvSpPr>
        <p:spPr>
          <a:xfrm>
            <a:off x="374072" y="5207001"/>
            <a:ext cx="11296510" cy="1260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"/>
            <a:r>
              <a:rPr lang="en-US" dirty="0" smtClean="0"/>
              <a:t>NR is the opportunity to remove LTE legacy limitations from day one</a:t>
            </a:r>
          </a:p>
          <a:p>
            <a:pPr fontAlgn="b"/>
            <a:r>
              <a:rPr lang="en-US" dirty="0" smtClean="0"/>
              <a:t>Next few slides will provide details on each of the 3 areas</a:t>
            </a:r>
          </a:p>
        </p:txBody>
      </p:sp>
    </p:spTree>
    <p:extLst>
      <p:ext uri="{BB962C8B-B14F-4D97-AF65-F5344CB8AC3E}">
        <p14:creationId xmlns:p14="http://schemas.microsoft.com/office/powerpoint/2010/main" val="2034716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t>5</a:t>
            </a:fld>
            <a:endParaRPr lang="en-US"/>
          </a:p>
        </p:txBody>
      </p:sp>
      <p:sp>
        <p:nvSpPr>
          <p:cNvPr id="2" name="Content Placeholder 1"/>
          <p:cNvSpPr>
            <a:spLocks noGrp="1"/>
          </p:cNvSpPr>
          <p:nvPr>
            <p:ph idx="4294967295"/>
          </p:nvPr>
        </p:nvSpPr>
        <p:spPr>
          <a:xfrm>
            <a:off x="0" y="1166813"/>
            <a:ext cx="5529263" cy="5487987"/>
          </a:xfrm>
        </p:spPr>
        <p:txBody>
          <a:bodyPr>
            <a:normAutofit/>
          </a:bodyPr>
          <a:lstStyle/>
          <a:p>
            <a:r>
              <a:rPr lang="en-GB" sz="2400" dirty="0"/>
              <a:t>Two different approaches to achieve shorter TTIs</a:t>
            </a:r>
          </a:p>
          <a:p>
            <a:pPr marL="571500" lvl="1" indent="-457200"/>
            <a:r>
              <a:rPr lang="en-GB" dirty="0" smtClean="0"/>
              <a:t>Scaling </a:t>
            </a:r>
            <a:r>
              <a:rPr lang="en-GB" dirty="0"/>
              <a:t>subcarrier spacing by 2^K: better pipeline processing</a:t>
            </a:r>
            <a:endParaRPr lang="en-US" dirty="0">
              <a:sym typeface="Wingdings" panose="05000000000000000000" pitchFamily="2" charset="2"/>
            </a:endParaRPr>
          </a:p>
          <a:p>
            <a:pPr marL="571500" lvl="1" indent="-457200"/>
            <a:r>
              <a:rPr lang="en-GB" dirty="0" smtClean="0"/>
              <a:t>Scaling </a:t>
            </a:r>
            <a:r>
              <a:rPr lang="en-GB" dirty="0"/>
              <a:t>the number of symbols per TTI by 1/2^K: Robustness </a:t>
            </a:r>
          </a:p>
          <a:p>
            <a:pPr lvl="3" hangingPunct="0"/>
            <a:endParaRPr lang="en-US" sz="1600" dirty="0">
              <a:sym typeface="Wingdings" panose="05000000000000000000" pitchFamily="2" charset="2"/>
            </a:endParaRPr>
          </a:p>
          <a:p>
            <a:pPr hangingPunct="0"/>
            <a:r>
              <a:rPr lang="en-US" sz="2400" dirty="0">
                <a:sym typeface="Wingdings" panose="05000000000000000000" pitchFamily="2" charset="2"/>
              </a:rPr>
              <a:t>TTI multiplexing is </a:t>
            </a:r>
            <a:r>
              <a:rPr lang="en-US" sz="2400" dirty="0" smtClean="0">
                <a:sym typeface="Wingdings" panose="05000000000000000000" pitchFamily="2" charset="2"/>
              </a:rPr>
              <a:t>inefficient </a:t>
            </a:r>
            <a:r>
              <a:rPr lang="en-US" sz="2400" dirty="0">
                <a:sym typeface="Wingdings" panose="05000000000000000000" pitchFamily="2" charset="2"/>
              </a:rPr>
              <a:t>in LTE due to 7-symbol numerology</a:t>
            </a:r>
          </a:p>
          <a:p>
            <a:pPr lvl="1" hangingPunct="0"/>
            <a:r>
              <a:rPr lang="en-US" dirty="0">
                <a:sym typeface="Wingdings" panose="05000000000000000000" pitchFamily="2" charset="2"/>
              </a:rPr>
              <a:t>Symbol scaling does not work, lead to half symbol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idx="4294967295"/>
          </p:nvPr>
        </p:nvSpPr>
        <p:spPr>
          <a:xfrm>
            <a:off x="0" y="-84138"/>
            <a:ext cx="11430000" cy="701676"/>
          </a:xfrm>
        </p:spPr>
        <p:txBody>
          <a:bodyPr/>
          <a:lstStyle/>
          <a:p>
            <a:r>
              <a:rPr lang="en-US" dirty="0"/>
              <a:t>Low </a:t>
            </a:r>
            <a:r>
              <a:rPr lang="en-US" dirty="0" smtClean="0"/>
              <a:t>Latency (1/2)</a:t>
            </a:r>
            <a:endParaRPr lang="en-US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5525370"/>
              </p:ext>
            </p:extLst>
          </p:nvPr>
        </p:nvGraphicFramePr>
        <p:xfrm>
          <a:off x="6415337" y="1612900"/>
          <a:ext cx="5214904" cy="3624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75" name="Visio" r:id="rId3" imgW="6485707" imgH="4506379" progId="Visio.Drawing.11">
                  <p:embed/>
                </p:oleObj>
              </mc:Choice>
              <mc:Fallback>
                <p:oleObj name="Visio" r:id="rId3" imgW="6485707" imgH="4506379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415337" y="1612900"/>
                        <a:ext cx="5214904" cy="3624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40878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t>6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 idx="4294967295"/>
          </p:nvPr>
        </p:nvSpPr>
        <p:spPr>
          <a:xfrm>
            <a:off x="0" y="57150"/>
            <a:ext cx="12192000" cy="701675"/>
          </a:xfrm>
        </p:spPr>
        <p:txBody>
          <a:bodyPr>
            <a:normAutofit/>
          </a:bodyPr>
          <a:lstStyle/>
          <a:p>
            <a:r>
              <a:rPr lang="en-US" sz="3600" dirty="0" smtClean="0"/>
              <a:t>Low Latency (2/2)</a:t>
            </a:r>
            <a:endParaRPr lang="en-US" sz="3600" dirty="0"/>
          </a:p>
        </p:txBody>
      </p:sp>
      <p:sp>
        <p:nvSpPr>
          <p:cNvPr id="2" name="Content Placeholder 1"/>
          <p:cNvSpPr>
            <a:spLocks noGrp="1"/>
          </p:cNvSpPr>
          <p:nvPr>
            <p:ph idx="4294967295"/>
          </p:nvPr>
        </p:nvSpPr>
        <p:spPr>
          <a:xfrm>
            <a:off x="966788" y="4322763"/>
            <a:ext cx="11225212" cy="2179637"/>
          </a:xfrm>
        </p:spPr>
        <p:txBody>
          <a:bodyPr>
            <a:noAutofit/>
          </a:bodyPr>
          <a:lstStyle/>
          <a:p>
            <a:r>
              <a:rPr lang="en-US" sz="2400" dirty="0" smtClean="0"/>
              <a:t>Scaling number of symbols is one simple way of achieve latency reduction with robust performance against DS </a:t>
            </a:r>
          </a:p>
          <a:p>
            <a:r>
              <a:rPr lang="en-US" sz="2400" dirty="0" smtClean="0"/>
              <a:t>Power of 2 scaling in SCS and number of symbols ensures:</a:t>
            </a:r>
          </a:p>
          <a:p>
            <a:pPr lvl="1"/>
            <a:r>
              <a:rPr lang="en-US" sz="2000" dirty="0" smtClean="0"/>
              <a:t>The same TTI duration could be achieved via 1) </a:t>
            </a:r>
            <a:r>
              <a:rPr lang="en-US" sz="2000" dirty="0"/>
              <a:t>SCS </a:t>
            </a:r>
            <a:r>
              <a:rPr lang="en-US" sz="2000" dirty="0" smtClean="0"/>
              <a:t>scaling and 2) number of symbols scaling</a:t>
            </a:r>
            <a:endParaRPr lang="en-US" sz="2000" dirty="0"/>
          </a:p>
          <a:p>
            <a:r>
              <a:rPr lang="en-US" sz="2400" dirty="0" smtClean="0"/>
              <a:t>Simulation assumptions: </a:t>
            </a:r>
            <a:r>
              <a:rPr lang="en-US" sz="2400" dirty="0" smtClean="0">
                <a:hlinkClick r:id="rId3" action="ppaction://hlinksldjump"/>
              </a:rPr>
              <a:t>link</a:t>
            </a:r>
            <a:endParaRPr lang="en-US" sz="24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037" y="1100918"/>
            <a:ext cx="5836928" cy="323463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9137" y="1116823"/>
            <a:ext cx="5784894" cy="3205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2309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t>7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 idx="4294967295"/>
          </p:nvPr>
        </p:nvSpPr>
        <p:spPr>
          <a:xfrm>
            <a:off x="0" y="-73025"/>
            <a:ext cx="12192000" cy="701675"/>
          </a:xfrm>
        </p:spPr>
        <p:txBody>
          <a:bodyPr>
            <a:normAutofit/>
          </a:bodyPr>
          <a:lstStyle/>
          <a:p>
            <a:r>
              <a:rPr lang="en-US" sz="3600" dirty="0" smtClean="0"/>
              <a:t>Narrowband Sub-RAT</a:t>
            </a:r>
            <a:endParaRPr lang="en-US" sz="3600" dirty="0"/>
          </a:p>
        </p:txBody>
      </p:sp>
      <p:sp>
        <p:nvSpPr>
          <p:cNvPr id="2" name="Content Placeholder 1"/>
          <p:cNvSpPr>
            <a:spLocks noGrp="1"/>
          </p:cNvSpPr>
          <p:nvPr>
            <p:ph idx="4294967295"/>
          </p:nvPr>
        </p:nvSpPr>
        <p:spPr>
          <a:xfrm>
            <a:off x="0" y="755650"/>
            <a:ext cx="10679113" cy="2065338"/>
          </a:xfrm>
        </p:spPr>
        <p:txBody>
          <a:bodyPr>
            <a:normAutofit/>
          </a:bodyPr>
          <a:lstStyle/>
          <a:p>
            <a:pPr fontAlgn="b"/>
            <a:r>
              <a:rPr lang="en-US" sz="2400" dirty="0" smtClean="0"/>
              <a:t>NB-IOT has to sample at 1.92 MHz due to  LTE un-even symbol duration</a:t>
            </a:r>
          </a:p>
          <a:p>
            <a:pPr fontAlgn="b"/>
            <a:r>
              <a:rPr lang="en-US" sz="2400" dirty="0" smtClean="0"/>
              <a:t>NR </a:t>
            </a:r>
            <a:r>
              <a:rPr lang="en-US" sz="2400" dirty="0" err="1" smtClean="0"/>
              <a:t>mMTC</a:t>
            </a:r>
            <a:r>
              <a:rPr lang="en-US" sz="2400" dirty="0" smtClean="0"/>
              <a:t> mode have much lower sampling rate and </a:t>
            </a:r>
            <a:r>
              <a:rPr lang="en-US" sz="2400" dirty="0" smtClean="0">
                <a:sym typeface="Wingdings" panose="05000000000000000000" pitchFamily="2" charset="2"/>
              </a:rPr>
              <a:t>FFT complexity</a:t>
            </a:r>
            <a:endParaRPr lang="en-US" sz="2400" dirty="0"/>
          </a:p>
        </p:txBody>
      </p:sp>
      <p:pic>
        <p:nvPicPr>
          <p:cNvPr id="8" name="Picture 7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142" y="2033121"/>
            <a:ext cx="9806122" cy="407892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47102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t>8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 idx="4294967295"/>
          </p:nvPr>
        </p:nvSpPr>
        <p:spPr>
          <a:xfrm>
            <a:off x="0" y="57150"/>
            <a:ext cx="12192000" cy="701675"/>
          </a:xfrm>
        </p:spPr>
        <p:txBody>
          <a:bodyPr>
            <a:normAutofit/>
          </a:bodyPr>
          <a:lstStyle/>
          <a:p>
            <a:r>
              <a:rPr lang="en-US" sz="3600" dirty="0" smtClean="0"/>
              <a:t>Long CP Support – 1 to 1.5 dB Gain over LTE ECP</a:t>
            </a:r>
            <a:endParaRPr lang="en-US" sz="3600" dirty="0"/>
          </a:p>
        </p:txBody>
      </p:sp>
      <p:sp>
        <p:nvSpPr>
          <p:cNvPr id="2" name="Content Placeholder 1"/>
          <p:cNvSpPr>
            <a:spLocks noGrp="1"/>
          </p:cNvSpPr>
          <p:nvPr>
            <p:ph idx="4294967295"/>
          </p:nvPr>
        </p:nvSpPr>
        <p:spPr>
          <a:xfrm>
            <a:off x="0" y="4298950"/>
            <a:ext cx="10515600" cy="2101850"/>
          </a:xfrm>
        </p:spPr>
        <p:txBody>
          <a:bodyPr>
            <a:normAutofit/>
          </a:bodyPr>
          <a:lstStyle/>
          <a:p>
            <a:pPr fontAlgn="b"/>
            <a:r>
              <a:rPr lang="en-US" sz="2400" dirty="0" smtClean="0"/>
              <a:t>Performance of long CP by scaling numerology is more efficient for most scenarios (RAN4 MBSFN channel model)</a:t>
            </a:r>
          </a:p>
          <a:p>
            <a:pPr fontAlgn="b"/>
            <a:r>
              <a:rPr lang="en-US" sz="2400" dirty="0" smtClean="0"/>
              <a:t>Open to other ECP options, such as 6 symbol per 0.5ms or different FFT size if special use case exists</a:t>
            </a:r>
            <a:endParaRPr lang="en-US" sz="1800" dirty="0"/>
          </a:p>
          <a:p>
            <a:r>
              <a:rPr lang="en-US" sz="2400" dirty="0"/>
              <a:t>Simulation assumptions: </a:t>
            </a:r>
            <a:r>
              <a:rPr lang="en-US" sz="2400" dirty="0" smtClean="0">
                <a:hlinkClick r:id="rId3" action="ppaction://hlinksldjump"/>
              </a:rPr>
              <a:t>link</a:t>
            </a:r>
            <a:endParaRPr lang="en-US" sz="2400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8133" y="1057854"/>
            <a:ext cx="5849458" cy="324157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846" y="1057853"/>
            <a:ext cx="5735544" cy="3178447"/>
          </a:xfrm>
          <a:prstGeom prst="rect">
            <a:avLst/>
          </a:prstGeom>
        </p:spPr>
      </p:pic>
      <p:cxnSp>
        <p:nvCxnSpPr>
          <p:cNvPr id="12" name="Straight Arrow Connector 11"/>
          <p:cNvCxnSpPr>
            <a:stCxn id="13" idx="2"/>
            <a:endCxn id="15" idx="2"/>
          </p:cNvCxnSpPr>
          <p:nvPr/>
        </p:nvCxnSpPr>
        <p:spPr>
          <a:xfrm>
            <a:off x="3519950" y="2025072"/>
            <a:ext cx="65260" cy="299028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2910392" y="1655740"/>
            <a:ext cx="12191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1.5 dB gain</a:t>
            </a:r>
            <a:endParaRPr lang="en-US" dirty="0"/>
          </a:p>
        </p:txBody>
      </p:sp>
      <p:sp>
        <p:nvSpPr>
          <p:cNvPr id="15" name="Oval 14"/>
          <p:cNvSpPr/>
          <p:nvPr/>
        </p:nvSpPr>
        <p:spPr>
          <a:xfrm>
            <a:off x="3585210" y="2258271"/>
            <a:ext cx="541020" cy="13165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" name="Straight Arrow Connector 16"/>
          <p:cNvCxnSpPr>
            <a:stCxn id="18" idx="2"/>
            <a:endCxn id="19" idx="2"/>
          </p:cNvCxnSpPr>
          <p:nvPr/>
        </p:nvCxnSpPr>
        <p:spPr>
          <a:xfrm>
            <a:off x="9426986" y="2050472"/>
            <a:ext cx="152624" cy="299028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8904792" y="1681140"/>
            <a:ext cx="10443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 dB gain</a:t>
            </a:r>
            <a:endParaRPr lang="en-US" dirty="0"/>
          </a:p>
        </p:txBody>
      </p:sp>
      <p:sp>
        <p:nvSpPr>
          <p:cNvPr id="19" name="Oval 18"/>
          <p:cNvSpPr/>
          <p:nvPr/>
        </p:nvSpPr>
        <p:spPr>
          <a:xfrm>
            <a:off x="9579610" y="2283671"/>
            <a:ext cx="541020" cy="13165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2769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내용 개체 틀 2"/>
          <p:cNvSpPr>
            <a:spLocks noGrp="1"/>
          </p:cNvSpPr>
          <p:nvPr>
            <p:ph idx="4294967295"/>
          </p:nvPr>
        </p:nvSpPr>
        <p:spPr>
          <a:xfrm>
            <a:off x="0" y="4568825"/>
            <a:ext cx="11033125" cy="2032000"/>
          </a:xfrm>
        </p:spPr>
        <p:txBody>
          <a:bodyPr>
            <a:normAutofit/>
          </a:bodyPr>
          <a:lstStyle/>
          <a:p>
            <a:pPr lvl="1">
              <a:spcBef>
                <a:spcPts val="600"/>
              </a:spcBef>
            </a:pPr>
            <a:r>
              <a:rPr lang="en-GB" altLang="ko-KR" dirty="0" smtClean="0">
                <a:ea typeface="ＭＳ Ｐゴシック" pitchFamily="34" charset="-128"/>
              </a:rPr>
              <a:t>Non-power-of-2 </a:t>
            </a:r>
            <a:r>
              <a:rPr lang="en-GB" altLang="ko-KR" dirty="0">
                <a:ea typeface="ＭＳ Ｐゴシック" pitchFamily="34" charset="-128"/>
              </a:rPr>
              <a:t>FFT </a:t>
            </a:r>
            <a:r>
              <a:rPr lang="en-GB" altLang="ko-KR" dirty="0" smtClean="0">
                <a:ea typeface="ＭＳ Ｐゴシック" pitchFamily="34" charset="-128"/>
              </a:rPr>
              <a:t>size</a:t>
            </a:r>
          </a:p>
          <a:p>
            <a:pPr lvl="1">
              <a:spcBef>
                <a:spcPts val="600"/>
              </a:spcBef>
            </a:pPr>
            <a:r>
              <a:rPr lang="en-GB" altLang="ko-KR" dirty="0" smtClean="0">
                <a:ea typeface="ＭＳ Ｐゴシック" pitchFamily="34" charset="-128"/>
              </a:rPr>
              <a:t>Same sampling rate as LTE</a:t>
            </a:r>
          </a:p>
          <a:p>
            <a:pPr lvl="2">
              <a:spcBef>
                <a:spcPts val="600"/>
              </a:spcBef>
            </a:pPr>
            <a:r>
              <a:rPr lang="en-GB" altLang="ko-KR" dirty="0" smtClean="0">
                <a:ea typeface="ＭＳ Ｐゴシック" pitchFamily="34" charset="-128"/>
              </a:rPr>
              <a:t>May not be fundamental implementation constraint</a:t>
            </a:r>
          </a:p>
          <a:p>
            <a:pPr lvl="1">
              <a:spcBef>
                <a:spcPts val="600"/>
              </a:spcBef>
            </a:pPr>
            <a:r>
              <a:rPr lang="en-GB" altLang="ko-KR" dirty="0" smtClean="0">
                <a:ea typeface="ＭＳ Ｐゴシック" pitchFamily="34" charset="-128"/>
              </a:rPr>
              <a:t>ECP is achieved by going to a different SCS and keeping 16 symbols per </a:t>
            </a:r>
            <a:r>
              <a:rPr lang="en-GB" altLang="ko-KR" dirty="0" err="1" smtClean="0">
                <a:ea typeface="ＭＳ Ｐゴシック" pitchFamily="34" charset="-128"/>
              </a:rPr>
              <a:t>ms</a:t>
            </a:r>
            <a:endParaRPr lang="en-GB" altLang="ko-KR" dirty="0" smtClean="0">
              <a:ea typeface="ＭＳ Ｐゴシック" pitchFamily="34" charset="-128"/>
            </a:endParaRPr>
          </a:p>
          <a:p>
            <a:pPr lvl="2">
              <a:spcBef>
                <a:spcPts val="600"/>
              </a:spcBef>
            </a:pPr>
            <a:r>
              <a:rPr lang="en-GB" altLang="ko-KR" dirty="0" smtClean="0">
                <a:ea typeface="ＭＳ Ｐゴシック" pitchFamily="34" charset="-128"/>
              </a:rPr>
              <a:t>FFS: comparison with 1) scaled CP 2) different number of symbols ECP</a:t>
            </a:r>
            <a:endParaRPr lang="en-GB" altLang="ko-KR" sz="1800" dirty="0">
              <a:ea typeface="ＭＳ Ｐゴシック" pitchFamily="34" charset="-128"/>
            </a:endParaRPr>
          </a:p>
          <a:p>
            <a:pPr lvl="3">
              <a:spcBef>
                <a:spcPts val="600"/>
              </a:spcBef>
              <a:buNone/>
            </a:pPr>
            <a:endParaRPr lang="en-GB" altLang="ko-KR" sz="1400" dirty="0">
              <a:ea typeface="ＭＳ Ｐゴシック" pitchFamily="34" charset="-128"/>
            </a:endParaRPr>
          </a:p>
        </p:txBody>
      </p:sp>
      <p:sp>
        <p:nvSpPr>
          <p:cNvPr id="5" name="Title 2"/>
          <p:cNvSpPr>
            <a:spLocks noGrp="1"/>
          </p:cNvSpPr>
          <p:nvPr>
            <p:ph type="title" idx="4294967295"/>
          </p:nvPr>
        </p:nvSpPr>
        <p:spPr>
          <a:xfrm>
            <a:off x="0" y="57150"/>
            <a:ext cx="12192000" cy="701675"/>
          </a:xfrm>
        </p:spPr>
        <p:txBody>
          <a:bodyPr>
            <a:normAutofit/>
          </a:bodyPr>
          <a:lstStyle/>
          <a:p>
            <a:r>
              <a:rPr lang="en-US" sz="3600" dirty="0" smtClean="0"/>
              <a:t>ZTE numerology proposal</a:t>
            </a:r>
            <a:endParaRPr lang="en-US" sz="3600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4041847"/>
              </p:ext>
            </p:extLst>
          </p:nvPr>
        </p:nvGraphicFramePr>
        <p:xfrm>
          <a:off x="1122217" y="885825"/>
          <a:ext cx="9746674" cy="3467963"/>
        </p:xfrm>
        <a:graphic>
          <a:graphicData uri="http://schemas.openxmlformats.org/drawingml/2006/table">
            <a:tbl>
              <a:tblPr/>
              <a:tblGrid>
                <a:gridCol w="2254463"/>
                <a:gridCol w="1095957"/>
                <a:gridCol w="1102111"/>
                <a:gridCol w="1509924"/>
                <a:gridCol w="1993637"/>
                <a:gridCol w="1790582"/>
              </a:tblGrid>
              <a:tr h="390370">
                <a:tc>
                  <a:txBody>
                    <a:bodyPr/>
                    <a:lstStyle/>
                    <a:p>
                      <a:pPr algn="l" fontAlgn="b"/>
                      <a:r>
                        <a:rPr lang="sv-SE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LTE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LTE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Qualcomm</a:t>
                      </a:r>
                    </a:p>
                    <a:p>
                      <a:pPr algn="ctr" fontAlgn="b"/>
                      <a:r>
                        <a:rPr lang="sv-SE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(17.5 </a:t>
                      </a:r>
                      <a:r>
                        <a:rPr lang="sv-SE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kHz)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ZTE </a:t>
                      </a:r>
                      <a:r>
                        <a:rPr lang="sv-SE" sz="12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NCP</a:t>
                      </a:r>
                      <a:endParaRPr lang="sv-SE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ZTE </a:t>
                      </a:r>
                      <a:r>
                        <a:rPr lang="sv-SE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ECP</a:t>
                      </a:r>
                      <a:endParaRPr lang="sv-SE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541">
                <a:tc>
                  <a:txBody>
                    <a:bodyPr/>
                    <a:lstStyle/>
                    <a:p>
                      <a:pPr algn="l" fontAlgn="b"/>
                      <a:r>
                        <a:rPr lang="sv-SE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Normal CP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ECP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Scalable</a:t>
                      </a:r>
                      <a:r>
                        <a:rPr lang="sv-SE" sz="12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CP</a:t>
                      </a:r>
                      <a:endParaRPr lang="sv-SE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fixed sampling rate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fixed sampling rate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06228">
                <a:tc>
                  <a:txBody>
                    <a:bodyPr/>
                    <a:lstStyle/>
                    <a:p>
                      <a:pPr algn="l" fontAlgn="b"/>
                      <a:r>
                        <a:rPr lang="sv-SE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6228">
                <a:tc>
                  <a:txBody>
                    <a:bodyPr/>
                    <a:lstStyle/>
                    <a:p>
                      <a:pPr algn="l" fontAlgn="b"/>
                      <a:r>
                        <a:rPr lang="sv-S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SC spacing [kHz]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17.5</a:t>
                      </a:r>
                      <a:endParaRPr lang="sv-SE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17.07</a:t>
                      </a:r>
                      <a:endParaRPr lang="sv-SE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21.33</a:t>
                      </a:r>
                      <a:endParaRPr lang="sv-SE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6228">
                <a:tc>
                  <a:txBody>
                    <a:bodyPr/>
                    <a:lstStyle/>
                    <a:p>
                      <a:pPr algn="l" fontAlgn="b"/>
                      <a:r>
                        <a:rPr lang="sv-S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OFDM symbol length [us]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66.67</a:t>
                      </a:r>
                      <a:endParaRPr lang="sv-SE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66.67</a:t>
                      </a:r>
                      <a:endParaRPr lang="sv-SE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57.14</a:t>
                      </a:r>
                      <a:endParaRPr lang="sv-SE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58.6</a:t>
                      </a:r>
                      <a:endParaRPr lang="sv-SE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46.87</a:t>
                      </a:r>
                      <a:endParaRPr lang="sv-SE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6228">
                <a:tc>
                  <a:txBody>
                    <a:bodyPr/>
                    <a:lstStyle/>
                    <a:p>
                      <a:pPr algn="l" fontAlgn="b"/>
                      <a:r>
                        <a:rPr lang="sv-SE" sz="1200" b="1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CP-length [us]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b="1" i="0" u="none" strike="noStrike" dirty="0" smtClean="0">
                          <a:solidFill>
                            <a:srgbClr val="FF0000"/>
                          </a:solidFill>
                          <a:latin typeface="+mn-lt"/>
                        </a:rPr>
                        <a:t>5.2/4.7</a:t>
                      </a:r>
                      <a:endParaRPr lang="sv-SE" sz="1200" b="1" i="0" u="none" strike="noStrike" dirty="0">
                        <a:solidFill>
                          <a:srgbClr val="FF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b="1" i="0" u="none" strike="noStrike" dirty="0" smtClean="0">
                          <a:solidFill>
                            <a:srgbClr val="FF0000"/>
                          </a:solidFill>
                          <a:latin typeface="+mn-lt"/>
                        </a:rPr>
                        <a:t>16.67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b="1" i="0" u="none" strike="noStrike" dirty="0" smtClean="0">
                          <a:solidFill>
                            <a:srgbClr val="FF0000"/>
                          </a:solidFill>
                          <a:latin typeface="Calibri"/>
                        </a:rPr>
                        <a:t>5.36</a:t>
                      </a:r>
                      <a:endParaRPr lang="sv-SE" sz="1200" b="1" i="0" u="none" strike="noStrike" dirty="0">
                        <a:solidFill>
                          <a:srgbClr val="FF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b="1" i="0" u="none" strike="noStrike" dirty="0" smtClean="0">
                          <a:solidFill>
                            <a:srgbClr val="FF0000"/>
                          </a:solidFill>
                          <a:latin typeface="Calibri"/>
                        </a:rPr>
                        <a:t>3.9</a:t>
                      </a:r>
                      <a:endParaRPr lang="sv-SE" sz="1200" b="1" i="0" u="none" strike="noStrike" dirty="0">
                        <a:solidFill>
                          <a:srgbClr val="FF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b="1" i="0" u="none" strike="noStrike" dirty="0" smtClean="0">
                          <a:solidFill>
                            <a:srgbClr val="FF0000"/>
                          </a:solidFill>
                          <a:latin typeface="Calibri"/>
                        </a:rPr>
                        <a:t>15.63</a:t>
                      </a:r>
                      <a:endParaRPr lang="sv-SE" sz="1200" b="1" i="0" u="none" strike="noStrike" dirty="0">
                        <a:solidFill>
                          <a:srgbClr val="FF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6228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Nr of symbols per subframe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14</a:t>
                      </a:r>
                      <a:endParaRPr lang="sv-SE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12</a:t>
                      </a:r>
                      <a:endParaRPr lang="sv-SE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b="1" i="0" u="none" strike="noStrike" dirty="0">
                          <a:solidFill>
                            <a:srgbClr val="00B050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b="1" i="0" u="none" strike="noStrike">
                          <a:solidFill>
                            <a:srgbClr val="00B050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b="1" i="0" u="none" strike="noStrike" dirty="0">
                          <a:solidFill>
                            <a:srgbClr val="00B050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6228">
                <a:tc>
                  <a:txBody>
                    <a:bodyPr/>
                    <a:lstStyle/>
                    <a:p>
                      <a:pPr algn="l" fontAlgn="b"/>
                      <a:r>
                        <a:rPr lang="sv-S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subframe length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1ms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1ms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1ms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1ms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1ms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6228">
                <a:tc>
                  <a:txBody>
                    <a:bodyPr/>
                    <a:lstStyle/>
                    <a:p>
                      <a:pPr algn="l" fontAlgn="b"/>
                      <a:r>
                        <a:rPr lang="sv-S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sampling rate [Mhz]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30.72</a:t>
                      </a:r>
                      <a:endParaRPr lang="sv-SE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30.72</a:t>
                      </a:r>
                      <a:endParaRPr lang="sv-SE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35.84</a:t>
                      </a:r>
                      <a:endParaRPr lang="sv-SE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30.72</a:t>
                      </a:r>
                      <a:endParaRPr lang="sv-SE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30.72</a:t>
                      </a:r>
                      <a:endParaRPr lang="sv-SE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6228">
                <a:tc>
                  <a:txBody>
                    <a:bodyPr/>
                    <a:lstStyle/>
                    <a:p>
                      <a:pPr algn="l" fontAlgn="b"/>
                      <a:r>
                        <a:rPr lang="sv-S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CP overhead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7%</a:t>
                      </a:r>
                      <a:endParaRPr lang="sv-SE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20%</a:t>
                      </a:r>
                      <a:endParaRPr lang="sv-SE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8.60</a:t>
                      </a:r>
                      <a:r>
                        <a:rPr lang="sv-SE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6.00</a:t>
                      </a:r>
                      <a:r>
                        <a:rPr lang="sv-SE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25%</a:t>
                      </a:r>
                      <a:endParaRPr lang="sv-SE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6228">
                <a:tc>
                  <a:txBody>
                    <a:bodyPr/>
                    <a:lstStyle/>
                    <a:p>
                      <a:pPr algn="l" fontAlgn="b"/>
                      <a:r>
                        <a:rPr lang="sv-S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Note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FFT = 2048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FFT = 2048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FFT=2048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FFT=1800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FFT = 1440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93652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c06861ca-3f08-4d07-bff7-bb15bac121f4">HR33RHYHUWRF-13-110309</_dlc_DocId>
    <_dlc_DocIdUrl xmlns="c06861ca-3f08-4d07-bff7-bb15bac121f4">
      <Url>https://projects.qualcomm.com/sites/pentari/_layouts/15/DocIdRedir.aspx?ID=HR33RHYHUWRF-13-110309</Url>
      <Description>HR33RHYHUWRF-13-110309</Description>
    </_dlc_DocIdUrl>
  </documentManagement>
</p:properties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148108D9109C944B70D5C8707C65226" ma:contentTypeVersion="3" ma:contentTypeDescription="Create a new document." ma:contentTypeScope="" ma:versionID="859063aa33e956eed4ee36169142fbea">
  <xsd:schema xmlns:xsd="http://www.w3.org/2001/XMLSchema" xmlns:xs="http://www.w3.org/2001/XMLSchema" xmlns:p="http://schemas.microsoft.com/office/2006/metadata/properties" xmlns:ns2="c06861ca-3f08-4d07-bff7-bb15bac121f4" targetNamespace="http://schemas.microsoft.com/office/2006/metadata/properties" ma:root="true" ma:fieldsID="d438a935a9f46a554a3c2b40b6909714" ns2:_="">
    <xsd:import namespace="c06861ca-3f08-4d07-bff7-bb15bac121f4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06861ca-3f08-4d07-bff7-bb15bac121f4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5A621A4-9C65-4158-9231-AA5CB712ECA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0BF67E6-BDC9-4093-8705-53926922BB18}">
  <ds:schemaRefs>
    <ds:schemaRef ds:uri="c06861ca-3f08-4d07-bff7-bb15bac121f4"/>
    <ds:schemaRef ds:uri="http://schemas.microsoft.com/office/2006/documentManagement/types"/>
    <ds:schemaRef ds:uri="http://purl.org/dc/dcmitype/"/>
    <ds:schemaRef ds:uri="http://purl.org/dc/elements/1.1/"/>
    <ds:schemaRef ds:uri="http://www.w3.org/XML/1998/namespace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082DF28B-93D1-4255-A33D-C6345D73C68A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3B7B9868-A556-475A-B5AB-21C14E2BFF4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06861ca-3f08-4d07-bff7-bb15bac121f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4936</TotalTime>
  <Words>1648</Words>
  <Application>Microsoft Office PowerPoint</Application>
  <PresentationFormat>Widescreen</PresentationFormat>
  <Paragraphs>415</Paragraphs>
  <Slides>21</Slides>
  <Notes>12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21</vt:i4>
      </vt:variant>
    </vt:vector>
  </HeadingPairs>
  <TitlesOfParts>
    <vt:vector size="34" baseType="lpstr">
      <vt:lpstr>ＭＳ Ｐゴシック</vt:lpstr>
      <vt:lpstr>Arial</vt:lpstr>
      <vt:lpstr>Calibri</vt:lpstr>
      <vt:lpstr>Calibri Light</vt:lpstr>
      <vt:lpstr>Courier New</vt:lpstr>
      <vt:lpstr>Qualcomm Office Bold</vt:lpstr>
      <vt:lpstr>Qualcomm Office Regular</vt:lpstr>
      <vt:lpstr>Qualcomm Regular</vt:lpstr>
      <vt:lpstr>Times New Roman</vt:lpstr>
      <vt:lpstr>Wingdings</vt:lpstr>
      <vt:lpstr>Office Theme</vt:lpstr>
      <vt:lpstr>Visio</vt:lpstr>
      <vt:lpstr>Document</vt:lpstr>
      <vt:lpstr>NR Numerology Design Principles </vt:lpstr>
      <vt:lpstr>Outline</vt:lpstr>
      <vt:lpstr>Design Principles</vt:lpstr>
      <vt:lpstr>Why not backward (LTE) compatible numerology?</vt:lpstr>
      <vt:lpstr>Low Latency (1/2)</vt:lpstr>
      <vt:lpstr>Low Latency (2/2)</vt:lpstr>
      <vt:lpstr>Narrowband Sub-RAT</vt:lpstr>
      <vt:lpstr>Long CP Support – 1 to 1.5 dB Gain over LTE ECP</vt:lpstr>
      <vt:lpstr>ZTE numerology proposal</vt:lpstr>
      <vt:lpstr>Multi-Standards Radio Considerations</vt:lpstr>
      <vt:lpstr>NR and NB-IOT Coexistence</vt:lpstr>
      <vt:lpstr>System-level sim of NB-IOT and NR coexistence</vt:lpstr>
      <vt:lpstr>Way Forward</vt:lpstr>
      <vt:lpstr>NR Numerology Discussion in 3GPP (1/2)</vt:lpstr>
      <vt:lpstr>NR Numerology Discussion in 3GPP (2/2)</vt:lpstr>
      <vt:lpstr>Appendix</vt:lpstr>
      <vt:lpstr>List of Contributions to RAN1 #85</vt:lpstr>
      <vt:lpstr>Simulation parameters TTI Scaing (back)</vt:lpstr>
      <vt:lpstr>Simulation parameters MBSFN Scenario (back)</vt:lpstr>
      <vt:lpstr>Table for MBSFN channel model</vt:lpstr>
      <vt:lpstr>Link-level ICI of NB-IOT and NR (17.5KHz) Coexistence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Huawei-Qualcomm 5G Physical Layer Design Review</dc:title>
  <dc:creator>Qualcomm User</dc:creator>
  <cp:lastModifiedBy>Gaal, Peter</cp:lastModifiedBy>
  <cp:revision>527</cp:revision>
  <dcterms:created xsi:type="dcterms:W3CDTF">2015-11-08T08:34:29Z</dcterms:created>
  <dcterms:modified xsi:type="dcterms:W3CDTF">2016-05-14T05:53:39Z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1997029777</vt:i4>
  </property>
  <property fmtid="{D5CDD505-2E9C-101B-9397-08002B2CF9AE}" pid="3" name="_NewReviewCycle">
    <vt:lpwstr/>
  </property>
  <property fmtid="{D5CDD505-2E9C-101B-9397-08002B2CF9AE}" pid="4" name="_EmailSubject">
    <vt:lpwstr>Numerology deck</vt:lpwstr>
  </property>
  <property fmtid="{D5CDD505-2E9C-101B-9397-08002B2CF9AE}" pid="5" name="_AuthorEmail">
    <vt:lpwstr>pgaal@qti.qualcomm.com</vt:lpwstr>
  </property>
  <property fmtid="{D5CDD505-2E9C-101B-9397-08002B2CF9AE}" pid="6" name="_AuthorEmailDisplayName">
    <vt:lpwstr>Gaal, Peter</vt:lpwstr>
  </property>
  <property fmtid="{D5CDD505-2E9C-101B-9397-08002B2CF9AE}" pid="7" name="ContentTypeId">
    <vt:lpwstr>0x010100E148108D9109C944B70D5C8707C65226</vt:lpwstr>
  </property>
  <property fmtid="{D5CDD505-2E9C-101B-9397-08002B2CF9AE}" pid="8" name="_dlc_DocIdItemGuid">
    <vt:lpwstr>87ee668f-7c42-4afe-a6d6-6379972f0cd8</vt:lpwstr>
  </property>
  <property fmtid="{D5CDD505-2E9C-101B-9397-08002B2CF9AE}" pid="9" name="_PreviousAdHocReviewCycleID">
    <vt:i4>-1024375985</vt:i4>
  </property>
</Properties>
</file>