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5" r:id="rId5"/>
    <p:sldId id="269" r:id="rId6"/>
    <p:sldId id="270" r:id="rId7"/>
    <p:sldId id="260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128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909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496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033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971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17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763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66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695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444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007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033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59EFB1-A8EF-4F79-A92C-4902FC3847C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41AD0-1095-441D-829C-3984BF221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137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981200"/>
            <a:ext cx="8686800" cy="1470025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Discussion on consistent pathloss model between below 6 GHz and above 6 GHz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713831" y="323655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+mn-lt"/>
                <a:ea typeface="+mn-ea"/>
              </a:rPr>
              <a:t>R1-164807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4245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RAN1 #85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dirty="0" smtClean="0">
                <a:latin typeface="+mj-lt"/>
              </a:rPr>
              <a:t>Nanjing,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China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May</a:t>
            </a:r>
            <a:r>
              <a:rPr lang="tr-TR" sz="1800" dirty="0" smtClean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23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en-US" dirty="0" smtClean="0">
                <a:latin typeface="+mj-lt"/>
              </a:rPr>
              <a:t>27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dirty="0" smtClean="0">
                <a:latin typeface="+mj-lt"/>
              </a:rPr>
              <a:t>7.2.1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9062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458200" cy="5486400"/>
          </a:xfrm>
        </p:spPr>
        <p:txBody>
          <a:bodyPr>
            <a:noAutofit/>
          </a:bodyPr>
          <a:lstStyle/>
          <a:p>
            <a:r>
              <a:rPr lang="en-GB" altLang="ko-KR" sz="2000" dirty="0"/>
              <a:t>D</a:t>
            </a:r>
            <a:r>
              <a:rPr lang="en-GB" altLang="ko-KR" sz="2000" dirty="0" smtClean="0"/>
              <a:t>etailed channel modelling </a:t>
            </a:r>
            <a:r>
              <a:rPr lang="en-GB" altLang="ko-KR" sz="2000" dirty="0"/>
              <a:t>for above 6 GHz was almost completed in RAN1 #</a:t>
            </a:r>
            <a:r>
              <a:rPr lang="en-GB" altLang="ko-KR" sz="2000" dirty="0" smtClean="0"/>
              <a:t>84bis</a:t>
            </a:r>
          </a:p>
          <a:p>
            <a:pPr lvl="1"/>
            <a:r>
              <a:rPr lang="en-US" altLang="ko-KR" sz="1800" dirty="0" smtClean="0"/>
              <a:t>Currently, the new pathloss </a:t>
            </a:r>
            <a:r>
              <a:rPr lang="en-US" altLang="ko-KR" sz="1800" dirty="0"/>
              <a:t>model in TR38.900 is applicable from 0.8 GHz up to 73 GHz</a:t>
            </a:r>
          </a:p>
          <a:p>
            <a:r>
              <a:rPr lang="en-US" altLang="ko-KR" sz="2000" dirty="0" smtClean="0"/>
              <a:t>For LTE system evaluation, 3D-SCM [TR36.873] used for below 6 GHz</a:t>
            </a:r>
          </a:p>
          <a:p>
            <a:pPr lvl="1"/>
            <a:r>
              <a:rPr lang="en-US" altLang="ko-KR" sz="1800" dirty="0" smtClean="0"/>
              <a:t>The </a:t>
            </a:r>
            <a:r>
              <a:rPr lang="en-US" altLang="ko-KR" sz="1800" dirty="0"/>
              <a:t>pathloss model in 3D-SCM is applicable from 2 GHz up to 6 </a:t>
            </a:r>
            <a:r>
              <a:rPr lang="en-US" altLang="ko-KR" sz="1800" dirty="0" smtClean="0"/>
              <a:t>GHz</a:t>
            </a:r>
            <a:endParaRPr lang="en-US" sz="2400" dirty="0" smtClean="0"/>
          </a:p>
          <a:p>
            <a:pPr lvl="2"/>
            <a:endParaRPr lang="en-US" sz="1200" dirty="0" smtClean="0"/>
          </a:p>
          <a:p>
            <a:r>
              <a:rPr lang="en-US" sz="2000" dirty="0" smtClean="0"/>
              <a:t>It seems necessary to discuss how to keep the consistency </a:t>
            </a:r>
            <a:br>
              <a:rPr lang="en-US" sz="2000" dirty="0" smtClean="0"/>
            </a:br>
            <a:r>
              <a:rPr lang="en-US" sz="2000" dirty="0" smtClean="0"/>
              <a:t>between below 6 GHz channel model and above 6 GHz model</a:t>
            </a: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Also, need to define the clear applicable frequency range of the new channel model  </a:t>
            </a:r>
            <a:r>
              <a:rPr lang="en-US" sz="2000" dirty="0" smtClean="0">
                <a:sym typeface="Wingdings" panose="05000000000000000000" pitchFamily="2" charset="2"/>
              </a:rPr>
              <a:t> Proposal in R1-164616</a:t>
            </a:r>
            <a:endParaRPr lang="en-US" sz="2000" dirty="0" smtClean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482" y="4191000"/>
            <a:ext cx="4538918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71596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Possible Solution to keep consistency between models, #1</a:t>
            </a:r>
            <a:endParaRPr lang="en-US" sz="3600" dirty="0"/>
          </a:p>
        </p:txBody>
      </p:sp>
      <p:sp>
        <p:nvSpPr>
          <p:cNvPr id="14" name="Content Placeholder 2"/>
          <p:cNvSpPr>
            <a:spLocks noGrp="1"/>
          </p:cNvSpPr>
          <p:nvPr>
            <p:ph idx="4294967295"/>
          </p:nvPr>
        </p:nvSpPr>
        <p:spPr>
          <a:xfrm>
            <a:off x="251520" y="1143000"/>
            <a:ext cx="8928484" cy="5562600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en-US" sz="1800" kern="0" dirty="0">
                <a:solidFill>
                  <a:sysClr val="windowText" lastClr="000000"/>
                </a:solidFill>
              </a:rPr>
              <a:t>If two incompatible pathloss models are adopted according to Alt 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1 in R1-164616, </a:t>
            </a:r>
            <a:r>
              <a:rPr lang="en-US" sz="1800" kern="0" dirty="0">
                <a:solidFill>
                  <a:sysClr val="windowText" lastClr="000000"/>
                </a:solidFill>
              </a:rPr>
              <a:t>pathloss discontinuities occur at 6 GHz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. </a:t>
            </a:r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lang="en-US" sz="1600" kern="0" dirty="0">
                <a:solidFill>
                  <a:sysClr val="windowText" lastClr="000000"/>
                </a:solidFill>
              </a:rPr>
              <a:t>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      (3 dB gap and 7.5 dB gap at 6 GHz for </a:t>
            </a:r>
            <a:r>
              <a:rPr lang="en-US" sz="1600" kern="0" dirty="0" err="1" smtClean="0">
                <a:solidFill>
                  <a:sysClr val="windowText" lastClr="000000"/>
                </a:solidFill>
              </a:rPr>
              <a:t>LoS</a:t>
            </a:r>
            <a:r>
              <a:rPr lang="en-US" sz="1600" kern="0" dirty="0">
                <a:solidFill>
                  <a:sysClr val="windowText" lastClr="000000"/>
                </a:solidFill>
              </a:rPr>
              <a:t> 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and </a:t>
            </a:r>
            <a:r>
              <a:rPr lang="en-US" sz="1600" kern="0" dirty="0" err="1" smtClean="0">
                <a:solidFill>
                  <a:sysClr val="windowText" lastClr="000000"/>
                </a:solidFill>
              </a:rPr>
              <a:t>NLoS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, respectively)</a:t>
            </a:r>
            <a:endParaRPr lang="en-US" sz="1600" kern="0" dirty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 smtClean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 smtClean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 smtClean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 smtClean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 smtClean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 smtClean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 smtClean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endParaRPr lang="en-US" sz="1800" kern="0" dirty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[Possible Solution #1]  </a:t>
            </a:r>
            <a:r>
              <a:rPr lang="en-US" sz="1800" kern="0" dirty="0">
                <a:solidFill>
                  <a:sysClr val="windowText" lastClr="000000"/>
                </a:solidFill>
              </a:rPr>
              <a:t>P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atch smoothly between two models</a:t>
            </a:r>
          </a:p>
          <a:p>
            <a:pPr lvl="1">
              <a:spcBef>
                <a:spcPts val="0"/>
              </a:spcBef>
              <a:defRPr/>
            </a:pPr>
            <a:r>
              <a:rPr lang="en-US" sz="1600" kern="0" dirty="0" smtClean="0">
                <a:solidFill>
                  <a:sysClr val="windowText" lastClr="000000"/>
                </a:solidFill>
              </a:rPr>
              <a:t>It may also require to modify the current pathloss model for below 6 GHz</a:t>
            </a:r>
          </a:p>
          <a:p>
            <a:pPr marL="457200" lvl="1" indent="0">
              <a:spcBef>
                <a:spcPts val="0"/>
              </a:spcBef>
              <a:buNone/>
              <a:defRPr/>
            </a:pPr>
            <a:r>
              <a:rPr lang="en-US" sz="1600" kern="0" dirty="0" smtClean="0">
                <a:solidFill>
                  <a:sysClr val="windowText" lastClr="000000"/>
                </a:solidFill>
              </a:rPr>
              <a:t>       because of the higher pathloss in the current below 6 GHz model due to higher </a:t>
            </a:r>
            <a:r>
              <a:rPr lang="el-GR" sz="1600" kern="0" dirty="0" smtClean="0">
                <a:solidFill>
                  <a:sysClr val="windowText" lastClr="000000"/>
                </a:solidFill>
              </a:rPr>
              <a:t>γ</a:t>
            </a:r>
            <a:r>
              <a:rPr lang="en-US" sz="1600" kern="0" dirty="0" smtClean="0">
                <a:solidFill>
                  <a:sysClr val="windowText" lastClr="000000"/>
                </a:solidFill>
              </a:rPr>
              <a:t> (=2.6)</a:t>
            </a:r>
            <a:endParaRPr lang="en-US" sz="1600" kern="0" dirty="0">
              <a:solidFill>
                <a:sysClr val="windowText" lastClr="000000"/>
              </a:solidFill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61" y="2133600"/>
            <a:ext cx="8495878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6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ko-KR" sz="3600" dirty="0" smtClean="0"/>
              <a:t>Patched two </a:t>
            </a:r>
            <a:r>
              <a:rPr lang="en-US" altLang="ko-KR" sz="3600" dirty="0"/>
              <a:t>pathloss </a:t>
            </a:r>
            <a:r>
              <a:rPr lang="en-US" altLang="ko-KR" sz="3600" dirty="0" smtClean="0"/>
              <a:t>models in transition band</a:t>
            </a:r>
            <a:endParaRPr lang="en-US" sz="3600" dirty="0"/>
          </a:p>
        </p:txBody>
      </p:sp>
      <p:sp>
        <p:nvSpPr>
          <p:cNvPr id="14" name="Content Placeholder 2"/>
          <p:cNvSpPr>
            <a:spLocks noGrp="1"/>
          </p:cNvSpPr>
          <p:nvPr>
            <p:ph idx="4294967295"/>
          </p:nvPr>
        </p:nvSpPr>
        <p:spPr>
          <a:xfrm>
            <a:off x="251520" y="990600"/>
            <a:ext cx="8928484" cy="5486400"/>
          </a:xfrm>
          <a:prstGeom prst="rect">
            <a:avLst/>
          </a:prstGeom>
        </p:spPr>
        <p:txBody>
          <a:bodyPr/>
          <a:lstStyle/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By introducing transition frequency band to patch two models, three pathloss models can reduce the discontinuity at 6 GHz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</a:rPr>
              <a:t>Considerations for deriving frequency bands</a:t>
            </a:r>
          </a:p>
          <a:p>
            <a:pPr lvl="1"/>
            <a:r>
              <a:rPr lang="en-US" altLang="ko-KR" sz="1400" dirty="0" smtClean="0"/>
              <a:t>No change </a:t>
            </a:r>
            <a:r>
              <a:rPr lang="en-US" altLang="ko-KR" sz="1400" dirty="0"/>
              <a:t>on 3D-SCM model, at least </a:t>
            </a:r>
            <a:r>
              <a:rPr lang="en-US" altLang="ko-KR" sz="1400" b="1" dirty="0">
                <a:solidFill>
                  <a:schemeClr val="accent6">
                    <a:lumMod val="75000"/>
                  </a:schemeClr>
                </a:solidFill>
              </a:rPr>
              <a:t>around 2 </a:t>
            </a:r>
            <a:r>
              <a:rPr lang="en-US" altLang="ko-KR" sz="1400" b="1" dirty="0" smtClean="0">
                <a:solidFill>
                  <a:schemeClr val="accent6">
                    <a:lumMod val="75000"/>
                  </a:schemeClr>
                </a:solidFill>
              </a:rPr>
              <a:t>GHz</a:t>
            </a:r>
            <a:endParaRPr lang="en-US" altLang="ko-KR" sz="1400" b="1" dirty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en-US" altLang="ko-KR" sz="1400" dirty="0" smtClean="0"/>
              <a:t>For smooth transition between &lt;6GHz and &gt;6GHz, </a:t>
            </a:r>
            <a:r>
              <a:rPr lang="en-US" altLang="ko-KR" sz="1400" b="1" dirty="0">
                <a:solidFill>
                  <a:schemeClr val="accent6">
                    <a:lumMod val="75000"/>
                  </a:schemeClr>
                </a:solidFill>
              </a:rPr>
              <a:t>some range near sub-6 GHz </a:t>
            </a:r>
            <a:r>
              <a:rPr lang="en-US" altLang="ko-KR" sz="1400" dirty="0" smtClean="0"/>
              <a:t>needs to be modified</a:t>
            </a:r>
            <a:endParaRPr lang="en-US" altLang="ko-KR" sz="1000" dirty="0"/>
          </a:p>
          <a:p>
            <a:pPr lvl="1"/>
            <a:r>
              <a:rPr lang="en-US" altLang="ko-KR" sz="1400" dirty="0" smtClean="0"/>
              <a:t>For simple model extension, </a:t>
            </a:r>
            <a:r>
              <a:rPr lang="el-GR" altLang="ko-KR" sz="1400" dirty="0" smtClean="0"/>
              <a:t>α</a:t>
            </a:r>
            <a:r>
              <a:rPr lang="en-US" altLang="ko-KR" sz="1400" dirty="0" smtClean="0"/>
              <a:t>/</a:t>
            </a:r>
            <a:r>
              <a:rPr lang="el-GR" altLang="ko-KR" sz="1400" dirty="0" smtClean="0"/>
              <a:t>β</a:t>
            </a:r>
            <a:r>
              <a:rPr lang="en-US" altLang="ko-KR" sz="1400" dirty="0" smtClean="0"/>
              <a:t>/</a:t>
            </a:r>
            <a:r>
              <a:rPr lang="el-GR" altLang="ko-KR" sz="1400" dirty="0" smtClean="0"/>
              <a:t>γ</a:t>
            </a:r>
            <a:r>
              <a:rPr lang="en-US" altLang="ko-KR" sz="1400" dirty="0" smtClean="0"/>
              <a:t> parameters are adjusted for patching two models</a:t>
            </a:r>
          </a:p>
          <a:p>
            <a:pPr lvl="1"/>
            <a:r>
              <a:rPr lang="el-GR" altLang="ko-KR" sz="1400" dirty="0" smtClean="0"/>
              <a:t>γ</a:t>
            </a:r>
            <a:r>
              <a:rPr lang="en-US" altLang="ko-KR" sz="1400" dirty="0" smtClean="0"/>
              <a:t> in transition is optimized </a:t>
            </a:r>
            <a:r>
              <a:rPr lang="en-US" altLang="ko-KR" sz="1400" dirty="0"/>
              <a:t>to </a:t>
            </a:r>
            <a:r>
              <a:rPr lang="en-US" altLang="ko-KR" sz="1400" dirty="0" smtClean="0"/>
              <a:t>match models </a:t>
            </a:r>
            <a:r>
              <a:rPr lang="en-US" altLang="ko-KR" sz="1400" b="1" dirty="0" smtClean="0">
                <a:solidFill>
                  <a:schemeClr val="accent6">
                    <a:lumMod val="75000"/>
                  </a:schemeClr>
                </a:solidFill>
              </a:rPr>
              <a:t>at </a:t>
            </a:r>
            <a:r>
              <a:rPr lang="en-US" altLang="ko-KR" sz="1400" b="1" dirty="0">
                <a:solidFill>
                  <a:schemeClr val="accent6">
                    <a:lumMod val="75000"/>
                  </a:schemeClr>
                </a:solidFill>
              </a:rPr>
              <a:t>50 </a:t>
            </a:r>
            <a:r>
              <a:rPr lang="en-US" altLang="ko-KR" sz="1400" b="1" dirty="0" smtClean="0">
                <a:solidFill>
                  <a:schemeClr val="accent6">
                    <a:lumMod val="75000"/>
                  </a:schemeClr>
                </a:solidFill>
              </a:rPr>
              <a:t>m</a:t>
            </a:r>
            <a:r>
              <a:rPr lang="en-US" sz="1400" kern="0" dirty="0" smtClean="0">
                <a:solidFill>
                  <a:sysClr val="windowText" lastClr="000000"/>
                </a:solidFill>
              </a:rPr>
              <a:t> </a:t>
            </a:r>
            <a:r>
              <a:rPr lang="en-US" sz="1400" dirty="0"/>
              <a:t>f</a:t>
            </a:r>
            <a:r>
              <a:rPr lang="en-US" altLang="ko-KR" sz="1400" dirty="0" smtClean="0"/>
              <a:t>or </a:t>
            </a:r>
            <a:r>
              <a:rPr lang="en-US" altLang="ko-KR" sz="1400" dirty="0"/>
              <a:t>smaller gap in near </a:t>
            </a:r>
            <a:r>
              <a:rPr lang="en-US" altLang="ko-KR" sz="1400" dirty="0" smtClean="0"/>
              <a:t>distance </a:t>
            </a:r>
            <a:endParaRPr lang="en-US" sz="1400" kern="0" dirty="0" smtClean="0">
              <a:solidFill>
                <a:sysClr val="windowText" lastClr="000000"/>
              </a:solidFill>
            </a:endParaRPr>
          </a:p>
          <a:p>
            <a:r>
              <a:rPr lang="en-US" sz="1800" kern="0" dirty="0" smtClean="0">
                <a:solidFill>
                  <a:sysClr val="windowText" lastClr="000000"/>
                </a:solidFill>
              </a:rPr>
              <a:t>For 2 GHz ~ 10 GHz range, new transition models are derived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35" y="4029774"/>
            <a:ext cx="3809965" cy="285663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61" y="4033806"/>
            <a:ext cx="3766705" cy="28241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직사각형 2"/>
              <p:cNvSpPr/>
              <p:nvPr/>
            </p:nvSpPr>
            <p:spPr>
              <a:xfrm>
                <a:off x="1302565" y="3276600"/>
                <a:ext cx="6646563" cy="3172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𝑷𝑳</m:t>
                          </m:r>
                        </m:e>
                        <m:sub>
                          <m: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𝑼𝑴𝒊</m:t>
                          </m:r>
                          <m: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𝑳𝒐𝑺</m:t>
                          </m:r>
                        </m:sub>
                      </m:sSub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func>
                        <m:funcPr>
                          <m:ctrlP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𝟐𝟏</m:t>
                          </m:r>
                          <m: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400" b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𝟏𝟎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sz="1400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</m:func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/>
                        </a:rPr>
                        <m:t>+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𝟐𝟕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/>
                        </a:rPr>
                        <m:t> 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𝟐𝟑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𝟗</m:t>
                      </m:r>
                      <m:func>
                        <m:funcPr>
                          <m:ctrlP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400" b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𝟏𝟎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ko-KR" sz="1400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400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ko-KR" sz="1400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/>
                                    </a:rPr>
                                    <m:t>𝑐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,  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𝒇𝒐𝒓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𝒇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𝟏𝟎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[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𝑮𝑯𝒛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ko-KR" altLang="en-US" sz="1400"/>
              </a:p>
            </p:txBody>
          </p:sp>
        </mc:Choice>
        <mc:Fallback xmlns="">
          <p:sp>
            <p:nvSpPr>
              <p:cNvPr id="3" name="직사각형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2565" y="3276600"/>
                <a:ext cx="6646563" cy="31720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직사각형 7"/>
              <p:cNvSpPr/>
              <p:nvPr/>
            </p:nvSpPr>
            <p:spPr>
              <a:xfrm>
                <a:off x="1295400" y="3645197"/>
                <a:ext cx="6663106" cy="3172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𝑷𝑳</m:t>
                          </m:r>
                        </m:e>
                        <m:sub>
                          <m: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𝑼𝑴𝒊</m:t>
                          </m:r>
                          <m: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𝑵𝑳𝒐𝑺</m:t>
                          </m:r>
                        </m:sub>
                      </m:sSub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ko-KR" sz="1400" b="1" i="1" smtClean="0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𝟑𝟔</m:t>
                          </m:r>
                          <m: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400" b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𝟏𝟎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sz="1400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</m:func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/>
                        </a:rPr>
                        <m:t>+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𝟐𝟕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/>
                        </a:rPr>
                        <m:t> 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𝟏𝟓</m:t>
                      </m:r>
                      <m:r>
                        <a:rPr lang="en-US" altLang="ko-KR" sz="14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func>
                        <m:funcPr>
                          <m:ctrlP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ko-KR" sz="14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400" b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𝟏𝟎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altLang="ko-KR" sz="14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ko-KR" sz="1400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400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altLang="ko-KR" sz="1400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/>
                                    </a:rPr>
                                    <m:t>𝑐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,      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𝒇𝒐𝒓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𝒇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𝟏𝟎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[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𝑮𝑯𝒛</m:t>
                      </m:r>
                      <m:r>
                        <a:rPr lang="en-US" altLang="ko-KR" sz="1400" b="1" i="1" smtClean="0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ko-KR" altLang="en-US" sz="1400"/>
              </a:p>
            </p:txBody>
          </p:sp>
        </mc:Choice>
        <mc:Fallback xmlns="">
          <p:sp>
            <p:nvSpPr>
              <p:cNvPr id="8" name="직사각형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5400" y="3645197"/>
                <a:ext cx="6663106" cy="31720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15"/>
          <p:cNvCxnSpPr/>
          <p:nvPr/>
        </p:nvCxnSpPr>
        <p:spPr>
          <a:xfrm flipV="1">
            <a:off x="4267200" y="3962400"/>
            <a:ext cx="408166" cy="1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</a:ln>
          <a:effectLst/>
        </p:spPr>
      </p:cxnSp>
      <p:cxnSp>
        <p:nvCxnSpPr>
          <p:cNvPr id="20" name="Straight Connector 15"/>
          <p:cNvCxnSpPr/>
          <p:nvPr/>
        </p:nvCxnSpPr>
        <p:spPr>
          <a:xfrm flipV="1">
            <a:off x="4419600" y="3581400"/>
            <a:ext cx="408166" cy="1"/>
          </a:xfrm>
          <a:prstGeom prst="line">
            <a:avLst/>
          </a:prstGeom>
          <a:noFill/>
          <a:ln w="57150" cap="flat" cmpd="sng" algn="ctr">
            <a:solidFill>
              <a:srgbClr val="C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6682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Summary of Possible Solution #1</a:t>
            </a:r>
            <a:endParaRPr lang="en-US" sz="3600" dirty="0"/>
          </a:p>
        </p:txBody>
      </p:sp>
      <p:sp>
        <p:nvSpPr>
          <p:cNvPr id="14" name="Content Placeholder 2"/>
          <p:cNvSpPr>
            <a:spLocks noGrp="1"/>
          </p:cNvSpPr>
          <p:nvPr>
            <p:ph idx="4294967295"/>
          </p:nvPr>
        </p:nvSpPr>
        <p:spPr>
          <a:xfrm>
            <a:off x="251520" y="1143000"/>
            <a:ext cx="8928484" cy="5562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defRPr/>
            </a:pPr>
            <a:r>
              <a:rPr lang="en-US" sz="1800" kern="0" dirty="0">
                <a:solidFill>
                  <a:sysClr val="windowText" lastClr="000000"/>
                </a:solidFill>
              </a:rPr>
              <a:t>If two incompatible pathloss models are 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adopted for below 6 GHz and above 6 GHz, transition range in frequency is required to avoid pathloss </a:t>
            </a:r>
            <a:r>
              <a:rPr lang="en-US" sz="1800" kern="0" dirty="0">
                <a:solidFill>
                  <a:sysClr val="windowText" lastClr="000000"/>
                </a:solidFill>
              </a:rPr>
              <a:t>discontinuities occur at 6 GHz</a:t>
            </a:r>
            <a:r>
              <a:rPr lang="en-US" sz="1800" kern="0" dirty="0" smtClean="0">
                <a:solidFill>
                  <a:sysClr val="windowText" lastClr="000000"/>
                </a:solidFill>
              </a:rPr>
              <a:t>. </a:t>
            </a:r>
          </a:p>
          <a:p>
            <a:r>
              <a:rPr lang="en-US" altLang="ko-KR" sz="1800" dirty="0" smtClean="0"/>
              <a:t>In UMi, three </a:t>
            </a:r>
            <a:r>
              <a:rPr lang="en-US" altLang="ko-KR" sz="1800" dirty="0"/>
              <a:t>band models are </a:t>
            </a:r>
            <a:r>
              <a:rPr lang="en-US" altLang="ko-KR" sz="1800" dirty="0" smtClean="0"/>
              <a:t>proposed</a:t>
            </a:r>
            <a:endParaRPr lang="en-US" altLang="ko-KR" sz="1800" dirty="0"/>
          </a:p>
          <a:p>
            <a:pPr lvl="1"/>
            <a:r>
              <a:rPr lang="en-US" altLang="ko-KR" sz="1600" dirty="0"/>
              <a:t>3D-SCM model </a:t>
            </a:r>
            <a:r>
              <a:rPr lang="en-US" altLang="ko-KR" sz="1600" dirty="0" smtClean="0"/>
              <a:t>only for 2 </a:t>
            </a:r>
            <a:r>
              <a:rPr lang="en-US" altLang="ko-KR" sz="1600" dirty="0"/>
              <a:t>GHz</a:t>
            </a:r>
          </a:p>
          <a:p>
            <a:pPr lvl="1"/>
            <a:r>
              <a:rPr lang="en-US" altLang="ko-KR" sz="1600" dirty="0"/>
              <a:t>Transition model </a:t>
            </a:r>
            <a:r>
              <a:rPr lang="en-US" altLang="ko-KR" sz="1600" dirty="0" smtClean="0"/>
              <a:t>from 2 </a:t>
            </a:r>
            <a:r>
              <a:rPr lang="en-US" altLang="ko-KR" sz="1600" dirty="0"/>
              <a:t>GHz up to 10 GHz</a:t>
            </a:r>
          </a:p>
          <a:p>
            <a:pPr lvl="1"/>
            <a:r>
              <a:rPr lang="en-US" altLang="ko-KR" sz="1600" dirty="0"/>
              <a:t>5GCM model </a:t>
            </a:r>
            <a:r>
              <a:rPr lang="en-US" altLang="ko-KR" sz="1600" dirty="0" smtClean="0"/>
              <a:t>for </a:t>
            </a:r>
            <a:r>
              <a:rPr lang="en-US" altLang="ko-KR" sz="1600" dirty="0"/>
              <a:t>above 10 </a:t>
            </a:r>
            <a:r>
              <a:rPr lang="en-US" altLang="ko-KR" sz="1600" dirty="0" smtClean="0"/>
              <a:t>GHz</a:t>
            </a:r>
            <a:endParaRPr lang="ko-KR" altLang="en-US" sz="160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" y="3107508"/>
            <a:ext cx="8388018" cy="390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88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Possible Solutions to keep consistency between models, #2</a:t>
            </a:r>
            <a:endParaRPr lang="en-US" sz="3600" dirty="0"/>
          </a:p>
        </p:txBody>
      </p:sp>
      <p:sp>
        <p:nvSpPr>
          <p:cNvPr id="14" name="Content Placeholder 2"/>
          <p:cNvSpPr>
            <a:spLocks noGrp="1"/>
          </p:cNvSpPr>
          <p:nvPr>
            <p:ph idx="4294967295"/>
          </p:nvPr>
        </p:nvSpPr>
        <p:spPr>
          <a:xfrm>
            <a:off x="251520" y="1295400"/>
            <a:ext cx="8816280" cy="5562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>
              <a:spcBef>
                <a:spcPts val="0"/>
              </a:spcBef>
              <a:defRPr/>
            </a:pPr>
            <a:r>
              <a:rPr lang="en-US" sz="2400" kern="0" dirty="0" smtClean="0">
                <a:solidFill>
                  <a:sysClr val="windowText" lastClr="000000"/>
                </a:solidFill>
              </a:rPr>
              <a:t>As following observations in R1-164806,  Alt. 2  in R1-164616 can simply solve the consistency issue between pathloss models</a:t>
            </a:r>
          </a:p>
          <a:p>
            <a:pPr lvl="0">
              <a:spcBef>
                <a:spcPts val="0"/>
              </a:spcBef>
              <a:defRPr/>
            </a:pPr>
            <a:r>
              <a:rPr lang="en-US" sz="2400" kern="0" dirty="0" smtClean="0">
                <a:solidFill>
                  <a:sysClr val="windowText" lastClr="000000"/>
                </a:solidFill>
              </a:rPr>
              <a:t>The new pathloss model is proposed based on the dataset including both below and above 6 GHz, then it is natural to apply the new model for all valid frequency range</a:t>
            </a:r>
          </a:p>
          <a:p>
            <a:pPr lvl="0">
              <a:spcBef>
                <a:spcPts val="0"/>
              </a:spcBef>
              <a:defRPr/>
            </a:pPr>
            <a:endParaRPr lang="en-US" sz="2400" kern="0" dirty="0" smtClean="0">
              <a:solidFill>
                <a:sysClr val="windowText" lastClr="000000"/>
              </a:solidFill>
            </a:endParaRPr>
          </a:p>
          <a:p>
            <a:pPr lvl="0">
              <a:spcBef>
                <a:spcPts val="0"/>
              </a:spcBef>
              <a:defRPr/>
            </a:pPr>
            <a:r>
              <a:rPr lang="en-US" sz="2400" kern="0" dirty="0" smtClean="0">
                <a:solidFill>
                  <a:sysClr val="windowText" lastClr="000000"/>
                </a:solidFill>
              </a:rPr>
              <a:t>[Possible Solution #2]</a:t>
            </a:r>
            <a:endParaRPr lang="en-US" sz="2400" kern="0" dirty="0">
              <a:solidFill>
                <a:sysClr val="windowText" lastClr="000000"/>
              </a:solidFill>
            </a:endParaRPr>
          </a:p>
          <a:p>
            <a:pPr lvl="1">
              <a:spcBef>
                <a:spcPts val="0"/>
              </a:spcBef>
              <a:defRPr/>
            </a:pPr>
            <a:r>
              <a:rPr lang="en-US" sz="2400" kern="0" dirty="0" smtClean="0">
                <a:solidFill>
                  <a:sysClr val="windowText" lastClr="000000"/>
                </a:solidFill>
              </a:rPr>
              <a:t>Apply the new pathloss model to </a:t>
            </a:r>
            <a:r>
              <a:rPr lang="en-US" sz="2400" kern="0" dirty="0" smtClean="0">
                <a:solidFill>
                  <a:sysClr val="windowText" lastClr="000000"/>
                </a:solidFill>
              </a:rPr>
              <a:t>the range of 0.5 </a:t>
            </a:r>
            <a:r>
              <a:rPr lang="en-US" sz="2400" kern="0" dirty="0" smtClean="0">
                <a:solidFill>
                  <a:sysClr val="windowText" lastClr="000000"/>
                </a:solidFill>
              </a:rPr>
              <a:t>– 100 </a:t>
            </a:r>
            <a:r>
              <a:rPr lang="en-US" sz="2400" kern="0" dirty="0" smtClean="0">
                <a:solidFill>
                  <a:sysClr val="windowText" lastClr="000000"/>
                </a:solidFill>
              </a:rPr>
              <a:t>GHz solely for NR system evaluation</a:t>
            </a:r>
            <a:endParaRPr lang="en-US" sz="2400" kern="0" dirty="0" smtClean="0">
              <a:solidFill>
                <a:sysClr val="windowText" lastClr="000000"/>
              </a:solidFill>
            </a:endParaRPr>
          </a:p>
          <a:p>
            <a:pPr>
              <a:spcBef>
                <a:spcPts val="0"/>
              </a:spcBef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  <a:p>
            <a:pPr>
              <a:spcBef>
                <a:spcPts val="0"/>
              </a:spcBef>
              <a:defRPr/>
            </a:pPr>
            <a:r>
              <a:rPr lang="en-US" sz="2400" kern="0" dirty="0" smtClean="0">
                <a:solidFill>
                  <a:sysClr val="windowText" lastClr="000000"/>
                </a:solidFill>
              </a:rPr>
              <a:t> Solution #2 is preferable, because </a:t>
            </a:r>
          </a:p>
          <a:p>
            <a:pPr lvl="1">
              <a:spcBef>
                <a:spcPts val="0"/>
              </a:spcBef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</a:rPr>
              <a:t>It is much simpler approach</a:t>
            </a:r>
          </a:p>
          <a:p>
            <a:pPr lvl="1">
              <a:spcBef>
                <a:spcPts val="0"/>
              </a:spcBef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</a:rPr>
              <a:t>Transition model in Solution #1 is not verified with measurement campaigns</a:t>
            </a:r>
          </a:p>
          <a:p>
            <a:pPr lvl="2">
              <a:spcBef>
                <a:spcPts val="0"/>
              </a:spcBef>
              <a:defRPr/>
            </a:pPr>
            <a:r>
              <a:rPr lang="en-US" altLang="ko-KR" sz="1600" dirty="0" smtClean="0"/>
              <a:t>Higher or lower </a:t>
            </a:r>
            <a:r>
              <a:rPr lang="el-GR" altLang="ko-KR" sz="1600" dirty="0" smtClean="0"/>
              <a:t>γ</a:t>
            </a:r>
            <a:r>
              <a:rPr lang="en-US" altLang="ko-KR" sz="1600" dirty="0" smtClean="0"/>
              <a:t> values in transition model</a:t>
            </a:r>
            <a:endParaRPr lang="en-US" sz="1600" kern="0" dirty="0" smtClean="0">
              <a:solidFill>
                <a:sysClr val="windowText" lastClr="000000"/>
              </a:solidFill>
            </a:endParaRPr>
          </a:p>
          <a:p>
            <a:pPr lvl="1">
              <a:spcBef>
                <a:spcPts val="0"/>
              </a:spcBef>
              <a:defRPr/>
            </a:pPr>
            <a:r>
              <a:rPr lang="en-US" sz="2000" kern="0" dirty="0" smtClean="0">
                <a:solidFill>
                  <a:sysClr val="windowText" lastClr="000000"/>
                </a:solidFill>
              </a:rPr>
              <a:t>Also Solution #1 needs to modify the current pathloss model near sub-6 GHz </a:t>
            </a:r>
          </a:p>
          <a:p>
            <a:pPr lvl="1">
              <a:spcBef>
                <a:spcPts val="0"/>
              </a:spcBef>
              <a:defRPr/>
            </a:pPr>
            <a:endParaRPr lang="en-US" sz="2000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402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Observation: </a:t>
            </a:r>
          </a:p>
          <a:p>
            <a:pPr lvl="1"/>
            <a:r>
              <a:rPr lang="en-US" altLang="ko-KR" sz="2000" dirty="0"/>
              <a:t>D</a:t>
            </a:r>
            <a:r>
              <a:rPr lang="en-US" altLang="ko-KR" sz="2000" dirty="0" smtClean="0"/>
              <a:t>iscontinuity occurs at </a:t>
            </a:r>
            <a:r>
              <a:rPr lang="en-US" altLang="ko-KR" sz="2000" dirty="0"/>
              <a:t>6GHz </a:t>
            </a:r>
            <a:r>
              <a:rPr lang="en-US" altLang="ko-KR" sz="2000" dirty="0" smtClean="0"/>
              <a:t>using two incompatible pathloss models</a:t>
            </a:r>
          </a:p>
          <a:p>
            <a:pPr lvl="1"/>
            <a:r>
              <a:rPr lang="en-US" sz="2000" dirty="0" smtClean="0"/>
              <a:t>There is two possible solutions to keep consistent pathloss </a:t>
            </a:r>
          </a:p>
          <a:p>
            <a:pPr lvl="2"/>
            <a:r>
              <a:rPr lang="en-US" sz="1600" dirty="0" smtClean="0"/>
              <a:t>Patch between two models</a:t>
            </a:r>
          </a:p>
          <a:p>
            <a:pPr lvl="2"/>
            <a:r>
              <a:rPr lang="en-US" sz="1600" dirty="0" smtClean="0"/>
              <a:t>Apply new model to all valid frequency range</a:t>
            </a:r>
          </a:p>
          <a:p>
            <a:endParaRPr lang="en-US" sz="2400" dirty="0" smtClean="0"/>
          </a:p>
          <a:p>
            <a:r>
              <a:rPr lang="en-US" sz="2400" dirty="0" smtClean="0"/>
              <a:t>Proposal 1:</a:t>
            </a:r>
          </a:p>
          <a:p>
            <a:pPr lvl="1"/>
            <a:r>
              <a:rPr lang="en-US" sz="2000" dirty="0" smtClean="0"/>
              <a:t>Considering the simplicity and the consistency in pathloss models,  </a:t>
            </a:r>
            <a:br>
              <a:rPr lang="en-US" sz="2000" dirty="0" smtClean="0"/>
            </a:br>
            <a:r>
              <a:rPr lang="en-US" sz="2000" dirty="0" smtClean="0"/>
              <a:t>Solution #2 should </a:t>
            </a:r>
            <a:r>
              <a:rPr lang="en-US" sz="2000" dirty="0" smtClean="0"/>
              <a:t>be taken </a:t>
            </a:r>
            <a:r>
              <a:rPr lang="en-US" sz="2000" dirty="0" smtClean="0"/>
              <a:t>into TR38.900 </a:t>
            </a:r>
          </a:p>
          <a:p>
            <a:r>
              <a:rPr lang="en-US" sz="2400" dirty="0" smtClean="0"/>
              <a:t>Proposal 2:</a:t>
            </a:r>
          </a:p>
          <a:p>
            <a:pPr lvl="1"/>
            <a:r>
              <a:rPr lang="en-US" sz="2000" dirty="0" smtClean="0"/>
              <a:t>Alt 2 : </a:t>
            </a:r>
            <a:r>
              <a:rPr lang="en-GB" altLang="ko-KR" sz="2000" dirty="0">
                <a:latin typeface="Times New Roman" panose="02020603050405020304" pitchFamily="18" charset="0"/>
              </a:rPr>
              <a:t>New channel model in TR38.900 is applicable to 0.5 - 100 GHz </a:t>
            </a:r>
            <a:r>
              <a:rPr lang="en-US" sz="2000" dirty="0" smtClean="0"/>
              <a:t>in R1-164616 should be down-selected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5727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altLang="ko-KR" sz="3600" dirty="0" smtClean="0"/>
              <a:t>Appendix : UMi </a:t>
            </a:r>
            <a:r>
              <a:rPr lang="en-US" altLang="ko-KR" sz="3600" dirty="0" err="1" smtClean="0"/>
              <a:t>LoS</a:t>
            </a:r>
            <a:r>
              <a:rPr lang="en-US" altLang="ko-KR" sz="3600" dirty="0" smtClean="0"/>
              <a:t> Model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251520" y="1143000"/>
                <a:ext cx="8928484" cy="5257800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r>
                  <a:rPr lang="en-US" altLang="ko-KR" sz="2400" dirty="0"/>
                  <a:t>For 2GHz, 3D-SCM model is used</a:t>
                </a:r>
              </a:p>
              <a:p>
                <a:pPr marL="85725" lvl="1" indent="0">
                  <a:buNone/>
                </a:pPr>
                <a:r>
                  <a:rPr lang="en-US" altLang="ko-KR" sz="1050" b="1" dirty="0">
                    <a:solidFill>
                      <a:srgbClr val="216DDD"/>
                    </a:solidFill>
                  </a:rPr>
                  <a:t>  </a:t>
                </a:r>
                <a:r>
                  <a:rPr lang="en-US" altLang="ko-KR" sz="1000" b="1" dirty="0">
                    <a:solidFill>
                      <a:srgbClr val="216DDD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𝑷𝑳</m:t>
                    </m:r>
                    <m:r>
                      <a:rPr lang="en-US" altLang="ko-KR" sz="1800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𝟐𝟐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800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</m:d>
                      </m:e>
                    </m:func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+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𝟐𝟖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 +</m:t>
                    </m:r>
                    <m:func>
                      <m:func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𝟐𝟎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1800" i="1">
                                    <a:solidFill>
                                      <a:srgbClr val="216DD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1800" i="1"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altLang="ko-KR" sz="1800" i="1"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endParaRPr lang="en-US" altLang="ko-KR" sz="2000" dirty="0" smtClean="0"/>
              </a:p>
              <a:p>
                <a:pPr marL="85725" lvl="1" indent="0">
                  <a:buNone/>
                </a:pPr>
                <a:endParaRPr lang="en-US" altLang="ko-KR" sz="2000" dirty="0"/>
              </a:p>
              <a:p>
                <a:r>
                  <a:rPr lang="en-US" altLang="ko-KR" sz="2400" dirty="0"/>
                  <a:t>For 2~10 GHz, the new transition model is derived </a:t>
                </a:r>
              </a:p>
              <a:p>
                <a:pPr marL="0" lvl="1" indent="0">
                  <a:spcBef>
                    <a:spcPts val="1000"/>
                  </a:spcBef>
                  <a:buNone/>
                </a:pPr>
                <a:r>
                  <a:rPr lang="en-US" altLang="ko-KR" sz="1000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216DDD"/>
                    </a:solidFill>
                  </a:rPr>
                  <a:t>       </a:t>
                </a:r>
                <a14:m>
                  <m:oMath xmlns:m="http://schemas.openxmlformats.org/officeDocument/2006/math">
                    <m:r>
                      <a:rPr lang="en-US" altLang="ko-KR" sz="16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/>
                      </a:rPr>
                      <m:t>𝑷𝑳</m:t>
                    </m:r>
                    <m:r>
                      <a:rPr lang="en-US" altLang="ko-KR" sz="1600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16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f>
                          <m:fPr>
                            <m:ctrlP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𝟐𝟐</m:t>
                            </m:r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𝟐𝟏</m:t>
                            </m:r>
                          </m:num>
                          <m:den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600" b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600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</m:d>
                      </m:e>
                    </m:func>
                    <m:r>
                      <a:rPr lang="en-US" altLang="ko-KR" sz="16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+</m:t>
                    </m:r>
                    <m:func>
                      <m:funcPr>
                        <m:ctrlP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𝟐𝟐</m:t>
                        </m:r>
                        <m: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𝟐𝟐</m:t>
                            </m:r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𝟐𝟏</m:t>
                            </m:r>
                          </m:num>
                          <m:den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  <m: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sSub>
                          <m:sSubPr>
                            <m:ctrlP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600" b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600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50</m:t>
                            </m:r>
                          </m:e>
                        </m:d>
                      </m:e>
                    </m:func>
                    <m:r>
                      <a:rPr lang="en-US" altLang="ko-KR" sz="16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/>
                      </a:rPr>
                      <m:t>+</m:t>
                    </m:r>
                    <m:r>
                      <a:rPr lang="en-US" altLang="ko-KR" sz="16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𝟐𝟖</m:t>
                    </m:r>
                    <m:r>
                      <a:rPr lang="en-US" altLang="ko-KR" sz="16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/>
                      </a:rPr>
                      <m:t> +</m:t>
                    </m:r>
                    <m:func>
                      <m:funcPr>
                        <m:ctrlP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𝟐𝟎</m:t>
                        </m:r>
                        <m: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600" b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600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</m:e>
                    </m:func>
                    <m:r>
                      <a:rPr lang="en-US" altLang="ko-KR" sz="16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𝜸</m:t>
                        </m:r>
                      </m:e>
                      <m:sub>
                        <m: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d>
                      <m:dPr>
                        <m:ctrlP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altLang="ko-KR" sz="1600" b="1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1600" b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en-US" altLang="ko-KR" sz="1600" b="1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𝟏𝟎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en-US" altLang="ko-KR" sz="1600" b="1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ko-KR" sz="1600" i="1">
                                        <a:ln>
                                          <a:solidFill>
                                            <a:srgbClr val="4F81BD">
                                              <a:alpha val="0"/>
                                            </a:srgbClr>
                                          </a:solidFill>
                                        </a:ln>
                                        <a:solidFill>
                                          <a:srgbClr val="216DDD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1600" i="1">
                                        <a:ln>
                                          <a:solidFill>
                                            <a:srgbClr val="4F81BD">
                                              <a:alpha val="0"/>
                                            </a:srgbClr>
                                          </a:solidFill>
                                        </a:ln>
                                        <a:solidFill>
                                          <a:srgbClr val="216DDD"/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en-US" altLang="ko-KR" sz="1600" i="1">
                                        <a:ln>
                                          <a:solidFill>
                                            <a:srgbClr val="4F81BD">
                                              <a:alpha val="0"/>
                                            </a:srgbClr>
                                          </a:solidFill>
                                        </a:ln>
                                        <a:solidFill>
                                          <a:srgbClr val="216DDD"/>
                                        </a:solidFill>
                                        <a:latin typeface="Cambria Math"/>
                                      </a:rPr>
                                      <m:t>𝑐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  <m:r>
                          <a:rPr lang="en-US" altLang="ko-KR" sz="16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unc>
                          <m:funcPr>
                            <m:ctrlP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altLang="ko-KR" sz="16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altLang="ko-KR" sz="1600" b="1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1600" b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𝐥𝐨𝐠</m:t>
                                </m:r>
                              </m:e>
                              <m:sub>
                                <m:r>
                                  <a:rPr lang="en-US" altLang="ko-KR" sz="1600" b="1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𝟏𝟎</m:t>
                                </m:r>
                              </m:sub>
                            </m:sSub>
                          </m:fName>
                          <m:e>
                            <m:d>
                              <m:dPr>
                                <m:ctrlPr>
                                  <a:rPr lang="en-US" altLang="ko-KR" sz="1600" b="1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sz="1600" b="1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e>
                            </m:d>
                          </m:e>
                        </m:func>
                      </m:e>
                    </m:d>
                  </m:oMath>
                </a14:m>
                <a:endParaRPr lang="en-US" altLang="ko-KR" sz="2000" dirty="0"/>
              </a:p>
              <a:p>
                <a:pPr marL="0" lvl="1" indent="0" algn="just">
                  <a:spcBef>
                    <a:spcPts val="1000"/>
                  </a:spcBef>
                  <a:buNone/>
                </a:pPr>
                <a:r>
                  <a:rPr lang="en-US" altLang="ko-KR" sz="2000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216DDD"/>
                    </a:solidFill>
                  </a:rPr>
                  <a:t>         </a:t>
                </a:r>
                <a:r>
                  <a:rPr lang="en-US" altLang="ko-KR" sz="2000" b="1" dirty="0" smtClean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216DDD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𝟐𝟏</m:t>
                        </m:r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800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</m:d>
                      </m:e>
                    </m:func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/>
                      </a:rPr>
                      <m:t>+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𝟐𝟕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/>
                      </a:rPr>
                      <m:t> 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𝟐𝟑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𝟗</m:t>
                    </m:r>
                    <m:func>
                      <m:funcPr>
                        <m:ctrlP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1800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1800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altLang="ko-KR" sz="1800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</m:e>
                        </m:d>
                      </m:e>
                    </m:func>
                  </m:oMath>
                </a14:m>
                <a:endParaRPr lang="en-US" altLang="ko-KR" sz="2000" dirty="0" smtClean="0"/>
              </a:p>
              <a:p>
                <a:pPr marL="0" lvl="1" indent="0" algn="just">
                  <a:spcBef>
                    <a:spcPts val="1000"/>
                  </a:spcBef>
                  <a:buNone/>
                </a:pPr>
                <a:endParaRPr lang="en-US" altLang="ko-KR" sz="2000" dirty="0"/>
              </a:p>
              <a:p>
                <a:r>
                  <a:rPr lang="en-US" altLang="ko-KR" sz="2400" dirty="0"/>
                  <a:t> For f &gt; 10 GHz, 5GCM model is used</a:t>
                </a:r>
              </a:p>
              <a:p>
                <a:pPr marL="0" lvl="1" indent="0">
                  <a:spcBef>
                    <a:spcPts val="1000"/>
                  </a:spcBef>
                  <a:buNone/>
                </a:pPr>
                <a:r>
                  <a:rPr lang="en-US" altLang="ko-KR" sz="2000" dirty="0" smtClean="0"/>
                  <a:t>   </a:t>
                </a:r>
                <a14:m>
                  <m:oMath xmlns:m="http://schemas.openxmlformats.org/officeDocument/2006/math"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𝑷𝑳</m:t>
                    </m:r>
                    <m:r>
                      <a:rPr lang="en-US" altLang="ko-KR" sz="1800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𝟐𝟏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800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</m:d>
                      </m:e>
                    </m:func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+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𝟑𝟐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 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𝟐𝟎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𝒍𝒐𝒈</m:t>
                        </m:r>
                      </m:e>
                      <m:sub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𝟏𝟎</m:t>
                        </m:r>
                      </m:sub>
                    </m:sSub>
                    <m:d>
                      <m:d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𝒄</m:t>
                            </m:r>
                          </m:sub>
                        </m:sSub>
                      </m:e>
                    </m:d>
                  </m:oMath>
                </a14:m>
                <a:endPara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  <a:p>
                <a:pPr marL="0" lvl="1" indent="0">
                  <a:spcBef>
                    <a:spcPts val="1000"/>
                  </a:spcBef>
                  <a:buNone/>
                </a:pPr>
                <a:endParaRPr lang="en-US" altLang="ko-KR" sz="1800" dirty="0" smtClean="0"/>
              </a:p>
              <a:p>
                <a:pPr marL="0" lvl="1" indent="0">
                  <a:spcBef>
                    <a:spcPts val="1000"/>
                  </a:spcBef>
                  <a:buNone/>
                </a:pPr>
                <a:r>
                  <a:rPr lang="en-US" sz="1800" kern="0" dirty="0" smtClean="0">
                    <a:solidFill>
                      <a:sysClr val="windowText" lastClr="000000"/>
                    </a:solidFill>
                  </a:rPr>
                  <a:t>Then, the breaking-point model is applied for each band</a:t>
                </a:r>
                <a:endPara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14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251520" y="1143000"/>
                <a:ext cx="8928484" cy="5257800"/>
              </a:xfrm>
              <a:prstGeom prst="rect">
                <a:avLst/>
              </a:prstGeom>
              <a:blipFill rotWithShape="0">
                <a:blip r:embed="rId2"/>
                <a:stretch>
                  <a:fillRect l="-887" t="-92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448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altLang="ko-KR" sz="3600" dirty="0" smtClean="0"/>
              <a:t>Appendix : UMi </a:t>
            </a:r>
            <a:r>
              <a:rPr lang="en-US" altLang="ko-KR" sz="3600" dirty="0" err="1" smtClean="0"/>
              <a:t>NLoS</a:t>
            </a:r>
            <a:r>
              <a:rPr lang="en-US" altLang="ko-KR" sz="3600" dirty="0" smtClean="0"/>
              <a:t> Model</a:t>
            </a:r>
            <a:endParaRPr 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ontent Placeholder 2"/>
              <p:cNvSpPr>
                <a:spLocks noGrp="1"/>
              </p:cNvSpPr>
              <p:nvPr>
                <p:ph idx="4294967295"/>
              </p:nvPr>
            </p:nvSpPr>
            <p:spPr>
              <a:xfrm>
                <a:off x="251520" y="1143000"/>
                <a:ext cx="8928484" cy="5257800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r>
                  <a:rPr lang="en-US" altLang="ko-KR" sz="2400" dirty="0"/>
                  <a:t>For 2GHz, 3D-SCM model is used</a:t>
                </a:r>
              </a:p>
              <a:p>
                <a:pPr marL="85725" lvl="1" indent="0">
                  <a:buNone/>
                </a:pPr>
                <a:r>
                  <a:rPr lang="en-US" altLang="ko-KR" sz="1200" b="1" dirty="0">
                    <a:solidFill>
                      <a:srgbClr val="216DDD"/>
                    </a:solidFill>
                  </a:rPr>
                  <a:t>  </a:t>
                </a:r>
                <a:r>
                  <a:rPr lang="en-US" altLang="ko-KR" sz="1100" b="1" dirty="0">
                    <a:solidFill>
                      <a:srgbClr val="216DDD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𝑷𝑳</m:t>
                    </m:r>
                    <m:r>
                      <a:rPr lang="en-US" altLang="ko-KR" sz="1800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𝟑𝟔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800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</m:d>
                      </m:e>
                    </m:func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+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𝟐𝟐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 +</m:t>
                    </m:r>
                    <m:func>
                      <m:func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𝟐𝟔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1800" i="1">
                                    <a:solidFill>
                                      <a:srgbClr val="216DD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1800" i="1"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altLang="ko-KR" sz="1800" i="1"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</m:e>
                        </m:d>
                      </m:e>
                    </m:func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d>
                      <m:d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𝒉</m:t>
                            </m:r>
                          </m:e>
                          <m:sub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𝑼𝑻</m:t>
                            </m:r>
                          </m:sub>
                        </m:sSub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e>
                    </m:d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𝝌</m:t>
                        </m:r>
                      </m:e>
                      <m:sub>
                        <m:r>
                          <a:rPr lang="ko-KR" altLang="en-US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𝝈</m:t>
                        </m:r>
                      </m:sub>
                    </m:sSub>
                  </m:oMath>
                </a14:m>
                <a:endParaRPr lang="en-US" altLang="ko-KR" sz="2000" dirty="0" smtClean="0"/>
              </a:p>
              <a:p>
                <a:pPr marL="85725" lvl="1" indent="0">
                  <a:buNone/>
                </a:pPr>
                <a:endParaRPr lang="en-US" altLang="ko-KR" sz="2000" dirty="0"/>
              </a:p>
              <a:p>
                <a:r>
                  <a:rPr lang="en-US" altLang="ko-KR" sz="2400" dirty="0"/>
                  <a:t>For 2~10 GHz, the new transition model is derived </a:t>
                </a:r>
              </a:p>
              <a:p>
                <a:pPr marL="0" lvl="1" indent="0">
                  <a:spcBef>
                    <a:spcPts val="100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/>
                        </a:rPr>
                        <m:t>𝑷𝑳</m:t>
                      </m:r>
                      <m:r>
                        <a:rPr lang="en-US" altLang="ko-KR" sz="1100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/>
                        </a:rPr>
                        <m:t>=</m:t>
                      </m:r>
                      <m:func>
                        <m:funcPr>
                          <m:ctrlP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f>
                            <m:f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𝟑𝟔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𝟑𝟓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100" b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𝟏𝟎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sz="1100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𝑑</m:t>
                              </m:r>
                            </m:e>
                          </m:d>
                        </m:e>
                      </m:func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unc>
                        <m:funcPr>
                          <m:ctrlP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𝟑𝟔</m:t>
                          </m:r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𝟕</m:t>
                          </m:r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𝟑𝟔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𝟑𝟓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num>
                            <m:den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sSub>
                            <m:sSub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100" b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𝟏𝟎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sz="1100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50</m:t>
                              </m:r>
                            </m:e>
                          </m:d>
                        </m:e>
                      </m:func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/>
                        </a:rPr>
                        <m:t>+</m:t>
                      </m:r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𝟐𝟐</m:t>
                      </m:r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𝟕</m:t>
                      </m:r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/>
                        </a:rPr>
                        <m:t> +</m:t>
                      </m:r>
                      <m:func>
                        <m:funcPr>
                          <m:ctrlP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𝟐𝟔</m:t>
                          </m:r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100" b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𝐥𝐨𝐠</m:t>
                              </m:r>
                            </m:e>
                            <m:sub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𝟏𝟎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sz="1100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e>
                      </m:func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𝜸</m:t>
                          </m:r>
                        </m:e>
                        <m:sub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ko-KR" sz="1100" b="1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100" b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altLang="ko-KR" sz="1100" b="1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/>
                                    </a:rPr>
                                    <m:t>𝟏𝟎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altLang="ko-KR" sz="1100" b="1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ko-KR" sz="1100" i="1">
                                          <a:ln>
                                            <a:solidFill>
                                              <a:srgbClr val="4F81BD">
                                                <a:alpha val="0"/>
                                              </a:srgbClr>
                                            </a:solidFill>
                                          </a:ln>
                                          <a:solidFill>
                                            <a:srgbClr val="216DDD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100" i="1">
                                          <a:ln>
                                            <a:solidFill>
                                              <a:srgbClr val="4F81BD">
                                                <a:alpha val="0"/>
                                              </a:srgbClr>
                                            </a:solidFill>
                                          </a:ln>
                                          <a:solidFill>
                                            <a:srgbClr val="216DDD"/>
                                          </a:solidFill>
                                          <a:latin typeface="Cambria Math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ko-KR" sz="1100" i="1">
                                          <a:ln>
                                            <a:solidFill>
                                              <a:srgbClr val="4F81BD">
                                                <a:alpha val="0"/>
                                              </a:srgbClr>
                                            </a:solidFill>
                                          </a:ln>
                                          <a:solidFill>
                                            <a:srgbClr val="216DDD"/>
                                          </a:solidFill>
                                          <a:latin typeface="Cambria Math"/>
                                        </a:rPr>
                                        <m:t>𝑐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func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altLang="ko-KR" sz="1100" b="1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100" b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/>
                                    </a:rPr>
                                    <m:t>𝐥𝐨𝐠</m:t>
                                  </m:r>
                                </m:e>
                                <m:sub>
                                  <m:r>
                                    <a:rPr lang="en-US" altLang="ko-KR" sz="1100" b="1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/>
                                    </a:rPr>
                                    <m:t>𝟏𝟎</m:t>
                                  </m:r>
                                </m:sub>
                              </m:sSub>
                            </m:fName>
                            <m:e>
                              <m:d>
                                <m:dPr>
                                  <m:ctrlPr>
                                    <a:rPr lang="en-US" altLang="ko-KR" sz="1100" b="1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ko-KR" sz="1100" b="1" i="1">
                                      <a:ln>
                                        <a:solidFill>
                                          <a:srgbClr val="4F81BD">
                                            <a:alpha val="0"/>
                                          </a:srgbClr>
                                        </a:solidFill>
                                      </a:ln>
                                      <a:solidFill>
                                        <a:srgbClr val="216DDD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e>
                              </m:d>
                            </m:e>
                          </m:func>
                        </m:e>
                      </m:d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d>
                        <m:dPr>
                          <m:ctrlP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𝒉</m:t>
                              </m:r>
                            </m:e>
                            <m:sub>
                              <m:r>
                                <a:rPr lang="en-US" altLang="ko-KR" sz="1100" b="1" i="1">
                                  <a:ln>
                                    <a:solidFill>
                                      <a:srgbClr val="4F81BD">
                                        <a:alpha val="0"/>
                                      </a:srgbClr>
                                    </a:solidFill>
                                  </a:ln>
                                  <a:solidFill>
                                    <a:srgbClr val="216DDD"/>
                                  </a:solidFill>
                                  <a:latin typeface="Cambria Math" panose="02040503050406030204" pitchFamily="18" charset="0"/>
                                </a:rPr>
                                <m:t>𝑼𝑻</m:t>
                              </m:r>
                            </m:sub>
                          </m:sSub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e>
                      </m:d>
                      <m:r>
                        <a:rPr lang="en-US" altLang="ko-KR" sz="1100" b="1" i="1">
                          <a:ln>
                            <a:solidFill>
                              <a:srgbClr val="4F81BD">
                                <a:alpha val="0"/>
                              </a:srgbClr>
                            </a:solidFill>
                          </a:ln>
                          <a:solidFill>
                            <a:srgbClr val="216DDD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l-GR" altLang="ko-KR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/>
                            </a:rPr>
                            <m:t>𝝌</m:t>
                          </m:r>
                        </m:e>
                        <m:sub>
                          <m:r>
                            <a:rPr lang="ko-KR" altLang="en-US" sz="1100" b="1" i="1">
                              <a:ln>
                                <a:solidFill>
                                  <a:srgbClr val="4F81BD">
                                    <a:alpha val="0"/>
                                  </a:srgbClr>
                                </a:solidFill>
                              </a:ln>
                              <a:solidFill>
                                <a:srgbClr val="216DDD"/>
                              </a:solidFill>
                              <a:latin typeface="Cambria Math"/>
                            </a:rPr>
                            <m:t>𝝈</m:t>
                          </m:r>
                        </m:sub>
                      </m:sSub>
                    </m:oMath>
                  </m:oMathPara>
                </a14:m>
                <a:endParaRPr lang="en-US" altLang="ko-KR" sz="2000" dirty="0"/>
              </a:p>
              <a:p>
                <a:pPr marL="0" lvl="1" indent="0">
                  <a:spcBef>
                    <a:spcPts val="1000"/>
                  </a:spcBef>
                  <a:buNone/>
                </a:pPr>
                <a:r>
                  <a:rPr lang="en-US" altLang="ko-KR" sz="2000" b="1" dirty="0">
                    <a:ln>
                      <a:solidFill>
                        <a:srgbClr val="4F81BD">
                          <a:alpha val="0"/>
                        </a:srgbClr>
                      </a:solidFill>
                    </a:ln>
                    <a:solidFill>
                      <a:srgbClr val="216DDD"/>
                    </a:solidFill>
                  </a:rPr>
                  <a:t>               </a:t>
                </a:r>
                <a14:m>
                  <m:oMath xmlns:m="http://schemas.openxmlformats.org/officeDocument/2006/math"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𝟑𝟔</m:t>
                        </m:r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800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</m:d>
                      </m:e>
                    </m:func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/>
                      </a:rPr>
                      <m:t>+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𝟐𝟕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/>
                      </a:rPr>
                      <m:t> 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𝟏𝟓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func>
                      <m:funcPr>
                        <m:ctrlP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1800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1800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altLang="ko-KR" sz="1800" i="1">
                                    <a:ln>
                                      <a:solidFill>
                                        <a:srgbClr val="4F81BD">
                                          <a:alpha val="0"/>
                                        </a:srgbClr>
                                      </a:solidFill>
                                    </a:ln>
                                    <a:solidFill>
                                      <a:srgbClr val="216DDD"/>
                                    </a:solidFill>
                                    <a:latin typeface="Cambria Math"/>
                                  </a:rPr>
                                  <m:t>𝑐</m:t>
                                </m:r>
                              </m:sub>
                            </m:sSub>
                          </m:e>
                        </m:d>
                      </m:e>
                    </m:func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d>
                      <m:dPr>
                        <m:ctrlP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𝒉</m:t>
                            </m:r>
                          </m:e>
                          <m:sub>
                            <m:r>
                              <a:rPr lang="en-US" altLang="ko-KR" sz="1800" b="1" i="1">
                                <a:ln>
                                  <a:solidFill>
                                    <a:srgbClr val="4F81BD">
                                      <a:alpha val="0"/>
                                    </a:srgbClr>
                                  </a:solidFill>
                                </a:ln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𝑼𝑻</m:t>
                            </m:r>
                          </m:sub>
                        </m:sSub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e>
                    </m:d>
                    <m:r>
                      <a:rPr lang="en-US" altLang="ko-KR" sz="1800" b="1" i="1">
                        <a:ln>
                          <a:solidFill>
                            <a:srgbClr val="4F81BD">
                              <a:alpha val="0"/>
                            </a:srgbClr>
                          </a:solidFill>
                        </a:ln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ko-KR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/>
                          </a:rPr>
                          <m:t>𝝌</m:t>
                        </m:r>
                      </m:e>
                      <m:sub>
                        <m:r>
                          <a:rPr lang="ko-KR" altLang="en-US" sz="1800" b="1" i="1">
                            <a:ln>
                              <a:solidFill>
                                <a:srgbClr val="4F81BD">
                                  <a:alpha val="0"/>
                                </a:srgbClr>
                              </a:solidFill>
                            </a:ln>
                            <a:solidFill>
                              <a:srgbClr val="216DDD"/>
                            </a:solidFill>
                            <a:latin typeface="Cambria Math"/>
                          </a:rPr>
                          <m:t>𝝈</m:t>
                        </m:r>
                      </m:sub>
                    </m:sSub>
                  </m:oMath>
                </a14:m>
                <a:endParaRPr lang="en-US" altLang="ko-KR" sz="2000" dirty="0" smtClean="0"/>
              </a:p>
              <a:p>
                <a:pPr marL="0" lvl="1" indent="0">
                  <a:spcBef>
                    <a:spcPts val="1000"/>
                  </a:spcBef>
                  <a:buNone/>
                </a:pPr>
                <a:endParaRPr lang="en-US" altLang="ko-KR" sz="2000" dirty="0"/>
              </a:p>
              <a:p>
                <a:r>
                  <a:rPr lang="en-US" altLang="ko-KR" sz="2400" dirty="0"/>
                  <a:t> For f &gt; 10 GHz, 5GCM model is used</a:t>
                </a:r>
              </a:p>
              <a:p>
                <a:pPr marL="0" lvl="1" indent="0">
                  <a:spcBef>
                    <a:spcPts val="1000"/>
                  </a:spcBef>
                  <a:buNone/>
                </a:pPr>
                <a:r>
                  <a:rPr lang="en-US" altLang="ko-KR" sz="2000" dirty="0"/>
                  <a:t>      </a:t>
                </a:r>
                <a14:m>
                  <m:oMath xmlns:m="http://schemas.openxmlformats.org/officeDocument/2006/math"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𝑷𝑳</m:t>
                    </m:r>
                    <m:r>
                      <a:rPr lang="en-US" altLang="ko-KR" sz="1800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=</m:t>
                    </m:r>
                    <m:func>
                      <m:func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𝟑𝟓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𝐥𝐨𝐠</m:t>
                            </m:r>
                          </m:e>
                          <m:sub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𝟏𝟎</m:t>
                            </m:r>
                          </m:sub>
                        </m:sSub>
                      </m:fName>
                      <m:e>
                        <m:d>
                          <m:d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800" i="1">
                                <a:solidFill>
                                  <a:srgbClr val="216DDD"/>
                                </a:solidFill>
                                <a:latin typeface="Cambria Math"/>
                              </a:rPr>
                              <m:t>𝑑</m:t>
                            </m:r>
                          </m:e>
                        </m:d>
                      </m:e>
                    </m:func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+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𝟐𝟐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𝟕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/>
                      </a:rPr>
                      <m:t> 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𝟐𝟏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sSub>
                      <m:sSub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𝒍𝒐𝒈</m:t>
                        </m:r>
                      </m:e>
                      <m:sub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𝟏𝟎</m:t>
                        </m:r>
                      </m:sub>
                    </m:sSub>
                    <m:d>
                      <m:d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𝒄</m:t>
                            </m:r>
                          </m:sub>
                        </m:sSub>
                      </m:e>
                    </m:d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d>
                      <m:d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𝒉</m:t>
                            </m:r>
                          </m:e>
                          <m:sub>
                            <m:r>
                              <a:rPr lang="en-US" altLang="ko-KR" sz="1800" b="1" i="1">
                                <a:solidFill>
                                  <a:srgbClr val="216DDD"/>
                                </a:solidFill>
                                <a:latin typeface="Cambria Math" panose="02040503050406030204" pitchFamily="18" charset="0"/>
                              </a:rPr>
                              <m:t>𝑼𝑻</m:t>
                            </m:r>
                          </m:sub>
                        </m:sSub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e>
                    </m:d>
                    <m:r>
                      <a:rPr lang="en-US" altLang="ko-KR" sz="1800" b="1" i="1">
                        <a:solidFill>
                          <a:srgbClr val="216DDD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1800" b="1" i="1">
                            <a:solidFill>
                              <a:srgbClr val="216DDD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altLang="ko-KR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𝝌</m:t>
                        </m:r>
                      </m:e>
                      <m:sub>
                        <m:r>
                          <a:rPr lang="ko-KR" altLang="en-US" sz="1800" b="1" i="1">
                            <a:solidFill>
                              <a:srgbClr val="216DDD"/>
                            </a:solidFill>
                            <a:latin typeface="Cambria Math"/>
                          </a:rPr>
                          <m:t>𝝈</m:t>
                        </m:r>
                      </m:sub>
                    </m:sSub>
                  </m:oMath>
                </a14:m>
                <a:endParaRPr lang="en-US" altLang="ko-KR" sz="2400" b="1" dirty="0">
                  <a:solidFill>
                    <a:srgbClr val="216DDD"/>
                  </a:solidFill>
                </a:endParaRPr>
              </a:p>
              <a:p>
                <a:pPr marL="685800" lvl="2" indent="-285750">
                  <a:spcBef>
                    <a:spcPts val="0"/>
                  </a:spcBef>
                  <a:buFont typeface="Courier New" pitchFamily="49" charset="0"/>
                  <a:buChar char="o"/>
                </a:pPr>
                <a:endPara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14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251520" y="1143000"/>
                <a:ext cx="8928484" cy="5257800"/>
              </a:xfrm>
              <a:prstGeom prst="rect">
                <a:avLst/>
              </a:prstGeom>
              <a:blipFill rotWithShape="0">
                <a:blip r:embed="rId2"/>
                <a:stretch>
                  <a:fillRect l="-887" t="-92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300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589</Words>
  <Application>Microsoft Office PowerPoint</Application>
  <PresentationFormat>화면 슬라이드 쇼(4:3)</PresentationFormat>
  <Paragraphs>100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맑은 고딕</vt:lpstr>
      <vt:lpstr>Arial</vt:lpstr>
      <vt:lpstr>Calibri</vt:lpstr>
      <vt:lpstr>Cambria Math</vt:lpstr>
      <vt:lpstr>Courier New</vt:lpstr>
      <vt:lpstr>Times New Roman</vt:lpstr>
      <vt:lpstr>Wingdings</vt:lpstr>
      <vt:lpstr>Office Theme</vt:lpstr>
      <vt:lpstr>Discussion on consistent pathloss model between below 6 GHz and above 6 GHz</vt:lpstr>
      <vt:lpstr>Background</vt:lpstr>
      <vt:lpstr>Possible Solution to keep consistency between models, #1</vt:lpstr>
      <vt:lpstr>Patched two pathloss models in transition band</vt:lpstr>
      <vt:lpstr>Summary of Possible Solution #1</vt:lpstr>
      <vt:lpstr>Possible Solutions to keep consistency between models, #2</vt:lpstr>
      <vt:lpstr>Conclusion</vt:lpstr>
      <vt:lpstr>Appendix : UMi LoS Model</vt:lpstr>
      <vt:lpstr>Appendix : UMi NLoS Model</vt:lpstr>
    </vt:vector>
  </TitlesOfParts>
  <Company>SRA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Evolution Modeling for 3D ITU</dc:title>
  <dc:creator>Yang Li</dc:creator>
  <cp:lastModifiedBy>허수영/차세대통신그룹(IM)/E5(책임)/삼성전자</cp:lastModifiedBy>
  <cp:revision>40</cp:revision>
  <dcterms:created xsi:type="dcterms:W3CDTF">2016-03-04T18:25:18Z</dcterms:created>
  <dcterms:modified xsi:type="dcterms:W3CDTF">2016-05-13T16:59:45Z</dcterms:modified>
</cp:coreProperties>
</file>