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5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6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  <p:sldMasterId id="2147483660" r:id="rId5"/>
    <p:sldMasterId id="2147483685" r:id="rId6"/>
    <p:sldMasterId id="2147483687" r:id="rId7"/>
    <p:sldMasterId id="2147483692" r:id="rId8"/>
    <p:sldMasterId id="2147483706" r:id="rId9"/>
    <p:sldMasterId id="2147483712" r:id="rId10"/>
  </p:sldMasterIdLst>
  <p:notesMasterIdLst>
    <p:notesMasterId r:id="rId13"/>
  </p:notesMasterIdLst>
  <p:sldIdLst>
    <p:sldId id="734" r:id="rId11"/>
    <p:sldId id="733" r:id="rId12"/>
  </p:sldIdLst>
  <p:sldSz cx="9144000" cy="5143500" type="screen16x9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00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67" autoAdjust="0"/>
    <p:restoredTop sz="50000" autoAdjust="0"/>
  </p:normalViewPr>
  <p:slideViewPr>
    <p:cSldViewPr>
      <p:cViewPr varScale="1">
        <p:scale>
          <a:sx n="109" d="100"/>
          <a:sy n="109" d="100"/>
        </p:scale>
        <p:origin x="102" y="6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6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CDE2F40A-296D-4EDA-9C62-C0F040896ED4}" type="datetimeFigureOut">
              <a:rPr lang="en-US"/>
              <a:pPr>
                <a:defRPr/>
              </a:pPr>
              <a:t>5/12/2016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DEEFA30-D78D-4936-8823-9BB0E189AA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3231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527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lvl="0" indent="0" eaLnBrk="1" hangingPunct="1">
              <a:buFont typeface="Arial" pitchFamily="34" charset="0"/>
              <a:buNone/>
              <a:defRPr/>
            </a:pPr>
            <a:r>
              <a:rPr lang="en-US" sz="1800" smtClean="0"/>
              <a:t>Click to edit Master text styles</a:t>
            </a:r>
          </a:p>
          <a:p>
            <a:pPr marL="0" lvl="1" indent="0" eaLnBrk="1" hangingPunct="1">
              <a:buFont typeface="Arial" pitchFamily="34" charset="0"/>
              <a:buNone/>
              <a:defRPr/>
            </a:pPr>
            <a:r>
              <a:rPr lang="en-US" sz="1800" smtClean="0"/>
              <a:t>Second level</a:t>
            </a:r>
          </a:p>
          <a:p>
            <a:pPr marL="0" lvl="2" indent="0" eaLnBrk="1" hangingPunct="1">
              <a:buFont typeface="Arial" pitchFamily="34" charset="0"/>
              <a:buNone/>
              <a:defRPr/>
            </a:pPr>
            <a:r>
              <a:rPr lang="en-US" sz="1800" smtClean="0"/>
              <a:t>Third level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srgbClr val="12419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srgbClr val="12419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srgbClr val="12419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002060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57150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00101"/>
            <a:ext cx="8229600" cy="3794522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5715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00101"/>
            <a:ext cx="4038600" cy="3794522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00101"/>
            <a:ext cx="4038600" cy="3794522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5715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00100"/>
            <a:ext cx="4040188" cy="36552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257301"/>
            <a:ext cx="4040188" cy="33373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800100"/>
            <a:ext cx="4041775" cy="36552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257301"/>
            <a:ext cx="4041775" cy="333732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59412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/>
          <a:lstStyle/>
          <a:p>
            <a:fld id="{CB69B7E1-5121-DB45-9E32-B75E98CC42EE}" type="datetime1">
              <a:rPr lang="en-US" smtClean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Document ID / v. 0.1 / Life cycle status / Dept. / Author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6233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lvl="0" indent="0" eaLnBrk="1" hangingPunct="1">
              <a:buFont typeface="Arial" pitchFamily="34" charset="0"/>
              <a:buNone/>
              <a:defRPr/>
            </a:pPr>
            <a:r>
              <a:rPr lang="en-US" sz="1800" smtClean="0"/>
              <a:t>Click to edit Master text styles</a:t>
            </a:r>
          </a:p>
          <a:p>
            <a:pPr marL="0" lvl="1" indent="0" eaLnBrk="1" hangingPunct="1">
              <a:buFont typeface="Arial" pitchFamily="34" charset="0"/>
              <a:buNone/>
              <a:defRPr/>
            </a:pPr>
            <a:r>
              <a:rPr lang="en-US" sz="1800" smtClean="0"/>
              <a:t>Second level</a:t>
            </a:r>
          </a:p>
          <a:p>
            <a:pPr marL="0" lvl="2" indent="0" eaLnBrk="1" hangingPunct="1">
              <a:buFont typeface="Arial" pitchFamily="34" charset="0"/>
              <a:buNone/>
              <a:defRPr/>
            </a:pPr>
            <a:r>
              <a:rPr lang="en-US" sz="1800" smtClean="0"/>
              <a:t>Third level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빈페이지(기본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 userDrawn="1"/>
        </p:nvSpPr>
        <p:spPr>
          <a:xfrm>
            <a:off x="3" y="1"/>
            <a:ext cx="9142547" cy="216551"/>
          </a:xfrm>
          <a:prstGeom prst="rect">
            <a:avLst/>
          </a:prstGeom>
          <a:solidFill>
            <a:srgbClr val="005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endParaRPr lang="ko-KR" altLang="en-US" spc="0" baseline="0">
              <a:solidFill>
                <a:prstClr val="white"/>
              </a:solidFill>
              <a:latin typeface="Calibri" panose="020F050202020403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" y="5007751"/>
            <a:ext cx="9144000" cy="135344"/>
          </a:xfrm>
          <a:prstGeom prst="rect">
            <a:avLst/>
          </a:prstGeom>
          <a:solidFill>
            <a:srgbClr val="009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endParaRPr lang="ko-KR" altLang="en-US" spc="0" baseline="0">
              <a:solidFill>
                <a:prstClr val="white"/>
              </a:solidFill>
              <a:latin typeface="Calibri" panose="020F050202020403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" y="216551"/>
            <a:ext cx="9144000" cy="40603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endParaRPr lang="ko-KR" altLang="en-US" spc="0" baseline="0">
              <a:solidFill>
                <a:prstClr val="white"/>
              </a:solidFill>
              <a:latin typeface="Calibri" panose="020F050202020403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25" name="제목 개체 틀 1"/>
          <p:cNvSpPr>
            <a:spLocks noGrp="1"/>
          </p:cNvSpPr>
          <p:nvPr>
            <p:ph type="title" hasCustomPrompt="1"/>
          </p:nvPr>
        </p:nvSpPr>
        <p:spPr>
          <a:xfrm>
            <a:off x="1" y="216551"/>
            <a:ext cx="9144000" cy="406034"/>
          </a:xfrm>
          <a:prstGeom prst="rect">
            <a:avLst/>
          </a:prstGeom>
        </p:spPr>
        <p:txBody>
          <a:bodyPr vert="horz" lIns="107989" tIns="0" rIns="35996" bIns="0" rtlCol="0" anchor="ctr">
            <a:noAutofit/>
          </a:bodyPr>
          <a:lstStyle>
            <a:lvl1pPr>
              <a:defRPr sz="1800" baseline="0"/>
            </a:lvl1pPr>
          </a:lstStyle>
          <a:p>
            <a:r>
              <a:rPr lang="ko-KR" altLang="en-US" dirty="0" smtClean="0"/>
              <a:t>제목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맑은고딕</a:t>
            </a:r>
            <a:r>
              <a:rPr lang="en-US" altLang="ko-KR" dirty="0" smtClean="0"/>
              <a:t>/Calibri, 24pt, Bold</a:t>
            </a:r>
            <a:endParaRPr lang="ko-KR" altLang="en-US" dirty="0"/>
          </a:p>
        </p:txBody>
      </p:sp>
      <p:sp>
        <p:nvSpPr>
          <p:cNvPr id="27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341" y="5017717"/>
            <a:ext cx="1780937" cy="115416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ctr">
              <a:defRPr lang="ko-KR" altLang="en-US" sz="600" b="1" kern="1200" spc="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de-DE" dirty="0" smtClean="0"/>
              <a:t>Ⓒ </a:t>
            </a:r>
            <a:r>
              <a:rPr lang="de-DE" altLang="ko-KR" dirty="0" smtClean="0"/>
              <a:t>Samsung DMC R&amp;D Communications Research Team</a:t>
            </a:r>
            <a:endParaRPr lang="de-DE" altLang="ko-KR" dirty="0"/>
          </a:p>
        </p:txBody>
      </p:sp>
      <p:sp>
        <p:nvSpPr>
          <p:cNvPr id="2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838689" y="5017715"/>
            <a:ext cx="266098" cy="115416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lang="ko-KR" altLang="en-US" sz="750" b="1" kern="1200" spc="0" baseline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</a:lstStyle>
          <a:p>
            <a:r>
              <a:rPr lang="en-US" altLang="ko-KR" sz="525" b="0" dirty="0" smtClean="0"/>
              <a:t>Page</a:t>
            </a:r>
            <a:r>
              <a:rPr lang="en-US" altLang="ko-KR" sz="600" b="0" dirty="0" smtClean="0"/>
              <a:t> </a:t>
            </a:r>
            <a:fld id="{4BEDD84E-25D4-4983-8AA1-2863C96F08D9}" type="slidenum">
              <a:rPr lang="en-US" altLang="ko-KR" smtClean="0"/>
              <a:pPr/>
              <a:t>‹#›</a:t>
            </a:fld>
            <a:endParaRPr lang="en-US" b="0" dirty="0"/>
          </a:p>
        </p:txBody>
      </p:sp>
      <p:sp>
        <p:nvSpPr>
          <p:cNvPr id="32" name="텍스트 개체 틀 31"/>
          <p:cNvSpPr>
            <a:spLocks noGrp="1"/>
          </p:cNvSpPr>
          <p:nvPr>
            <p:ph type="body" sz="quarter" idx="10" hasCustomPrompt="1"/>
          </p:nvPr>
        </p:nvSpPr>
        <p:spPr>
          <a:xfrm>
            <a:off x="1" y="1"/>
            <a:ext cx="9144000" cy="216551"/>
          </a:xfrm>
          <a:prstGeom prst="rect">
            <a:avLst/>
          </a:prstGeom>
        </p:spPr>
        <p:txBody>
          <a:bodyPr lIns="107989" tIns="0" rIns="35996" bIns="0" anchor="ctr" anchorCtr="0"/>
          <a:lstStyle>
            <a:lvl1pPr marL="0" indent="0">
              <a:spcBef>
                <a:spcPts val="0"/>
              </a:spcBef>
              <a:buNone/>
              <a:defRPr lang="ko-KR" altLang="en-US" sz="900" b="0" kern="1200" spc="-23" baseline="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</a:lstStyle>
          <a:p>
            <a:pPr lvl="0"/>
            <a:r>
              <a:rPr lang="en-US" altLang="ko-KR" dirty="0" smtClean="0"/>
              <a:t>Section Title : </a:t>
            </a:r>
            <a:r>
              <a:rPr lang="ko-KR" altLang="en-US" dirty="0" smtClean="0"/>
              <a:t>맑은고딕</a:t>
            </a:r>
            <a:r>
              <a:rPr lang="en-US" altLang="ko-KR" dirty="0" smtClean="0"/>
              <a:t>/</a:t>
            </a:r>
            <a:r>
              <a:rPr lang="en-US" altLang="ko-KR" dirty="0" err="1" smtClean="0"/>
              <a:t>Calribri</a:t>
            </a:r>
            <a:r>
              <a:rPr lang="en-US" altLang="ko-KR" dirty="0" smtClean="0"/>
              <a:t>, 12pt, Plain</a:t>
            </a:r>
            <a:endParaRPr lang="ko-KR" altLang="en-US" dirty="0"/>
          </a:p>
        </p:txBody>
      </p:sp>
      <p:sp>
        <p:nvSpPr>
          <p:cNvPr id="13" name="텍스트 개체 틀 16"/>
          <p:cNvSpPr>
            <a:spLocks noGrp="1"/>
          </p:cNvSpPr>
          <p:nvPr>
            <p:ph type="body" sz="quarter" idx="16" hasCustomPrompt="1"/>
          </p:nvPr>
        </p:nvSpPr>
        <p:spPr>
          <a:xfrm>
            <a:off x="140400" y="675000"/>
            <a:ext cx="8863200" cy="293721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tx1"/>
            </a:solidFill>
          </a:ln>
        </p:spPr>
        <p:txBody>
          <a:bodyPr wrap="square" lIns="72000" tIns="54000" rIns="36000" bIns="54000">
            <a:spAutoFit/>
          </a:bodyPr>
          <a:lstStyle>
            <a:lvl1pPr marL="135000" indent="-135000">
              <a:lnSpc>
                <a:spcPct val="100000"/>
              </a:lnSpc>
              <a:spcBef>
                <a:spcPts val="375"/>
              </a:spcBef>
              <a:buClr>
                <a:srgbClr val="0070C0"/>
              </a:buClr>
              <a:buFont typeface="Wingdings" panose="05000000000000000000" pitchFamily="2" charset="2"/>
              <a:buChar char="l"/>
              <a:defRPr lang="ko-KR" altLang="en-US" sz="1200" b="1" kern="1200" spc="-23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  <a:lvl2pPr marL="335756" indent="-128588">
              <a:spcBef>
                <a:spcPts val="375"/>
              </a:spcBef>
              <a:buClr>
                <a:srgbClr val="0096C8"/>
              </a:buClr>
              <a:buFont typeface="Wingdings" panose="05000000000000000000" pitchFamily="2" charset="2"/>
              <a:buChar char="§"/>
              <a:defRPr lang="ko-KR" altLang="en-US" sz="1050" b="0" kern="1200" spc="-23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2pPr>
            <a:lvl3pPr>
              <a:defRPr lang="ko-KR" altLang="en-US" sz="1800" b="1" kern="1200" spc="-23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3pPr>
            <a:lvl4pPr>
              <a:defRPr lang="ko-KR" altLang="en-US" sz="1800" b="1" kern="1200" spc="-23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4pPr>
            <a:lvl5pPr>
              <a:defRPr lang="ko-KR" altLang="en-US" sz="1800" b="1" kern="1200" spc="-23" baseline="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5pPr>
          </a:lstStyle>
          <a:p>
            <a:pPr lvl="0"/>
            <a:r>
              <a:rPr lang="ko-KR" altLang="en-US" dirty="0" smtClean="0"/>
              <a:t>주요 메시지</a:t>
            </a:r>
            <a:endParaRPr lang="ko-KR" altLang="en-US" dirty="0"/>
          </a:p>
        </p:txBody>
      </p:sp>
      <p:sp>
        <p:nvSpPr>
          <p:cNvPr id="12" name="텍스트 개체 틀 14"/>
          <p:cNvSpPr>
            <a:spLocks noGrp="1"/>
          </p:cNvSpPr>
          <p:nvPr>
            <p:ph type="body" sz="quarter" idx="14"/>
          </p:nvPr>
        </p:nvSpPr>
        <p:spPr>
          <a:xfrm>
            <a:off x="140400" y="1113588"/>
            <a:ext cx="8863200" cy="3780000"/>
          </a:xfrm>
          <a:prstGeom prst="rect">
            <a:avLst/>
          </a:prstGeom>
        </p:spPr>
        <p:txBody>
          <a:bodyPr lIns="72000" tIns="72000" rIns="36000" bIns="0">
            <a:normAutofit/>
          </a:bodyPr>
          <a:lstStyle>
            <a:lvl1pPr marL="108000" indent="-108000">
              <a:spcBef>
                <a:spcPts val="750"/>
              </a:spcBef>
              <a:buFont typeface="Wingdings" panose="05000000000000000000" pitchFamily="2" charset="2"/>
              <a:buChar char="§"/>
              <a:defRPr lang="ko-KR" altLang="en-US" sz="1200" b="1" kern="1200" spc="-23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1pPr>
            <a:lvl2pPr marL="155972" indent="-91679">
              <a:spcBef>
                <a:spcPts val="600"/>
              </a:spcBef>
              <a:buFont typeface="Arial" panose="020B0604020202020204" pitchFamily="34" charset="0"/>
              <a:buChar char="•"/>
              <a:defRPr lang="ko-KR" altLang="en-US" sz="1050" b="0" kern="1200" spc="-23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2pPr>
            <a:lvl3pPr marL="270272" indent="-111919">
              <a:spcBef>
                <a:spcPts val="375"/>
              </a:spcBef>
              <a:buFont typeface="Calibri" panose="020F0502020204030204" pitchFamily="34" charset="0"/>
              <a:buChar char="–"/>
              <a:defRPr lang="ko-KR" altLang="en-US" sz="900" b="0" kern="1200" spc="-23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3pPr>
            <a:lvl4pPr marL="270272" indent="-135731">
              <a:spcBef>
                <a:spcPts val="375"/>
              </a:spcBef>
              <a:buFont typeface="+mj-ea"/>
              <a:buAutoNum type="circleNumDbPlain"/>
              <a:defRPr lang="ko-KR" altLang="en-US" sz="900" b="0" kern="1200" spc="-23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4pPr>
            <a:lvl5pPr marL="336947" indent="-64294">
              <a:spcBef>
                <a:spcPts val="225"/>
              </a:spcBef>
              <a:buFont typeface="Calibri" panose="020F0502020204030204" pitchFamily="34" charset="0"/>
              <a:buChar char="◦"/>
              <a:defRPr lang="ko-KR" altLang="en-US" sz="750" b="0" kern="1200" spc="-23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5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7745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/>
          <a:lstStyle/>
          <a:p>
            <a:fld id="{CB69B7E1-5121-DB45-9E32-B75E98CC42EE}" type="datetime1">
              <a:rPr lang="en-US" smtClean="0">
                <a:solidFill>
                  <a:srgbClr val="124191"/>
                </a:solidFill>
              </a:rPr>
              <a:pPr/>
              <a:t>5/12/2016</a:t>
            </a:fld>
            <a:endParaRPr lang="en-US" dirty="0">
              <a:solidFill>
                <a:srgbClr val="12419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srgbClr val="124191"/>
                </a:solidFill>
              </a:rPr>
              <a:t>Document ID / v. 0.1 / Life cycle status / Dept. / Author</a:t>
            </a:r>
            <a:endParaRPr lang="en-US" dirty="0">
              <a:solidFill>
                <a:srgbClr val="12419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6233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Rectangle 54"/>
          <p:cNvSpPr>
            <a:spLocks noGrp="1" noChangeArrowheads="1"/>
          </p:cNvSpPr>
          <p:nvPr>
            <p:ph type="ftr" sz="quarter" idx="10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124191"/>
                </a:solidFill>
              </a:rPr>
              <a:t>Dept. / Author / Date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18120" y="4713528"/>
            <a:ext cx="632066" cy="273844"/>
          </a:xfrm>
          <a:prstGeom prst="rect">
            <a:avLst/>
          </a:prstGeom>
        </p:spPr>
        <p:txBody>
          <a:bodyPr/>
          <a:lstStyle/>
          <a:p>
            <a:fld id="{CB69B7E1-5121-DB45-9E32-B75E98CC42EE}" type="datetime1">
              <a:rPr lang="en-US" smtClean="0"/>
              <a:pPr/>
              <a:t>5/12/2016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Document ID / v. 0.1 / Life cycle status / Dept. / Author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623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Rectangle 54"/>
          <p:cNvSpPr>
            <a:spLocks noGrp="1" noChangeArrowheads="1"/>
          </p:cNvSpPr>
          <p:nvPr>
            <p:ph type="ftr" sz="quarter" idx="10"/>
          </p:nvPr>
        </p:nvSpPr>
        <p:spPr>
          <a:xfrm>
            <a:off x="1253400" y="4713528"/>
            <a:ext cx="3176945" cy="273844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Dept. / Author / Date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94188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9725" y="497046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94188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2"/>
                </a:solidFill>
                <a:cs typeface="Arial" charset="0"/>
              </a:rPr>
              <a:t>© Nokia 2015 </a:t>
            </a:r>
            <a:endParaRPr lang="en-GB" sz="800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cs typeface="Arial" panose="020B0604020202020204" pitchFamily="34" charset="0"/>
              </a:rPr>
              <a:pPr>
                <a:defRPr/>
              </a:pPr>
              <a:t>12/05/2016</a:t>
            </a:fld>
            <a:endParaRPr lang="en-GB" sz="800" dirty="0"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cs typeface="Arial" charset="0"/>
              </a:rPr>
              <a:t>© Nokia 2015</a:t>
            </a:r>
            <a:endParaRPr lang="en-GB" sz="800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Arial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US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pic>
        <p:nvPicPr>
          <p:cNvPr id="27" name="Picture 1"/>
          <p:cNvPicPr>
            <a:picLocks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37525" y="4857750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0"/>
          <p:cNvSpPr>
            <a:spLocks noChangeArrowheads="1"/>
          </p:cNvSpPr>
          <p:nvPr userDrawn="1"/>
        </p:nvSpPr>
        <p:spPr bwMode="auto">
          <a:xfrm>
            <a:off x="152400" y="4887039"/>
            <a:ext cx="378460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eaLnBrk="0" hangingPunct="0">
              <a:tabLst>
                <a:tab pos="450850" algn="l"/>
              </a:tabLst>
              <a:defRPr/>
            </a:pPr>
            <a:fld id="{E046AFE0-EB43-4548-B0B2-02B53B5BCEC0}" type="slidenum">
              <a:rPr lang="zh-CN" altLang="en-US" sz="800" smtClean="0">
                <a:solidFill>
                  <a:srgbClr val="FFFFFF"/>
                </a:solidFill>
                <a:latin typeface="Arial" charset="0"/>
                <a:ea typeface="SimSun" pitchFamily="2" charset="-122"/>
                <a:cs typeface="Arial" charset="0"/>
              </a:rPr>
              <a:pPr eaLnBrk="0" hangingPunct="0">
                <a:tabLst>
                  <a:tab pos="450850" algn="l"/>
                </a:tabLst>
                <a:defRPr/>
              </a:pPr>
              <a:t>‹#›</a:t>
            </a:fld>
            <a:r>
              <a:rPr lang="en-US" altLang="zh-CN" sz="800" dirty="0" smtClean="0">
                <a:solidFill>
                  <a:srgbClr val="FFFFFF"/>
                </a:solidFill>
                <a:latin typeface="Arial" charset="0"/>
                <a:ea typeface="SimSun" pitchFamily="2" charset="-122"/>
                <a:cs typeface="Arial" charset="0"/>
              </a:rPr>
              <a:t>	Copyright © Nokia 2015                                 </a:t>
            </a:r>
            <a:endParaRPr lang="en-US" altLang="zh-CN" sz="800" dirty="0">
              <a:solidFill>
                <a:srgbClr val="FFFFFF"/>
              </a:solidFill>
              <a:latin typeface="Arial" charset="0"/>
              <a:ea typeface="SimSun" pitchFamily="2" charset="-122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8"/>
            <a:ext cx="8229600" cy="5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14401"/>
            <a:ext cx="8229600" cy="3680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76800" y="4781550"/>
            <a:ext cx="2362200" cy="23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206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20"/>
          <p:cNvSpPr>
            <a:spLocks noChangeArrowheads="1"/>
          </p:cNvSpPr>
          <p:nvPr userDrawn="1"/>
        </p:nvSpPr>
        <p:spPr bwMode="auto">
          <a:xfrm>
            <a:off x="254000" y="4941094"/>
            <a:ext cx="378460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eaLnBrk="0" hangingPunct="0">
              <a:tabLst>
                <a:tab pos="450850" algn="l"/>
              </a:tabLst>
              <a:defRPr/>
            </a:pPr>
            <a:fld id="{E046AFE0-EB43-4548-B0B2-02B53B5BCEC0}" type="slidenum">
              <a:rPr lang="zh-CN" altLang="en-US" sz="800" smtClean="0">
                <a:solidFill>
                  <a:srgbClr val="002060"/>
                </a:solidFill>
                <a:latin typeface="Arial" charset="0"/>
                <a:ea typeface="SimSun" pitchFamily="2" charset="-122"/>
                <a:cs typeface="Arial" charset="0"/>
              </a:rPr>
              <a:pPr eaLnBrk="0" hangingPunct="0">
                <a:tabLst>
                  <a:tab pos="450850" algn="l"/>
                </a:tabLst>
                <a:defRPr/>
              </a:pPr>
              <a:t>‹#›</a:t>
            </a:fld>
            <a:r>
              <a:rPr lang="en-US" altLang="zh-CN" sz="800" dirty="0" smtClean="0">
                <a:solidFill>
                  <a:srgbClr val="002060"/>
                </a:solidFill>
                <a:latin typeface="Arial" charset="0"/>
                <a:ea typeface="SimSun" pitchFamily="2" charset="-122"/>
                <a:cs typeface="Arial" charset="0"/>
              </a:rPr>
              <a:t>	Copyright © Nokia 2015                                  </a:t>
            </a:r>
            <a:endParaRPr lang="en-US" altLang="zh-CN" sz="800" dirty="0">
              <a:solidFill>
                <a:srgbClr val="002060"/>
              </a:solidFill>
              <a:latin typeface="Arial" charset="0"/>
              <a:ea typeface="SimSun" pitchFamily="2" charset="-122"/>
              <a:cs typeface="Arial" charset="0"/>
            </a:endParaRPr>
          </a:p>
        </p:txBody>
      </p:sp>
      <p:pic>
        <p:nvPicPr>
          <p:cNvPr id="9" name="Picture 1"/>
          <p:cNvPicPr>
            <a:picLocks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137525" y="4857750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5" r:id="rId12"/>
    <p:sldLayoutId id="2147483732" r:id="rId13"/>
    <p:sldLayoutId id="2147483736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206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>
              <a:defRPr/>
            </a:pPr>
            <a:endParaRPr lang="en-GB" dirty="0">
              <a:ln>
                <a:solidFill>
                  <a:srgbClr val="124191"/>
                </a:solidFill>
              </a:ln>
              <a:solidFill>
                <a:srgbClr val="124191"/>
              </a:solidFill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12/05/2016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/>
            <a:r>
              <a:rPr lang="es-ES" sz="800" dirty="0" smtClean="0">
                <a:solidFill>
                  <a:srgbClr val="FFFFFF"/>
                </a:solidFill>
                <a:latin typeface="Nokia Pure Text Light"/>
                <a:cs typeface="Arial" charset="0"/>
              </a:rPr>
              <a:t>© Nokia 2014            </a:t>
            </a:r>
            <a:endParaRPr lang="en-GB" sz="800" dirty="0">
              <a:solidFill>
                <a:srgbClr val="FFFFFF"/>
              </a:solidFill>
              <a:latin typeface="Nokia Pure Text Light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>
              <a:defRPr/>
            </a:pPr>
            <a:r>
              <a:rPr lang="en-GB" sz="800" dirty="0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For internal use</a:t>
            </a:r>
            <a:endParaRPr lang="en-GB" sz="800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rgbClr val="FFFFFF"/>
                </a:solidFill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94188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9725" y="497046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94188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68717A"/>
                </a:solidFill>
                <a:cs typeface="Arial" charset="0"/>
              </a:rPr>
              <a:t>© Nokia 2015 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On the applicability </a:t>
            </a:r>
            <a:r>
              <a:rPr lang="en-US" dirty="0">
                <a:solidFill>
                  <a:schemeClr val="tx1"/>
                </a:solidFill>
              </a:rPr>
              <a:t>range of new channel model 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65747" y="2914650"/>
            <a:ext cx="4800600" cy="1038225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Nokia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>
                <a:solidFill>
                  <a:schemeClr val="tx1"/>
                </a:solidFill>
              </a:rPr>
              <a:t>AT&amp;T</a:t>
            </a:r>
            <a:r>
              <a:rPr lang="en-US" altLang="ja-JP" smtClean="0">
                <a:solidFill>
                  <a:schemeClr val="tx1"/>
                </a:solidFill>
              </a:rPr>
              <a:t>, </a:t>
            </a:r>
            <a:r>
              <a:rPr lang="en-US" altLang="ja-JP" dirty="0">
                <a:solidFill>
                  <a:schemeClr val="tx1"/>
                </a:solidFill>
              </a:rPr>
              <a:t>Ericsson, ETRI,  Huawei, </a:t>
            </a:r>
            <a:r>
              <a:rPr lang="en-US" altLang="ja-JP" dirty="0" err="1">
                <a:solidFill>
                  <a:schemeClr val="tx1"/>
                </a:solidFill>
              </a:rPr>
              <a:t>HiSilicon</a:t>
            </a:r>
            <a:r>
              <a:rPr lang="en-US" altLang="ja-JP" dirty="0">
                <a:solidFill>
                  <a:schemeClr val="tx1"/>
                </a:solidFill>
              </a:rPr>
              <a:t>, Intel, KT Corporation, NTT DOCOMO, Qualcomm, Samsung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609600" y="209551"/>
            <a:ext cx="800099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n-US" sz="1350" b="1" dirty="0"/>
              <a:t>3GPP TSG RAN WG1 Meeting #85		                                </a:t>
            </a:r>
            <a:r>
              <a:rPr lang="en-GB" altLang="en-US" sz="1350" b="1" dirty="0" smtClean="0"/>
              <a:t>                                 R1-164616</a:t>
            </a:r>
            <a:endParaRPr lang="en-US" altLang="en-US" sz="1350" dirty="0"/>
          </a:p>
          <a:p>
            <a:r>
              <a:rPr lang="en-US" altLang="en-US" sz="1350" b="1" dirty="0"/>
              <a:t>Nanjing, China 23</a:t>
            </a:r>
            <a:r>
              <a:rPr lang="en-US" altLang="en-US" sz="1350" b="1" baseline="30000" dirty="0"/>
              <a:t>rd</a:t>
            </a:r>
            <a:r>
              <a:rPr lang="en-US" altLang="en-US" sz="1350" b="1" dirty="0"/>
              <a:t> - 27</a:t>
            </a:r>
            <a:r>
              <a:rPr lang="en-US" altLang="en-US" sz="1350" b="1" baseline="30000" dirty="0"/>
              <a:t>th</a:t>
            </a:r>
            <a:r>
              <a:rPr lang="en-US" altLang="en-US" sz="1350" b="1" dirty="0"/>
              <a:t> May 2016</a:t>
            </a:r>
            <a:endParaRPr lang="en-US" altLang="en-US" sz="1350" dirty="0"/>
          </a:p>
        </p:txBody>
      </p:sp>
    </p:spTree>
    <p:extLst>
      <p:ext uri="{BB962C8B-B14F-4D97-AF65-F5344CB8AC3E}">
        <p14:creationId xmlns:p14="http://schemas.microsoft.com/office/powerpoint/2010/main" val="87393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RAN1 should down-select between the two alternatives</a:t>
            </a:r>
          </a:p>
          <a:p>
            <a:pPr lvl="1"/>
            <a:r>
              <a:rPr lang="en-US" sz="1600" dirty="0" smtClean="0"/>
              <a:t>Alt.1: New channel model in TR38.900 is applicable to 6 - 100 </a:t>
            </a:r>
            <a:r>
              <a:rPr lang="en-US" sz="1600" dirty="0" err="1" smtClean="0"/>
              <a:t>Ghz</a:t>
            </a:r>
            <a:endParaRPr lang="en-US" sz="1600" dirty="0" smtClean="0"/>
          </a:p>
          <a:p>
            <a:pPr lvl="1"/>
            <a:r>
              <a:rPr lang="en-US" sz="1600" dirty="0" smtClean="0"/>
              <a:t>Alt.2: </a:t>
            </a:r>
            <a:r>
              <a:rPr lang="en-US" sz="1600" dirty="0"/>
              <a:t>New channel model in </a:t>
            </a:r>
            <a:r>
              <a:rPr lang="en-US" sz="1600" dirty="0" smtClean="0"/>
              <a:t>TR38.900 is applicable to 0.5 - 100 </a:t>
            </a:r>
            <a:r>
              <a:rPr lang="en-US" sz="1600" dirty="0" err="1" smtClean="0"/>
              <a:t>Ghz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47500" lnSpcReduction="20000"/>
          </a:bodyPr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72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PowerPoint Template Arial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E8382DAA-670D-4CB9-A7BC-A337550CB5AD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Nokia_Pure_Macro_Free_v51" id="{C604708E-A674-4B2C-AC98-8A2AEAAB84D5}" vid="{A01D91B2-E9EE-4812-A02C-4557AE6F524F}"/>
    </a:ext>
  </a:extLst>
</a:theme>
</file>

<file path=ppt/theme/theme4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Nokia_Pure_Macro_Free_v51" id="{C604708E-A674-4B2C-AC98-8A2AEAAB84D5}" vid="{99FDE287-729A-45E0-81BA-447B22A138B0}"/>
    </a:ext>
  </a:extLst>
</a:theme>
</file>

<file path=ppt/theme/theme5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AF106B15-0C1E-44CE-A53A-F2CB8A6EA7E7}"/>
    </a:ext>
  </a:extLst>
</a:theme>
</file>

<file path=ppt/theme/theme7.xml><?xml version="1.0" encoding="utf-8"?>
<a:theme xmlns:a="http://schemas.openxmlformats.org/drawingml/2006/main" name="1_Nokia PowerPoint Template Arial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ECB44BFBE02649997334230B184BC3" ma:contentTypeVersion="0" ma:contentTypeDescription="Create a new document." ma:contentTypeScope="" ma:versionID="e091a6a452a6593a9033ec876e4091b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FAF80-2694-4F13-BAE2-E77F12BF98E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D7D6B3-934D-429F-95F0-FBAF98CCC5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0180CC6-36D0-4F02-B96F-D753E9A28C4E}">
  <ds:schemaRefs>
    <ds:schemaRef ds:uri="http://www.w3.org/XML/1998/namespace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33096</TotalTime>
  <Words>74</Words>
  <Application>Microsoft Office PowerPoint</Application>
  <PresentationFormat>On-screen Show (16:9)</PresentationFormat>
  <Paragraphs>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</vt:i4>
      </vt:variant>
    </vt:vector>
  </HeadingPairs>
  <TitlesOfParts>
    <vt:vector size="20" baseType="lpstr">
      <vt:lpstr>Lucida Grande</vt:lpstr>
      <vt:lpstr>맑은 고딕</vt:lpstr>
      <vt:lpstr>ＭＳ Ｐゴシック</vt:lpstr>
      <vt:lpstr>ヒラギノ角ゴ Pro W3</vt:lpstr>
      <vt:lpstr>SimSun</vt:lpstr>
      <vt:lpstr>Arial</vt:lpstr>
      <vt:lpstr>Calibri</vt:lpstr>
      <vt:lpstr>Nokia Pure Headline Light</vt:lpstr>
      <vt:lpstr>Nokia Pure Headline Ultra Light</vt:lpstr>
      <vt:lpstr>Nokia Pure Text Light</vt:lpstr>
      <vt:lpstr>Wingdings</vt:lpstr>
      <vt:lpstr>Nokia PowerPoint Template Arial v13</vt:lpstr>
      <vt:lpstr>Nokia Master Blue Background</vt:lpstr>
      <vt:lpstr>Final Slide</vt:lpstr>
      <vt:lpstr>1_Nokia Master Blue Background</vt:lpstr>
      <vt:lpstr>Default Design</vt:lpstr>
      <vt:lpstr>2_Nokia Master Blue Background</vt:lpstr>
      <vt:lpstr>1_Nokia PowerPoint Template Arial v13</vt:lpstr>
      <vt:lpstr>On the applicability range of new channel model </vt:lpstr>
      <vt:lpstr>Proposal</vt:lpstr>
    </vt:vector>
  </TitlesOfParts>
  <Company>Motorola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a52237</dc:creator>
  <cp:lastModifiedBy>Wang, Xiaoyi (Nokia - US/Arlington Heights)</cp:lastModifiedBy>
  <cp:revision>2062</cp:revision>
  <dcterms:created xsi:type="dcterms:W3CDTF">2011-06-08T15:36:39Z</dcterms:created>
  <dcterms:modified xsi:type="dcterms:W3CDTF">2016-05-12T12:56:32Z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0x01010077ECB44BFBE02649997334230B184BC3</vt:lpwstr>
  </property>
</Properties>
</file>