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1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5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image002.png@01D15F26.03ECEDB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NB-PBCH Rate Matching and RE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ALU, </a:t>
            </a:r>
            <a:r>
              <a:rPr lang="en-US" smtClean="0"/>
              <a:t>ASB, MediaTek</a:t>
            </a:r>
            <a:r>
              <a:rPr lang="en-US" dirty="0" smtClean="0"/>
              <a:t>, Nokia, ZTE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 smtClean="0"/>
              <a:t>R1-161434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In FDD mode, NB-PBCH is transmitted in </a:t>
            </a:r>
            <a:r>
              <a:rPr lang="en-US" dirty="0" err="1"/>
              <a:t>subframe</a:t>
            </a:r>
            <a:r>
              <a:rPr lang="en-US" dirty="0"/>
              <a:t> 0 in every radio frame</a:t>
            </a:r>
          </a:p>
          <a:p>
            <a:pPr lvl="0"/>
            <a:r>
              <a:rPr lang="en-US" dirty="0"/>
              <a:t>In FDD mode, NB-PBCH does not use the first 3 symbols in a </a:t>
            </a:r>
            <a:r>
              <a:rPr lang="en-US" dirty="0" err="1"/>
              <a:t>subframe</a:t>
            </a:r>
            <a:r>
              <a:rPr lang="en-US" dirty="0"/>
              <a:t> at least in in-band operation</a:t>
            </a:r>
          </a:p>
          <a:p>
            <a:pPr lvl="0"/>
            <a:r>
              <a:rPr lang="en-US" dirty="0"/>
              <a:t>For stand-alone and guard band operations, in the </a:t>
            </a:r>
            <a:r>
              <a:rPr lang="en-US" dirty="0" err="1"/>
              <a:t>subframe</a:t>
            </a:r>
            <a:r>
              <a:rPr lang="en-US" dirty="0"/>
              <a:t> transmitted NB-PBCH, the first 3 symbols contains no NB-PBCH</a:t>
            </a:r>
          </a:p>
          <a:p>
            <a:pPr lvl="0"/>
            <a:r>
              <a:rPr lang="en-US" dirty="0"/>
              <a:t>NB-PBCH is rate matched around 4 port LTE CRS location based on PCID from NB-SSS</a:t>
            </a:r>
          </a:p>
          <a:p>
            <a:pPr lvl="1"/>
            <a:r>
              <a:rPr lang="en-US" dirty="0"/>
              <a:t>It is not precluded the PCID from NB-SSS is different from the LTE PCID</a:t>
            </a:r>
          </a:p>
          <a:p>
            <a:pPr lvl="2"/>
            <a:r>
              <a:rPr lang="en-US" dirty="0"/>
              <a:t>Note that the PCID from NB-SSS and the LTE PCID indicate the same LTE CRS position</a:t>
            </a:r>
          </a:p>
          <a:p>
            <a:pPr lvl="0"/>
            <a:r>
              <a:rPr lang="en-US" dirty="0"/>
              <a:t>The time interval where MIB remains unchanged is 640 </a:t>
            </a:r>
            <a:r>
              <a:rPr lang="en-US" dirty="0" err="1"/>
              <a:t>ms</a:t>
            </a:r>
            <a:endParaRPr lang="en-US" dirty="0"/>
          </a:p>
          <a:p>
            <a:r>
              <a:rPr lang="en-US" dirty="0"/>
              <a:t>NB-PBCH consists of 8 independently decodable blocks of 80 </a:t>
            </a:r>
            <a:r>
              <a:rPr lang="en-US" dirty="0" err="1"/>
              <a:t>ms</a:t>
            </a:r>
            <a:r>
              <a:rPr lang="en-US" dirty="0"/>
              <a:t> </a:t>
            </a:r>
            <a:r>
              <a:rPr lang="en-US" dirty="0" smtClean="0"/>
              <a:t>duration</a:t>
            </a:r>
          </a:p>
          <a:p>
            <a:pPr lvl="0"/>
            <a:r>
              <a:rPr lang="en-US" dirty="0"/>
              <a:t>From RAN1 point of views, NB-MIB can be 34-bit payload and has a 16-bit </a:t>
            </a:r>
            <a:r>
              <a:rPr lang="en-US" dirty="0" smtClean="0"/>
              <a:t>CRC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073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NB-PBCH Rate Matching and RE Mapping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FDD mode</a:t>
            </a:r>
            <a:r>
              <a:rPr lang="en-US" dirty="0" smtClean="0"/>
              <a:t>, after CRC attachment and channel coding, the NB-MIB is rate matched to </a:t>
            </a:r>
            <a:r>
              <a:rPr lang="en-US" i="1" dirty="0" smtClean="0"/>
              <a:t>E</a:t>
            </a:r>
            <a:r>
              <a:rPr lang="en-US" dirty="0" smtClean="0"/>
              <a:t>=1,600 bits denoted by </a:t>
            </a:r>
            <a:r>
              <a:rPr lang="en-US" i="1" dirty="0" smtClean="0"/>
              <a:t>e</a:t>
            </a:r>
            <a:r>
              <a:rPr lang="en-US" i="1" baseline="-25000" dirty="0" smtClean="0"/>
              <a:t>0</a:t>
            </a:r>
            <a:r>
              <a:rPr lang="en-US" i="1" dirty="0" smtClean="0"/>
              <a:t>, e</a:t>
            </a:r>
            <a:r>
              <a:rPr lang="en-US" i="1" baseline="-25000" dirty="0" smtClean="0"/>
              <a:t>1</a:t>
            </a:r>
            <a:r>
              <a:rPr lang="en-US" i="1" dirty="0" smtClean="0"/>
              <a:t>, …,e</a:t>
            </a:r>
            <a:r>
              <a:rPr lang="en-US" i="1" baseline="-25000" dirty="0" smtClean="0"/>
              <a:t>E-1 </a:t>
            </a:r>
            <a:r>
              <a:rPr lang="en-GB" dirty="0" smtClean="0"/>
              <a:t>according to </a:t>
            </a:r>
            <a:r>
              <a:rPr lang="en-GB" dirty="0"/>
              <a:t>Section 5.3.1.3 in </a:t>
            </a:r>
            <a:r>
              <a:rPr lang="en-US" dirty="0"/>
              <a:t>TS 36.212 </a:t>
            </a:r>
            <a:endParaRPr lang="en-US" i="1" baseline="-25000" dirty="0" smtClean="0"/>
          </a:p>
          <a:p>
            <a:r>
              <a:rPr lang="en-GB" dirty="0" smtClean="0"/>
              <a:t>The rate matched bits are scrambled with a sequence of length 1,600 </a:t>
            </a:r>
          </a:p>
          <a:p>
            <a:pPr lvl="1"/>
            <a:r>
              <a:rPr lang="en-GB" dirty="0"/>
              <a:t>The scrambling sequence for the NB-PBCH is given in 7.2 of TS </a:t>
            </a:r>
            <a:r>
              <a:rPr lang="en-GB" dirty="0" smtClean="0"/>
              <a:t>36.211 and </a:t>
            </a:r>
            <a:r>
              <a:rPr lang="en-GB" dirty="0"/>
              <a:t>is initialized with the NB-</a:t>
            </a:r>
            <a:r>
              <a:rPr lang="en-GB" dirty="0" err="1"/>
              <a:t>IoT</a:t>
            </a:r>
            <a:r>
              <a:rPr lang="en-GB" dirty="0"/>
              <a:t> Physical Cell Identifier (PCI) in each radio frame fulfilling </a:t>
            </a:r>
            <a:r>
              <a:rPr lang="en-GB" dirty="0" err="1"/>
              <a:t>n</a:t>
            </a:r>
            <a:r>
              <a:rPr lang="en-GB" baseline="-25000" dirty="0" err="1"/>
              <a:t>f</a:t>
            </a:r>
            <a:r>
              <a:rPr lang="en-GB" dirty="0"/>
              <a:t> mod 64 = 0 where </a:t>
            </a:r>
            <a:r>
              <a:rPr lang="en-GB" dirty="0" err="1"/>
              <a:t>n</a:t>
            </a:r>
            <a:r>
              <a:rPr lang="en-GB" baseline="-25000" dirty="0" err="1"/>
              <a:t>f</a:t>
            </a:r>
            <a:r>
              <a:rPr lang="en-GB" dirty="0"/>
              <a:t> is the System Frame Number (SFN)</a:t>
            </a:r>
            <a:endParaRPr lang="en-GB" dirty="0" smtClean="0"/>
          </a:p>
          <a:p>
            <a:r>
              <a:rPr lang="en-GB" dirty="0" smtClean="0"/>
              <a:t>The </a:t>
            </a:r>
            <a:r>
              <a:rPr lang="en-GB" dirty="0"/>
              <a:t>modulated bits are mapped to resource elements in a frequency first, time second </a:t>
            </a:r>
            <a:r>
              <a:rPr lang="en-GB" dirty="0" smtClean="0"/>
              <a:t>fashion</a:t>
            </a:r>
          </a:p>
          <a:p>
            <a:r>
              <a:rPr lang="en-GB" dirty="0"/>
              <a:t>Within one NB-MIB TTI, the </a:t>
            </a:r>
            <a:r>
              <a:rPr lang="en-GB" i="1" dirty="0"/>
              <a:t>i</a:t>
            </a:r>
            <a:r>
              <a:rPr lang="en-GB" dirty="0"/>
              <a:t>-</a:t>
            </a:r>
            <a:r>
              <a:rPr lang="en-GB" dirty="0" err="1"/>
              <a:t>th</a:t>
            </a:r>
            <a:r>
              <a:rPr lang="en-GB" dirty="0"/>
              <a:t> block of 80ms duration,</a:t>
            </a:r>
            <a:r>
              <a:rPr lang="en-GB" i="1" dirty="0"/>
              <a:t> i</a:t>
            </a:r>
            <a:r>
              <a:rPr lang="en-GB" dirty="0"/>
              <a:t>=0,1,…,7, is used to transmit bits </a:t>
            </a:r>
            <a:r>
              <a:rPr lang="en-GB" i="1" dirty="0"/>
              <a:t>e</a:t>
            </a:r>
            <a:r>
              <a:rPr lang="en-GB" i="1" baseline="-25000" dirty="0"/>
              <a:t>200*</a:t>
            </a:r>
            <a:r>
              <a:rPr lang="en-GB" i="1" baseline="-25000" dirty="0" err="1"/>
              <a:t>i+j</a:t>
            </a:r>
            <a:r>
              <a:rPr lang="en-GB" i="1" baseline="-25000" dirty="0"/>
              <a:t> </a:t>
            </a:r>
            <a:r>
              <a:rPr lang="en-GB" i="1" dirty="0"/>
              <a:t>, j</a:t>
            </a:r>
            <a:r>
              <a:rPr lang="en-GB" dirty="0"/>
              <a:t>=0,1,…,</a:t>
            </a:r>
            <a:r>
              <a:rPr lang="en-GB" dirty="0" smtClean="0"/>
              <a:t>199, i.e., identical symbols </a:t>
            </a:r>
            <a:r>
              <a:rPr lang="en-GB" dirty="0"/>
              <a:t>are transmitted in each </a:t>
            </a:r>
            <a:r>
              <a:rPr lang="en-GB" dirty="0" err="1"/>
              <a:t>subframe</a:t>
            </a:r>
            <a:r>
              <a:rPr lang="en-GB" dirty="0"/>
              <a:t> #0 within the </a:t>
            </a:r>
            <a:r>
              <a:rPr lang="en-GB" i="1" dirty="0"/>
              <a:t>i</a:t>
            </a:r>
            <a:r>
              <a:rPr lang="en-GB" dirty="0"/>
              <a:t>-</a:t>
            </a:r>
            <a:r>
              <a:rPr lang="en-GB" dirty="0" err="1"/>
              <a:t>th</a:t>
            </a:r>
            <a:r>
              <a:rPr lang="en-GB" dirty="0"/>
              <a:t> block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Illustration of Proposal</a:t>
            </a:r>
            <a:endParaRPr lang="en-US" dirty="0"/>
          </a:p>
        </p:txBody>
      </p:sp>
      <p:pic>
        <p:nvPicPr>
          <p:cNvPr id="1026" name="Picture 2" descr="cid:image003.png@01D15CDE.E208AED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650" y="1436689"/>
            <a:ext cx="6992700" cy="516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473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Theme</vt:lpstr>
      <vt:lpstr>WF on NB-PBCH Rate Matching and RE Mapping</vt:lpstr>
      <vt:lpstr>Background</vt:lpstr>
      <vt:lpstr>NB-PBCH Rate Matching and RE Mapping</vt:lpstr>
      <vt:lpstr>Illustration of 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2016-02-19T08:27:53Z</dcterms:created>
  <dcterms:modified xsi:type="dcterms:W3CDTF">2016-02-19T08:28:23Z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d62ea310-e61c-46e7-a281-d209e218c7fb</vt:lpwstr>
  </property>
  <property fmtid="{D5CDD505-2E9C-101B-9397-08002B2CF9AE}" pid="3" name="CTP_TimeStamp">
    <vt:lpwstr>2016-02-19 08:28:22Z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