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9" r:id="rId2"/>
    <p:sldId id="290" r:id="rId3"/>
    <p:sldId id="291" r:id="rId4"/>
    <p:sldId id="292" r:id="rId5"/>
    <p:sldId id="288" r:id="rId6"/>
    <p:sldId id="303" r:id="rId7"/>
    <p:sldId id="293" r:id="rId8"/>
    <p:sldId id="294" r:id="rId9"/>
    <p:sldId id="304" r:id="rId10"/>
    <p:sldId id="295" r:id="rId11"/>
    <p:sldId id="296" r:id="rId12"/>
    <p:sldId id="305" r:id="rId13"/>
    <p:sldId id="297" r:id="rId14"/>
    <p:sldId id="301" r:id="rId15"/>
    <p:sldId id="298" r:id="rId16"/>
    <p:sldId id="306" r:id="rId17"/>
    <p:sldId id="299" r:id="rId18"/>
    <p:sldId id="302" r:id="rId19"/>
    <p:sldId id="300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55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4754D-B51F-4740-9FA9-2DB3AD0C45D3}" type="datetimeFigureOut">
              <a:rPr lang="zh-CN" altLang="en-US" smtClean="0"/>
              <a:pPr/>
              <a:t>2016/2/18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E859D-DE57-4D8A-89B5-6FCA4AB74B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E859D-DE57-4D8A-89B5-6FCA4AB74BA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2/18/2016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7" Type="http://schemas.openxmlformats.org/officeDocument/2006/relationships/image" Target="../media/image31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</a:t>
            </a:r>
            <a:r>
              <a:rPr lang="en-US" altLang="zh-CN" dirty="0" smtClean="0"/>
              <a:t>MCS/TBS </a:t>
            </a:r>
            <a:r>
              <a:rPr lang="en-US" altLang="zh-CN" dirty="0" smtClean="0"/>
              <a:t>table for </a:t>
            </a:r>
            <a:br>
              <a:rPr lang="en-US" altLang="zh-CN" dirty="0" smtClean="0"/>
            </a:br>
            <a:r>
              <a:rPr lang="en-US" altLang="zh-CN" dirty="0" smtClean="0"/>
              <a:t>NB-PDSCH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3857628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ZTE,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R1-161412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0035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#84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St. Julian, Malta,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7.2.1.1.3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19776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294614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412776"/>
            <a:ext cx="2952328" cy="281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8345" y="1412776"/>
            <a:ext cx="294614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008" y="4149080"/>
            <a:ext cx="2842282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3" y="4176464"/>
            <a:ext cx="2813551" cy="2681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3237" y="4149080"/>
            <a:ext cx="2951251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-36512" y="836712"/>
            <a:ext cx="9180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b="1" dirty="0" smtClean="0"/>
              <a:t>BLER  performance for Option 1 and 116REs per RU (Guard-band and Standalone)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928802"/>
            <a:ext cx="8215342" cy="4429156"/>
          </a:xfrm>
          <a:prstGeom prst="rect">
            <a:avLst/>
          </a:prstGeom>
        </p:spPr>
        <p:txBody>
          <a:bodyPr/>
          <a:lstStyle/>
          <a:p>
            <a:pPr marL="1200150" lvl="2" indent="-285750">
              <a:spcBef>
                <a:spcPct val="20000"/>
              </a:spcBef>
              <a:buFont typeface="Arial" charset="0"/>
              <a:buNone/>
              <a:defRPr/>
            </a:pPr>
            <a:endParaRPr kumimoji="0" lang="en-GB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060848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104286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000" b="1" dirty="0" smtClean="0"/>
              <a:t>Require SNR  (@BLER=0.1) for Option 1 and 116REs per RU (Guard-band and Stand-alone)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15616" y="2229160"/>
          <a:ext cx="6192687" cy="3384381"/>
        </p:xfrm>
        <a:graphic>
          <a:graphicData uri="http://schemas.openxmlformats.org/drawingml/2006/table">
            <a:tbl>
              <a:tblPr/>
              <a:tblGrid>
                <a:gridCol w="2642197"/>
                <a:gridCol w="3550490"/>
              </a:tblGrid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Parameter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Scenario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AWGN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1Tx, 1Rx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Refer to 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Option 2 TBS table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800" kern="100" baseline="-250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0, 1, 2, 3, 4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800" kern="100" baseline="-250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RU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1-10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Number of REs per RU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104    (In-band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800" kern="10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5734997"/>
            <a:ext cx="40555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Table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C2 Parameters of link simulation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188640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6" name="矩形 5"/>
          <p:cNvSpPr/>
          <p:nvPr/>
        </p:nvSpPr>
        <p:spPr>
          <a:xfrm>
            <a:off x="755576" y="1268760"/>
            <a:ext cx="72958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000" b="1" dirty="0" smtClean="0"/>
              <a:t>Simulation assumption for Option 2 and 104REs per 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928802"/>
            <a:ext cx="8215342" cy="4429156"/>
          </a:xfrm>
          <a:prstGeom prst="rect">
            <a:avLst/>
          </a:prstGeom>
        </p:spPr>
        <p:txBody>
          <a:bodyPr/>
          <a:lstStyle/>
          <a:p>
            <a:pPr marL="1200150" lvl="2" indent="-285750">
              <a:spcBef>
                <a:spcPct val="20000"/>
              </a:spcBef>
              <a:buFont typeface="Arial" charset="0"/>
              <a:buNone/>
              <a:defRPr/>
            </a:pPr>
            <a:endParaRPr kumimoji="0" lang="en-GB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12776"/>
            <a:ext cx="2915815" cy="2786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412776"/>
            <a:ext cx="293954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412776"/>
            <a:ext cx="2987824" cy="284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89710"/>
            <a:ext cx="2915816" cy="276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077072"/>
            <a:ext cx="2938339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4136160"/>
            <a:ext cx="2867347" cy="272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79512" y="1042283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000" b="1" dirty="0" smtClean="0"/>
              <a:t>BLER  performance for Option 2 and 104REs per RU (In-band)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5" y="1412777"/>
            <a:ext cx="2880320" cy="2725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345054"/>
            <a:ext cx="2952328" cy="277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149129"/>
            <a:ext cx="2880319" cy="2708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081406"/>
            <a:ext cx="2952328" cy="277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79512" y="1042283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000" b="1" dirty="0" smtClean="0"/>
              <a:t>BLER  performance for Option 2 and 104REs per RU (In-band)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928802"/>
            <a:ext cx="8215342" cy="4429156"/>
          </a:xfrm>
          <a:prstGeom prst="rect">
            <a:avLst/>
          </a:prstGeom>
        </p:spPr>
        <p:txBody>
          <a:bodyPr/>
          <a:lstStyle/>
          <a:p>
            <a:pPr marL="1200150" lvl="2" indent="-285750">
              <a:spcBef>
                <a:spcPct val="20000"/>
              </a:spcBef>
              <a:buFont typeface="Arial" charset="0"/>
              <a:buNone/>
              <a:defRPr/>
            </a:pPr>
            <a:endParaRPr kumimoji="0" lang="en-GB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132856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119675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000" b="1" dirty="0" smtClean="0"/>
              <a:t>Require SNR  (@BLER=0.1) for Option 2 and 104REs per RU (In-band)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15616" y="2229160"/>
          <a:ext cx="6192687" cy="3384381"/>
        </p:xfrm>
        <a:graphic>
          <a:graphicData uri="http://schemas.openxmlformats.org/drawingml/2006/table">
            <a:tbl>
              <a:tblPr/>
              <a:tblGrid>
                <a:gridCol w="2642197"/>
                <a:gridCol w="3550490"/>
              </a:tblGrid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Parameter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Scenario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AWGN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1Tx, 1Rx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Refer to 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Option 2 TBS table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800" kern="100" baseline="-250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0, 1, 2, 3, 4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800" kern="100" baseline="-250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RU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1-10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Number of REs per RU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116    (</a:t>
                      </a:r>
                      <a:r>
                        <a:rPr lang="en-US" altLang="zh-CN" sz="1800" dirty="0" smtClean="0">
                          <a:latin typeface="+mn-lt"/>
                          <a:ea typeface="+mn-ea"/>
                        </a:rPr>
                        <a:t>Guard-band and Stand-alone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800" kern="10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5734997"/>
            <a:ext cx="40555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Table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C2 Parameters of link simulation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188640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6" name="矩形 5"/>
          <p:cNvSpPr/>
          <p:nvPr/>
        </p:nvSpPr>
        <p:spPr>
          <a:xfrm>
            <a:off x="755576" y="1268760"/>
            <a:ext cx="72958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000" b="1" dirty="0" smtClean="0"/>
              <a:t>Simulation assumption for Option 2 and 116REs per 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9"/>
            <a:ext cx="2915816" cy="2851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3" y="1340769"/>
            <a:ext cx="2880319" cy="282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64" y="4049688"/>
            <a:ext cx="288055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4077072"/>
            <a:ext cx="2881217" cy="280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1340768"/>
            <a:ext cx="2880320" cy="280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4149080"/>
            <a:ext cx="2787566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-36512" y="836712"/>
            <a:ext cx="9180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b="1" dirty="0" smtClean="0"/>
              <a:t>BLER  performance for Option 2 and 116REs per RU (Guard-band and Standalone)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2880320" cy="281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12777"/>
            <a:ext cx="2808311" cy="2755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149080"/>
            <a:ext cx="2782371" cy="2730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084792"/>
            <a:ext cx="2808312" cy="277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-36512" y="836712"/>
            <a:ext cx="9180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b="1" dirty="0" smtClean="0"/>
              <a:t>BLER  performance for Option 2 and 116REs per RU (Guard-band and Standalone)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928802"/>
            <a:ext cx="8215342" cy="4429156"/>
          </a:xfrm>
          <a:prstGeom prst="rect">
            <a:avLst/>
          </a:prstGeom>
        </p:spPr>
        <p:txBody>
          <a:bodyPr/>
          <a:lstStyle/>
          <a:p>
            <a:pPr marL="1200150" lvl="2" indent="-285750">
              <a:spcBef>
                <a:spcPct val="20000"/>
              </a:spcBef>
              <a:buFont typeface="Arial" charset="0"/>
              <a:buNone/>
              <a:defRPr/>
            </a:pPr>
            <a:endParaRPr kumimoji="0" lang="en-GB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204864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104286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000" b="1" dirty="0" smtClean="0"/>
              <a:t>Require SNR  (@BLER=0.1) for Option 2 and 116REs per RU (Guard-band and Stand-alone)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Background: Design Principals 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928802"/>
            <a:ext cx="8215342" cy="4429156"/>
          </a:xfrm>
          <a:prstGeom prst="rect">
            <a:avLst/>
          </a:prstGeom>
        </p:spPr>
        <p:txBody>
          <a:bodyPr/>
          <a:lstStyle/>
          <a:p>
            <a:pPr marL="1200150" lvl="2" indent="-285750">
              <a:spcBef>
                <a:spcPct val="20000"/>
              </a:spcBef>
              <a:buFont typeface="Arial" charset="0"/>
              <a:buNone/>
              <a:defRPr/>
            </a:pPr>
            <a:endParaRPr kumimoji="0" lang="en-GB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85720" y="1443475"/>
            <a:ext cx="9144000" cy="448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1" indent="-34290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16QAM is not supported for NB-PDSCH.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Max of TBS is 680 bits</a:t>
            </a:r>
          </a:p>
          <a:p>
            <a:pPr marL="342900" marR="0" lvl="0" indent="-342900" defTabSz="914400" eaLnBrk="0" latinLnBrk="0" hangingPunct="0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MCS table is based on the Rel-11 MCS table</a:t>
            </a:r>
          </a:p>
          <a:p>
            <a:pPr marL="800100" lvl="2" indent="-342900" eaLnBrk="0" hangingPunct="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Decrease code rates of all selected R11 MCSs half          so that the code rate of the highest MCS  is slightly lower than 1/3.</a:t>
            </a:r>
          </a:p>
          <a:p>
            <a:pPr marL="800100" lvl="2" indent="-342900" eaLnBrk="0" hangingPunct="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Pruned to SNR spacing of around 2 dB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Max of RUs for TBS is FFS</a:t>
            </a:r>
          </a:p>
          <a:p>
            <a:pPr marL="342900" marR="0" lvl="0" indent="-342900" defTabSz="914400" eaLnBrk="0" latinLnBrk="0" hangingPunct="0">
              <a:lnSpc>
                <a:spcPct val="100000"/>
              </a:lnSpc>
              <a:spcBef>
                <a:spcPct val="20000"/>
              </a:spcBef>
              <a:buClrTx/>
              <a:buSzTx/>
              <a:tabLst>
                <a:tab pos="547688" algn="l"/>
              </a:tabLst>
            </a:pPr>
            <a:endParaRPr lang="en-US" altLang="zh-CN" sz="2800" dirty="0" smtClean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 smtClean="0">
                <a:latin typeface="+mj-lt"/>
                <a:ea typeface="+mj-ea"/>
                <a:cs typeface="+mj-cs"/>
              </a:rPr>
              <a:t>P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roposal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-1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928802"/>
            <a:ext cx="8215342" cy="4429156"/>
          </a:xfrm>
          <a:prstGeom prst="rect">
            <a:avLst/>
          </a:prstGeom>
        </p:spPr>
        <p:txBody>
          <a:bodyPr/>
          <a:lstStyle/>
          <a:p>
            <a:pPr marL="1200150" lvl="2" indent="-285750">
              <a:spcBef>
                <a:spcPct val="20000"/>
              </a:spcBef>
              <a:buFont typeface="Arial" charset="0"/>
              <a:buNone/>
              <a:defRPr/>
            </a:pPr>
            <a:endParaRPr kumimoji="0" lang="en-GB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14282" y="1500174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MCS table for NB-PDSCH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19672" y="2406872"/>
          <a:ext cx="5130230" cy="2966344"/>
        </p:xfrm>
        <a:graphic>
          <a:graphicData uri="http://schemas.openxmlformats.org/drawingml/2006/table">
            <a:tbl>
              <a:tblPr/>
              <a:tblGrid>
                <a:gridCol w="1878504"/>
                <a:gridCol w="1466277"/>
                <a:gridCol w="1785449"/>
              </a:tblGrid>
              <a:tr h="1071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NB-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IoT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MCS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index (LTE R11 MCS index)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600" b="1" baseline="-250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MCS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Modulation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 order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Q</a:t>
                      </a:r>
                      <a:r>
                        <a:rPr lang="en-US" sz="1600" b="1" baseline="-25000" dirty="0" err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m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NB-IoT TBS index (LTE R11 MCS index)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600" b="1" baseline="-250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TBS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3689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0(0)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0(0)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9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1(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)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1(2)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9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2(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)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2(4)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9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3(6)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3(6)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9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4(8)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4(8)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 smtClean="0">
                <a:latin typeface="+mj-lt"/>
                <a:ea typeface="+mj-ea"/>
                <a:cs typeface="+mj-cs"/>
              </a:rPr>
              <a:t>P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roposal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-2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928802"/>
            <a:ext cx="8215342" cy="4429156"/>
          </a:xfrm>
          <a:prstGeom prst="rect">
            <a:avLst/>
          </a:prstGeom>
        </p:spPr>
        <p:txBody>
          <a:bodyPr/>
          <a:lstStyle/>
          <a:p>
            <a:pPr marL="1200150" lvl="2" indent="-285750">
              <a:spcBef>
                <a:spcPct val="20000"/>
              </a:spcBef>
              <a:buFont typeface="Arial" charset="0"/>
              <a:buNone/>
              <a:defRPr/>
            </a:pPr>
            <a:endParaRPr kumimoji="0" lang="en-GB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14282" y="724579"/>
            <a:ext cx="9144000" cy="20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endParaRPr lang="en-US" altLang="zh-CN" sz="2800" dirty="0" smtClean="0">
              <a:latin typeface="+mn-lt"/>
              <a:ea typeface="+mn-ea"/>
            </a:endParaRPr>
          </a:p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There  are two options to decrease all code rates half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Option 1:  TBS table for NB-PDSCH by doubling </a:t>
            </a:r>
          </a:p>
          <a:p>
            <a:pPr marL="800100" lvl="1" indent="-342900">
              <a:spcBef>
                <a:spcPct val="20000"/>
              </a:spcBef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     RU numbers per column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043608" y="2996952"/>
          <a:ext cx="7072359" cy="2357456"/>
        </p:xfrm>
        <a:graphic>
          <a:graphicData uri="http://schemas.openxmlformats.org/drawingml/2006/table">
            <a:tbl>
              <a:tblPr/>
              <a:tblGrid>
                <a:gridCol w="1010337"/>
                <a:gridCol w="1010337"/>
                <a:gridCol w="1010337"/>
                <a:gridCol w="1010337"/>
                <a:gridCol w="1010337"/>
                <a:gridCol w="1010337"/>
                <a:gridCol w="1010337"/>
              </a:tblGrid>
              <a:tr h="52988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TBS</a:t>
                      </a: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RU</a:t>
                      </a: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39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600" b="1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600" b="1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600" b="1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600" b="1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600" b="1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12</a:t>
                      </a:r>
                      <a:endParaRPr lang="zh-CN" sz="1600" b="1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7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0(0)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16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32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56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88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120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152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7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1(2)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32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宋体"/>
                          <a:cs typeface="Times New Roman"/>
                        </a:rPr>
                        <a:t>56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宋体"/>
                          <a:cs typeface="Times New Roman"/>
                        </a:rPr>
                        <a:t>120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176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208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256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7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2(4)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56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120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208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256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328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宋体"/>
                          <a:cs typeface="Times New Roman"/>
                        </a:rPr>
                        <a:t>392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7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3(6)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88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176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256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392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504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600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7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4(8)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120</a:t>
                      </a:r>
                      <a:endParaRPr lang="zh-CN" sz="16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256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392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宋体"/>
                          <a:cs typeface="Times New Roman"/>
                        </a:rPr>
                        <a:t>504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680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-</a:t>
                      </a:r>
                      <a:endParaRPr lang="zh-CN" sz="1600" dirty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 smtClean="0">
                <a:latin typeface="+mj-lt"/>
                <a:ea typeface="+mj-ea"/>
                <a:cs typeface="+mj-cs"/>
              </a:rPr>
              <a:t>P</a:t>
            </a:r>
            <a:r>
              <a:rPr kumimoji="0" lang="en-US" altLang="zh-CN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roposal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-2 (cont.)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14282" y="724578"/>
            <a:ext cx="9144000" cy="20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endParaRPr lang="en-US" altLang="zh-CN" sz="2800" dirty="0" smtClean="0">
              <a:latin typeface="+mn-lt"/>
              <a:ea typeface="+mn-ea"/>
            </a:endParaRP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Option 2:  TBS table for NB-PDSCH by scaling  </a:t>
            </a:r>
          </a:p>
          <a:p>
            <a:pPr marL="342900" indent="-342900">
              <a:spcBef>
                <a:spcPct val="20000"/>
              </a:spcBef>
              <a:tabLst>
                <a:tab pos="547688" algn="l"/>
              </a:tabLst>
            </a:pPr>
            <a:r>
              <a:rPr lang="en-US" altLang="zh-CN" sz="2800" dirty="0" smtClean="0">
                <a:latin typeface="+mn-lt"/>
                <a:ea typeface="+mn-ea"/>
              </a:rPr>
              <a:t>     TBS  [</a:t>
            </a:r>
            <a:r>
              <a:rPr lang="en-US" altLang="zh-CN" sz="2800" dirty="0" err="1" smtClean="0">
                <a:latin typeface="+mn-lt"/>
                <a:ea typeface="+mn-ea"/>
              </a:rPr>
              <a:t>New_TBS</a:t>
            </a:r>
            <a:r>
              <a:rPr lang="en-US" altLang="zh-CN" sz="2800" dirty="0" smtClean="0">
                <a:latin typeface="+mn-lt"/>
                <a:ea typeface="+mn-ea"/>
              </a:rPr>
              <a:t> = </a:t>
            </a:r>
            <a:r>
              <a:rPr lang="en-US" altLang="zh-CN" sz="2800" dirty="0" smtClean="0">
                <a:latin typeface="+mn-lt"/>
              </a:rPr>
              <a:t>round((R11_TBS + 24)/2 - 24)]</a:t>
            </a:r>
          </a:p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tabLst>
                <a:tab pos="547688" algn="l"/>
              </a:tabLst>
            </a:pPr>
            <a:endParaRPr lang="en-US" altLang="zh-CN" sz="2800" dirty="0" smtClean="0">
              <a:latin typeface="+mn-lt"/>
              <a:ea typeface="+mn-ea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115616" y="2780928"/>
          <a:ext cx="7200798" cy="3168352"/>
        </p:xfrm>
        <a:graphic>
          <a:graphicData uri="http://schemas.openxmlformats.org/drawingml/2006/table">
            <a:tbl>
              <a:tblPr/>
              <a:tblGrid>
                <a:gridCol w="722189"/>
                <a:gridCol w="606123"/>
                <a:gridCol w="606123"/>
                <a:gridCol w="606123"/>
                <a:gridCol w="650674"/>
                <a:gridCol w="668261"/>
                <a:gridCol w="668261"/>
                <a:gridCol w="668261"/>
                <a:gridCol w="668261"/>
                <a:gridCol w="668261"/>
                <a:gridCol w="668261"/>
              </a:tblGrid>
              <a:tr h="963515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Times New Roman"/>
                        </a:rPr>
                        <a:t>I</a:t>
                      </a:r>
                      <a:r>
                        <a:rPr lang="en-US" altLang="zh-CN" sz="1600" baseline="-250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Times New Roman"/>
                        </a:rPr>
                        <a:t>TBS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latin typeface="Calibri"/>
                          <a:ea typeface="宋体"/>
                          <a:cs typeface="Times New Roman"/>
                        </a:rPr>
                        <a:t>                                                    </a:t>
                      </a:r>
                      <a:endParaRPr lang="en-US" sz="11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 smtClean="0">
                          <a:latin typeface="Calibri"/>
                          <a:ea typeface="宋体"/>
                          <a:cs typeface="Times New Roman"/>
                        </a:rPr>
                        <a:t>                                                                                       </a:t>
                      </a:r>
                      <a:r>
                        <a:rPr lang="en-US" altLang="zh-CN" sz="20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Times New Roman"/>
                        </a:rPr>
                        <a:t>N</a:t>
                      </a:r>
                      <a:r>
                        <a:rPr lang="en-US" altLang="zh-CN" sz="1100" dirty="0" smtClean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Times New Roman"/>
                        </a:rPr>
                        <a:t>RU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19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8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9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0(0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)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16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32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48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64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76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92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100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116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1(2)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24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60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76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92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116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136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152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176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200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2(4)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48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92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116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152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192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232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264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304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336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3(6)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32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76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116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184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240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288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344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392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456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504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8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4(8)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48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116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184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256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328</a:t>
                      </a:r>
                      <a:endParaRPr lang="zh-CN" sz="16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392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472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536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616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680</a:t>
                      </a: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15616" y="2229160"/>
          <a:ext cx="6192687" cy="3384381"/>
        </p:xfrm>
        <a:graphic>
          <a:graphicData uri="http://schemas.openxmlformats.org/drawingml/2006/table">
            <a:tbl>
              <a:tblPr/>
              <a:tblGrid>
                <a:gridCol w="2642197"/>
                <a:gridCol w="3550490"/>
              </a:tblGrid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Parameter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Scenario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AWGN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1Tx, 1Rx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Refer to 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Option 1 TBS table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800" kern="100" baseline="-250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0, 1, 2, 3, 4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800" kern="100" baseline="-250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RU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1-6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Number of REs per RU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104    (In-band)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5734997"/>
            <a:ext cx="40555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Table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C2 Parameters of link simulation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18864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Appendix: Performance</a:t>
            </a:r>
          </a:p>
        </p:txBody>
      </p:sp>
      <p:sp>
        <p:nvSpPr>
          <p:cNvPr id="6" name="矩形 5"/>
          <p:cNvSpPr/>
          <p:nvPr/>
        </p:nvSpPr>
        <p:spPr>
          <a:xfrm>
            <a:off x="428596" y="1285860"/>
            <a:ext cx="84770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000" b="1" dirty="0" smtClean="0"/>
              <a:t>Simulation assumption for Option 1 and 104REs per RU (In-band)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928802"/>
            <a:ext cx="8215342" cy="4429156"/>
          </a:xfrm>
          <a:prstGeom prst="rect">
            <a:avLst/>
          </a:prstGeom>
        </p:spPr>
        <p:txBody>
          <a:bodyPr/>
          <a:lstStyle/>
          <a:p>
            <a:pPr marL="1200150" lvl="2" indent="-285750">
              <a:spcBef>
                <a:spcPct val="20000"/>
              </a:spcBef>
              <a:buFont typeface="Arial" charset="0"/>
              <a:buNone/>
              <a:defRPr/>
            </a:pPr>
            <a:endParaRPr kumimoji="0" lang="en-GB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9512" y="1042283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000" b="1" dirty="0" smtClean="0"/>
              <a:t>BLER  performance for Option 1 and 104REs per RU (In-band)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2915816" cy="279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412776"/>
            <a:ext cx="2880320" cy="27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412776"/>
            <a:ext cx="2853239" cy="27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240" y="4121066"/>
            <a:ext cx="2874576" cy="2764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164782"/>
            <a:ext cx="2808312" cy="2693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4219422"/>
            <a:ext cx="2736304" cy="2638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928802"/>
            <a:ext cx="8215342" cy="4429156"/>
          </a:xfrm>
          <a:prstGeom prst="rect">
            <a:avLst/>
          </a:prstGeom>
        </p:spPr>
        <p:txBody>
          <a:bodyPr/>
          <a:lstStyle/>
          <a:p>
            <a:pPr marL="1200150" lvl="2" indent="-285750">
              <a:spcBef>
                <a:spcPct val="20000"/>
              </a:spcBef>
              <a:buFont typeface="Arial" charset="0"/>
              <a:buNone/>
              <a:defRPr/>
            </a:pPr>
            <a:endParaRPr kumimoji="0" lang="en-GB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060848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119675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000" b="1" dirty="0" smtClean="0"/>
              <a:t>Require SNR  (@BLER=0.1) for Option 1 and 104REs per RU (In-band)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15616" y="2229160"/>
          <a:ext cx="6192687" cy="3384381"/>
        </p:xfrm>
        <a:graphic>
          <a:graphicData uri="http://schemas.openxmlformats.org/drawingml/2006/table">
            <a:tbl>
              <a:tblPr/>
              <a:tblGrid>
                <a:gridCol w="2642197"/>
                <a:gridCol w="3550490"/>
              </a:tblGrid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Parameter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Scenario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AWGN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1Tx, 1Rx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Refer to 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Option 1 TBS table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800" kern="100" baseline="-250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TBS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0, 1, 2, 3, 4</a:t>
                      </a:r>
                      <a:endParaRPr lang="zh-CN" sz="1800" kern="100" dirty="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800" kern="100" baseline="-250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RU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1-6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483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Number of REs per RU</a:t>
                      </a:r>
                      <a:endParaRPr lang="zh-CN" sz="1800" kern="100">
                        <a:solidFill>
                          <a:srgbClr val="0000FF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116    (Guard-band and Standalone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800" kern="10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5734997"/>
            <a:ext cx="40555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Table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C2 Parameters of link simulation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188640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>
              <a:defRPr/>
            </a:pPr>
            <a:r>
              <a:rPr lang="en-US" altLang="zh-CN" sz="4400" dirty="0" smtClean="0"/>
              <a:t>Appendix: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Performance</a:t>
            </a:r>
          </a:p>
        </p:txBody>
      </p:sp>
      <p:sp>
        <p:nvSpPr>
          <p:cNvPr id="6" name="矩形 5"/>
          <p:cNvSpPr/>
          <p:nvPr/>
        </p:nvSpPr>
        <p:spPr>
          <a:xfrm>
            <a:off x="755576" y="1268760"/>
            <a:ext cx="72958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charset="0"/>
              <a:buChar char="•"/>
              <a:tabLst>
                <a:tab pos="547688" algn="l"/>
              </a:tabLst>
            </a:pPr>
            <a:r>
              <a:rPr lang="en-US" altLang="zh-CN" sz="2000" b="1" dirty="0" smtClean="0"/>
              <a:t>Simulation assumption for Option 1 and 116REs per 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7995</TotalTime>
  <Words>728</Words>
  <Application>Microsoft Office PowerPoint</Application>
  <PresentationFormat>全屏显示(4:3)</PresentationFormat>
  <Paragraphs>245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Theme</vt:lpstr>
      <vt:lpstr>WF on MCS/TBS table for  NB-PDSCH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Windows 用户</cp:lastModifiedBy>
  <cp:revision>562</cp:revision>
  <dcterms:created xsi:type="dcterms:W3CDTF">2014-10-08T06:45:16Z</dcterms:created>
  <dcterms:modified xsi:type="dcterms:W3CDTF">2016-02-18T10:39:31Z</dcterms:modified>
</cp:coreProperties>
</file>