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46554-DE56-4151-A584-E1FEBB85B52E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40E30-3ACB-43E9-B9D8-F7EF4D831F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054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46554-DE56-4151-A584-E1FEBB85B52E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40E30-3ACB-43E9-B9D8-F7EF4D831F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438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46554-DE56-4151-A584-E1FEBB85B52E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40E30-3ACB-43E9-B9D8-F7EF4D831F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604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46554-DE56-4151-A584-E1FEBB85B52E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40E30-3ACB-43E9-B9D8-F7EF4D831F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238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46554-DE56-4151-A584-E1FEBB85B52E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40E30-3ACB-43E9-B9D8-F7EF4D831F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747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46554-DE56-4151-A584-E1FEBB85B52E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40E30-3ACB-43E9-B9D8-F7EF4D831F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852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46554-DE56-4151-A584-E1FEBB85B52E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40E30-3ACB-43E9-B9D8-F7EF4D831F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749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46554-DE56-4151-A584-E1FEBB85B52E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40E30-3ACB-43E9-B9D8-F7EF4D831F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072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46554-DE56-4151-A584-E1FEBB85B52E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40E30-3ACB-43E9-B9D8-F7EF4D831F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590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46554-DE56-4151-A584-E1FEBB85B52E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40E30-3ACB-43E9-B9D8-F7EF4D831F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276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46554-DE56-4151-A584-E1FEBB85B52E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40E30-3ACB-43E9-B9D8-F7EF4D831F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034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46554-DE56-4151-A584-E1FEBB85B52E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A40E30-3ACB-43E9-B9D8-F7EF4D831F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7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TP for Paging related MPDCCH configurations (in time)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Sequans, Panasonic, NEC, Samsung, SONY, Nokia Networks, ALU, ASB, InterDigital, Sierra Wireless, CATT, MediaTek, Huawei, HiSilicon, Intel</a:t>
            </a:r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r>
              <a:rPr lang="sv-SE" altLang="zh-CN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3GPP TSG RAN WG1 </a:t>
            </a:r>
            <a:r>
              <a:rPr lang="en-US" altLang="zh-CN" sz="2000" smtClean="0"/>
              <a:t>Meeting #84   </a:t>
            </a:r>
            <a:r>
              <a:rPr lang="sv-SE" altLang="zh-CN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		     </a:t>
            </a:r>
            <a:r>
              <a:rPr lang="en-US" sz="2000"/>
              <a:t>R1-161345</a:t>
            </a:r>
            <a:endParaRPr lang="en-US" altLang="zh-CN" sz="2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</a:pPr>
            <a:r>
              <a:rPr lang="en-US" altLang="zh-CN" sz="2000" smtClean="0"/>
              <a:t>St Julian’s, Malta, 15th – 19th February 2016</a:t>
            </a:r>
            <a:endParaRPr lang="en-US" altLang="ko-KR" sz="20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50825" y="1276320"/>
            <a:ext cx="234711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>
            <a:lvl1pPr marL="228600" indent="-228600">
              <a:defRPr b="1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ja-JP" sz="2000" b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</a:t>
            </a:r>
            <a:r>
              <a:rPr lang="en-US" altLang="ja-JP" sz="2000" b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: </a:t>
            </a:r>
            <a:r>
              <a:rPr lang="en-US" altLang="zh-CN" sz="2000" b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7.1.5</a:t>
            </a:r>
            <a:endParaRPr lang="en-US" altLang="ja-JP" sz="2000" b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89367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smtClean="0"/>
              <a:t>According to previous RAN1 agreement</a:t>
            </a:r>
          </a:p>
          <a:p>
            <a:pPr marL="0" indent="0">
              <a:spcAft>
                <a:spcPts val="0"/>
              </a:spcAft>
              <a:buNone/>
            </a:pPr>
            <a:endParaRPr lang="en-US" sz="2000" smtClean="0">
              <a:effectLst/>
              <a:highlight>
                <a:srgbClr val="00FF00"/>
              </a:highlight>
              <a:latin typeface="Times New Roman"/>
              <a:ea typeface="MS Mincho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sz="2000" smtClean="0">
                <a:effectLst/>
                <a:highlight>
                  <a:srgbClr val="00FF00"/>
                </a:highlight>
                <a:latin typeface="Times New Roman"/>
                <a:ea typeface="MS Mincho"/>
                <a:cs typeface="Times New Roman"/>
              </a:rPr>
              <a:t>RAN1#83 agreement</a:t>
            </a:r>
            <a:r>
              <a:rPr lang="en-GB" sz="2000" smtClean="0">
                <a:effectLst/>
                <a:highlight>
                  <a:srgbClr val="00FF00"/>
                </a:highlight>
                <a:latin typeface="Times New Roman"/>
                <a:ea typeface="MS Mincho"/>
                <a:cs typeface="Times New Roman"/>
              </a:rPr>
              <a:t>:</a:t>
            </a:r>
            <a:endParaRPr lang="en-US" sz="2000" smtClean="0">
              <a:effectLst/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sz="2000" smtClean="0">
                <a:effectLst/>
                <a:latin typeface="Times"/>
                <a:ea typeface="MS Mincho"/>
                <a:cs typeface="Times New Roman"/>
              </a:rPr>
              <a:t>The starting SF for all repetition candidates in the Paging CSS shall only start at the paging opportunity SF </a:t>
            </a:r>
          </a:p>
          <a:p>
            <a:pPr lvl="0">
              <a:buFont typeface="Arial"/>
              <a:buChar char="•"/>
              <a:tabLst>
                <a:tab pos="457200" algn="l"/>
              </a:tabLst>
            </a:pPr>
            <a:endParaRPr lang="en-US" sz="2000">
              <a:latin typeface="Times"/>
              <a:ea typeface="MS Mincho"/>
              <a:cs typeface="Times New Roman"/>
            </a:endParaRPr>
          </a:p>
          <a:p>
            <a:pPr marL="0" indent="0">
              <a:buNone/>
              <a:tabLst>
                <a:tab pos="457200" algn="l"/>
              </a:tabLst>
            </a:pPr>
            <a:r>
              <a:rPr lang="en-US" sz="2000" smtClean="0"/>
              <a:t>However, the current text in 36.213 section 9.1.5 (R1-161110) does not reflect this agreement, and only says that CSS starting subframe is at PO subframe.</a:t>
            </a:r>
          </a:p>
          <a:p>
            <a:pPr marL="0" lvl="0" indent="0">
              <a:buNone/>
              <a:tabLst>
                <a:tab pos="457200" algn="l"/>
              </a:tabLst>
            </a:pPr>
            <a:endParaRPr lang="en-US" sz="2000"/>
          </a:p>
          <a:p>
            <a:pPr>
              <a:tabLst>
                <a:tab pos="457200" algn="l"/>
              </a:tabLst>
            </a:pPr>
            <a:r>
              <a:rPr lang="en-US" sz="2000" smtClean="0"/>
              <a:t>This issue including companies views’ is summarized in R1-161244</a:t>
            </a:r>
          </a:p>
          <a:p>
            <a:pPr marL="0" lvl="0" indent="0">
              <a:buNone/>
              <a:tabLst>
                <a:tab pos="457200" algn="l"/>
              </a:tabLst>
            </a:pPr>
            <a:endParaRPr lang="en-US" sz="2000" smtClean="0"/>
          </a:p>
          <a:p>
            <a:pPr marL="0" lvl="0" indent="0">
              <a:buNone/>
              <a:tabLst>
                <a:tab pos="457200" algn="l"/>
              </a:tabLst>
            </a:pPr>
            <a:endParaRPr lang="en-US" sz="2000" smtClean="0">
              <a:effectLst/>
              <a:latin typeface="Times"/>
              <a:ea typeface="Batang"/>
              <a:cs typeface="Times New Roman"/>
            </a:endParaRPr>
          </a:p>
          <a:p>
            <a:pPr marL="0" indent="0">
              <a:buNone/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76307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Text proposal for 36.213</a:t>
            </a:r>
            <a:endParaRPr lang="en-US"/>
          </a:p>
        </p:txBody>
      </p:sp>
      <p:pic>
        <p:nvPicPr>
          <p:cNvPr id="1341" name="Picture 3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11" y="1844824"/>
            <a:ext cx="8991893" cy="4222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42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124</Words>
  <Application>Microsoft Office PowerPoint</Application>
  <PresentationFormat>On-screen Show 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TP for Paging related MPDCCH configurations (in time)</vt:lpstr>
      <vt:lpstr>Background</vt:lpstr>
      <vt:lpstr>Text proposal for 36.213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Ron Toledano</dc:creator>
  <cp:lastModifiedBy>Ron Toledano</cp:lastModifiedBy>
  <cp:revision>6</cp:revision>
  <dcterms:created xsi:type="dcterms:W3CDTF">2016-02-17T11:43:52Z</dcterms:created>
  <dcterms:modified xsi:type="dcterms:W3CDTF">2016-02-17T14:22:19Z</dcterms:modified>
</cp:coreProperties>
</file>