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74" r:id="rId4"/>
    <p:sldId id="273" r:id="rId5"/>
    <p:sldId id="276" r:id="rId6"/>
    <p:sldId id="275" r:id="rId7"/>
    <p:sldId id="27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PBCH repetition mapping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Nokia Networks, </a:t>
            </a:r>
            <a:r>
              <a:rPr lang="en-US" sz="2800" dirty="0">
                <a:solidFill>
                  <a:schemeClr val="tx1"/>
                </a:solidFill>
              </a:rPr>
              <a:t>Ericsson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Samsung, LGE, Alcatel Lucent , Alcatel Lucent Shanghai Bell</a:t>
            </a:r>
            <a:r>
              <a:rPr lang="en-US" sz="2800" dirty="0">
                <a:solidFill>
                  <a:schemeClr val="tx1"/>
                </a:solidFill>
              </a:rPr>
              <a:t>, </a:t>
            </a:r>
            <a:r>
              <a:rPr lang="en-US" sz="2800" dirty="0" smtClean="0">
                <a:solidFill>
                  <a:schemeClr val="tx1"/>
                </a:solidFill>
              </a:rPr>
              <a:t>InterDigital, SONY, Sierra Wireless, </a:t>
            </a:r>
            <a:r>
              <a:rPr lang="en-US" sz="2800" dirty="0" err="1" smtClean="0">
                <a:solidFill>
                  <a:schemeClr val="tx1"/>
                </a:solidFill>
              </a:rPr>
              <a:t>Sequans</a:t>
            </a:r>
            <a:r>
              <a:rPr lang="en-US" sz="2800" dirty="0" smtClean="0">
                <a:solidFill>
                  <a:schemeClr val="tx1"/>
                </a:solidFill>
              </a:rPr>
              <a:t>, MediaTek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R1-157852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6.2.1.9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Agreements from RAN1#82bis</a:t>
            </a:r>
          </a:p>
          <a:p>
            <a:pPr lvl="1"/>
            <a:r>
              <a:rPr lang="en-US" sz="1800" i="1" dirty="0" smtClean="0"/>
              <a:t>Confirm </a:t>
            </a:r>
            <a:r>
              <a:rPr lang="en-US" sz="1800" i="1" dirty="0"/>
              <a:t>working assumption of PBCH repetition for enhanced frequency tracking.</a:t>
            </a:r>
          </a:p>
          <a:p>
            <a:pPr lvl="1"/>
            <a:r>
              <a:rPr lang="en-US" sz="1800" i="1" dirty="0" smtClean="0"/>
              <a:t>Symbols </a:t>
            </a:r>
            <a:r>
              <a:rPr lang="en-US" sz="1800" i="1" dirty="0"/>
              <a:t>without CRS are repeated in symbols without CRS in a PBCH subframe</a:t>
            </a:r>
          </a:p>
          <a:p>
            <a:pPr lvl="1"/>
            <a:r>
              <a:rPr lang="en-US" sz="1800" i="1" dirty="0" smtClean="0"/>
              <a:t>Symbols </a:t>
            </a:r>
            <a:r>
              <a:rPr lang="en-US" sz="1800" i="1" dirty="0"/>
              <a:t>with CRS may be repeated in symbols with CRS in a PBCH subframe</a:t>
            </a:r>
          </a:p>
          <a:p>
            <a:pPr lvl="2"/>
            <a:r>
              <a:rPr lang="en-US" sz="1800" i="1" dirty="0" smtClean="0"/>
              <a:t>FFS </a:t>
            </a:r>
            <a:r>
              <a:rPr lang="en-US" sz="1800" i="1" dirty="0"/>
              <a:t>whether it  can </a:t>
            </a:r>
            <a:r>
              <a:rPr lang="en-US" sz="1800" i="1" dirty="0" smtClean="0"/>
              <a:t>be </a:t>
            </a:r>
            <a:r>
              <a:rPr lang="en-US" sz="1800" i="1" dirty="0"/>
              <a:t>repeated in symbols without </a:t>
            </a:r>
            <a:r>
              <a:rPr lang="en-US" sz="1800" i="1" dirty="0" smtClean="0"/>
              <a:t>CRS</a:t>
            </a:r>
          </a:p>
          <a:p>
            <a:pPr marL="114300" indent="0">
              <a:buNone/>
            </a:pPr>
            <a:endParaRPr lang="en-US" sz="2200" i="1" dirty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507288" cy="532373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Common to both FDD and TDD</a:t>
            </a:r>
          </a:p>
          <a:p>
            <a:pPr lvl="1"/>
            <a:r>
              <a:rPr lang="en-US" dirty="0"/>
              <a:t>Symbols with CRS </a:t>
            </a:r>
            <a:r>
              <a:rPr lang="en-US" dirty="0" smtClean="0"/>
              <a:t>are </a:t>
            </a:r>
            <a:r>
              <a:rPr lang="en-US" dirty="0"/>
              <a:t>repeated in symbols </a:t>
            </a:r>
            <a:r>
              <a:rPr lang="en-US" dirty="0" smtClean="0"/>
              <a:t>without </a:t>
            </a:r>
            <a:r>
              <a:rPr lang="en-US" dirty="0"/>
              <a:t>CRS in a PBCH </a:t>
            </a:r>
            <a:r>
              <a:rPr lang="en-US" dirty="0" smtClean="0"/>
              <a:t>subframe. Down-select between:</a:t>
            </a:r>
          </a:p>
          <a:p>
            <a:pPr lvl="2"/>
            <a:r>
              <a:rPr lang="en-US" dirty="0" smtClean="0"/>
              <a:t>Option 1: Both data and CRS REs from original PBCH symbols are repeated in symbols without CRS in a PBCH subframe</a:t>
            </a:r>
          </a:p>
          <a:p>
            <a:pPr lvl="3"/>
            <a:r>
              <a:rPr lang="en-US" dirty="0" smtClean="0"/>
              <a:t>Supported by: Intel, Samsung, SONY, LGE, InterDigital, Sierra Wireless, </a:t>
            </a:r>
            <a:r>
              <a:rPr lang="en-US" dirty="0" err="1" smtClean="0"/>
              <a:t>Sequans</a:t>
            </a:r>
            <a:r>
              <a:rPr lang="en-US" dirty="0" smtClean="0"/>
              <a:t>, MediaTek </a:t>
            </a:r>
            <a:endParaRPr lang="en-US" dirty="0" smtClean="0"/>
          </a:p>
          <a:p>
            <a:pPr lvl="2"/>
            <a:r>
              <a:rPr lang="en-US" dirty="0" smtClean="0"/>
              <a:t>Option 2: In repeated symbols without CRS, the REs corresponding to CRS symbols in original PBCH are left empty</a:t>
            </a:r>
          </a:p>
          <a:p>
            <a:pPr lvl="3"/>
            <a:r>
              <a:rPr lang="en-US" dirty="0"/>
              <a:t>Supported by: </a:t>
            </a:r>
            <a:r>
              <a:rPr lang="en-US" dirty="0" smtClean="0"/>
              <a:t>QCOM   </a:t>
            </a:r>
            <a:endParaRPr lang="en-US" dirty="0"/>
          </a:p>
          <a:p>
            <a:pPr lvl="1"/>
            <a:r>
              <a:rPr lang="en-US" dirty="0" smtClean="0"/>
              <a:t>Maintain same relative order of repeated PBCH symbols as for legacy PBCH</a:t>
            </a:r>
          </a:p>
          <a:p>
            <a:r>
              <a:rPr lang="en-US" dirty="0" smtClean="0"/>
              <a:t>For FDD:</a:t>
            </a:r>
          </a:p>
          <a:p>
            <a:pPr lvl="1"/>
            <a:r>
              <a:rPr lang="en-US" dirty="0" smtClean="0"/>
              <a:t>Continuous mapping of PBCH symbols across subframes #9 and #0</a:t>
            </a:r>
          </a:p>
          <a:p>
            <a:r>
              <a:rPr lang="en-US" dirty="0" smtClean="0"/>
              <a:t>For TDD:</a:t>
            </a:r>
          </a:p>
          <a:p>
            <a:pPr lvl="1"/>
            <a:r>
              <a:rPr lang="en-US" dirty="0" smtClean="0"/>
              <a:t>Same PBCH repetition mapping in subframes #0 and #5</a:t>
            </a:r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FDD</a:t>
            </a:r>
            <a:r>
              <a:rPr lang="en-US" dirty="0" smtClean="0"/>
              <a:t>, Normal CP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5664" y="1484784"/>
            <a:ext cx="7152671" cy="42489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9672" y="609329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Note:</a:t>
            </a:r>
            <a:r>
              <a:rPr lang="en-US" dirty="0" smtClean="0"/>
              <a:t> R0 and R1, …, R4 indicate the legacy PBCH symbols and the different copies of the PBCH symbols respectively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404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FDD</a:t>
            </a:r>
            <a:r>
              <a:rPr lang="en-US" dirty="0" smtClean="0"/>
              <a:t>, Extended CP</a:t>
            </a:r>
            <a:endParaRPr lang="en-US" dirty="0"/>
          </a:p>
        </p:txBody>
      </p:sp>
      <p:pic>
        <p:nvPicPr>
          <p:cNvPr id="6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641262"/>
            <a:ext cx="7152671" cy="42489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609329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Note:</a:t>
            </a:r>
            <a:r>
              <a:rPr lang="en-US" dirty="0" smtClean="0"/>
              <a:t> R0 and R1, …, R3 indicate the legacy PBCH symbols and the different copies of the PBCH symbols respectively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703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TDD</a:t>
            </a:r>
            <a:r>
              <a:rPr lang="en-US" dirty="0" smtClean="0"/>
              <a:t>, Normal CP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19672" y="609329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Note:</a:t>
            </a:r>
            <a:r>
              <a:rPr lang="en-US" dirty="0" smtClean="0"/>
              <a:t> R0 and R1, …, R5 indicate the legacy PBCH symbols and the different copies of the PBCH symbols respectively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8182" y="1646653"/>
            <a:ext cx="7407636" cy="443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826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TDD</a:t>
            </a:r>
            <a:r>
              <a:rPr lang="en-US" dirty="0" smtClean="0"/>
              <a:t>, Extended CP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5664" y="1700808"/>
            <a:ext cx="7152671" cy="42489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19672" y="609329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Note:</a:t>
            </a:r>
            <a:r>
              <a:rPr lang="en-US" dirty="0" smtClean="0"/>
              <a:t> R0 and R1, …, R3 indicate the legacy PBCH symbols and the different copies of the PBCH symbols respectively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765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6882</TotalTime>
  <Words>351</Words>
  <Application>Microsoft Office PowerPoint</Application>
  <PresentationFormat>On-screen Show 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ＭＳ Ｐゴシック</vt:lpstr>
      <vt:lpstr>Arial</vt:lpstr>
      <vt:lpstr>Calibri</vt:lpstr>
      <vt:lpstr>Office Theme</vt:lpstr>
      <vt:lpstr>WF on PBCH repetition mapping</vt:lpstr>
      <vt:lpstr>Background</vt:lpstr>
      <vt:lpstr>Proposals</vt:lpstr>
      <vt:lpstr>Proposal: FDD, Normal CP</vt:lpstr>
      <vt:lpstr>Proposal: FDD, Extended CP</vt:lpstr>
      <vt:lpstr>Proposal: TDD, Normal CP</vt:lpstr>
      <vt:lpstr>Proposal: TDD, Extended CP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Chatterjee, Debdeep</cp:lastModifiedBy>
  <cp:revision>437</cp:revision>
  <dcterms:created xsi:type="dcterms:W3CDTF">2014-10-08T06:45:16Z</dcterms:created>
  <dcterms:modified xsi:type="dcterms:W3CDTF">2015-11-21T20:23:37Z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