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76" r:id="rId3"/>
    <p:sldId id="279" r:id="rId4"/>
    <p:sldId id="277" r:id="rId5"/>
    <p:sldId id="280" r:id="rId6"/>
    <p:sldId id="275" r:id="rId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76" autoAdjust="0"/>
    <p:restoredTop sz="94660"/>
  </p:normalViewPr>
  <p:slideViewPr>
    <p:cSldViewPr>
      <p:cViewPr varScale="1">
        <p:scale>
          <a:sx n="88" d="100"/>
          <a:sy n="88" d="100"/>
        </p:scale>
        <p:origin x="159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9235D423-0779-497E-9DFB-D7D075B38739}" type="datetimeFigureOut">
              <a:rPr lang="zh-CN" altLang="en-US"/>
              <a:pPr>
                <a:defRPr/>
              </a:pPr>
              <a:t>2015/11/19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C21C3F9A-D39F-4E66-B1C3-D79BE2339C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3311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B43B9E0-BCDF-4AF6-A441-48555A6AF6A9}" type="slidenum">
              <a:rPr lang="zh-CN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36146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D510BE8-8C80-467E-9601-1FC38F52FC30}" type="slidenum">
              <a:rPr lang="zh-CN" altLang="en-US"/>
              <a:pPr>
                <a:spcBef>
                  <a:spcPct val="0"/>
                </a:spcBef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0349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85A48-5B6F-42F3-B1E8-52B7F6AE2235}" type="datetimeFigureOut">
              <a:rPr lang="zh-CN" altLang="en-US"/>
              <a:pPr>
                <a:defRPr/>
              </a:pPr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44A3C-A402-43EC-BA49-8411D24779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894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2E9115-3799-4B8A-AA34-AD07AAB5B148}" type="datetimeFigureOut">
              <a:rPr lang="zh-CN" altLang="en-US"/>
              <a:pPr>
                <a:defRPr/>
              </a:pPr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3E6032-36E2-4C23-AF33-990619C844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8550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1143F7-86F2-49CC-B314-71E26A49F4EE}" type="datetimeFigureOut">
              <a:rPr lang="zh-CN" altLang="en-US"/>
              <a:pPr>
                <a:defRPr/>
              </a:pPr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AB27A3-3C85-4ED0-B269-E1A658940C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25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704A6-68A7-4ADA-91FE-9BFB95637101}" type="datetimeFigureOut">
              <a:rPr lang="zh-CN" altLang="en-US"/>
              <a:pPr>
                <a:defRPr/>
              </a:pPr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B110BB-B0FB-48C1-B752-C588576CE3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755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7329C-0910-4868-B7CB-6A20878B85E8}" type="datetimeFigureOut">
              <a:rPr lang="zh-CN" altLang="en-US"/>
              <a:pPr>
                <a:defRPr/>
              </a:pPr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DCF4D-0C17-4534-AD2C-31201F0EFE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8308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D2E88-9C9D-4C0B-8D00-0DADCC006D2A}" type="datetimeFigureOut">
              <a:rPr lang="zh-CN" altLang="en-US"/>
              <a:pPr>
                <a:defRPr/>
              </a:pPr>
              <a:t>2015/11/19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C227FE-0526-4D6E-9123-A2A290E66B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082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BDE3F2-EA5B-4E37-827D-6E24184F8FDA}" type="datetimeFigureOut">
              <a:rPr lang="zh-CN" altLang="en-US"/>
              <a:pPr>
                <a:defRPr/>
              </a:pPr>
              <a:t>2015/11/19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0A7788-1939-4AC1-8279-5167D30F2C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66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C2E20D-62DA-4C1B-977C-290FAAD507EF}" type="datetimeFigureOut">
              <a:rPr lang="zh-CN" altLang="en-US"/>
              <a:pPr>
                <a:defRPr/>
              </a:pPr>
              <a:t>2015/11/19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6D283-F122-423D-BCC0-1E96D352BF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4479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4BB917-EAF0-4424-B33D-BE7B7D3FDD8E}" type="datetimeFigureOut">
              <a:rPr lang="zh-CN" altLang="en-US"/>
              <a:pPr>
                <a:defRPr/>
              </a:pPr>
              <a:t>2015/11/19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3F477F-A5D1-447D-A428-7CF91C2523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255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E4F4C-9626-41E6-A503-06854EA9EF47}" type="datetimeFigureOut">
              <a:rPr lang="zh-CN" altLang="en-US"/>
              <a:pPr>
                <a:defRPr/>
              </a:pPr>
              <a:t>2015/11/19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FDCE62-F4DB-46BC-A8DE-C96E63EF71B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708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7B5B39-3BEC-401A-BC8E-C4A49AC812A8}" type="datetimeFigureOut">
              <a:rPr lang="zh-CN" altLang="en-US"/>
              <a:pPr>
                <a:defRPr/>
              </a:pPr>
              <a:t>2015/11/19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62652F-44B2-4CA8-A179-D4749D5B3C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907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CB9053C8-266C-4CBA-B5EC-B4D28A213195}" type="datetimeFigureOut">
              <a:rPr lang="zh-CN" altLang="en-US"/>
              <a:pPr>
                <a:defRPr/>
              </a:pPr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A8C7FAC-9CEE-44A9-A253-DF28CAFE600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宋体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宋体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宋体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宋体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宋体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宋体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6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5.wmf"/><Relationship Id="rId17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9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8.bin"/><Relationship Id="rId10" Type="http://schemas.openxmlformats.org/officeDocument/2006/relationships/image" Target="../media/image4.wmf"/><Relationship Id="rId4" Type="http://schemas.openxmlformats.org/officeDocument/2006/relationships/image" Target="../media/image1.wmf"/><Relationship Id="rId9" Type="http://schemas.openxmlformats.org/officeDocument/2006/relationships/oleObject" Target="../embeddings/oleObject4.bin"/><Relationship Id="rId14" Type="http://schemas.openxmlformats.org/officeDocument/2006/relationships/oleObject" Target="../embeddings/oleObject7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11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0" y="1916113"/>
            <a:ext cx="9144000" cy="1470025"/>
          </a:xfrm>
        </p:spPr>
        <p:txBody>
          <a:bodyPr/>
          <a:lstStyle/>
          <a:p>
            <a:pPr eaLnBrk="1" hangingPunct="1"/>
            <a:r>
              <a:rPr lang="en-US" altLang="zh-CN" sz="4000" dirty="0" smtClean="0"/>
              <a:t>WF on </a:t>
            </a:r>
            <a:r>
              <a:rPr lang="en-US" altLang="zh-CN" sz="4000" dirty="0" smtClean="0"/>
              <a:t>Remaining details on RPF=4 SRS</a:t>
            </a:r>
            <a:endParaRPr lang="zh-CN" altLang="en-US" sz="4000" dirty="0" smtClean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>
          <a:xfrm>
            <a:off x="900113" y="3886200"/>
            <a:ext cx="7632700" cy="17526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Qualcomm, ZTE, CMCC</a:t>
            </a:r>
            <a:endParaRPr lang="zh-CN" altLang="en-US" dirty="0" smtClean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179388" y="188913"/>
            <a:ext cx="46878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>
                <a:latin typeface="Arial" panose="020B0604020202020204" pitchFamily="34" charset="0"/>
              </a:rPr>
              <a:t>3GPP TSG RAN WG1 #83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>
                <a:latin typeface="Arial" panose="020B0604020202020204" pitchFamily="34" charset="0"/>
              </a:rPr>
              <a:t>Anaheim, USA, 15</a:t>
            </a:r>
            <a:r>
              <a:rPr lang="en-US" altLang="zh-CN" sz="1800" b="1" baseline="30000">
                <a:latin typeface="Arial" panose="020B0604020202020204" pitchFamily="34" charset="0"/>
              </a:rPr>
              <a:t>th</a:t>
            </a:r>
            <a:r>
              <a:rPr lang="en-US" altLang="zh-CN" sz="1800" b="1">
                <a:latin typeface="Arial" panose="020B0604020202020204" pitchFamily="34" charset="0"/>
              </a:rPr>
              <a:t>-22</a:t>
            </a:r>
            <a:r>
              <a:rPr lang="en-US" altLang="zh-CN" sz="1800" b="1" baseline="30000">
                <a:latin typeface="Arial" panose="020B0604020202020204" pitchFamily="34" charset="0"/>
              </a:rPr>
              <a:t>nd</a:t>
            </a:r>
            <a:r>
              <a:rPr lang="en-US" altLang="zh-CN" sz="1800" b="1">
                <a:latin typeface="Arial" panose="020B0604020202020204" pitchFamily="34" charset="0"/>
              </a:rPr>
              <a:t> November 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>
                <a:latin typeface="Arial" panose="020B0604020202020204" pitchFamily="34" charset="0"/>
              </a:rPr>
              <a:t>Agenda Item: 6.2.4.2.2</a:t>
            </a:r>
            <a:endParaRPr lang="zh-CN" altLang="en-US" sz="1800" b="1">
              <a:latin typeface="Arial" panose="020B0604020202020204" pitchFamily="34" charset="0"/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524750" y="188913"/>
            <a:ext cx="13260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>
                <a:latin typeface="Arial" panose="020B0604020202020204" pitchFamily="34" charset="0"/>
              </a:rPr>
              <a:t>R1-157786</a:t>
            </a:r>
            <a:endParaRPr lang="zh-CN" altLang="en-US" sz="1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eaLnBrk="1" hangingPunct="1"/>
            <a:r>
              <a:rPr lang="en-US" altLang="ko-KR" smtClean="0"/>
              <a:t>Background</a:t>
            </a:r>
            <a:endParaRPr lang="ko-KR" altLang="en-US" smtClean="0"/>
          </a:p>
        </p:txBody>
      </p:sp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81600"/>
          </a:xfrm>
        </p:spPr>
        <p:txBody>
          <a:bodyPr rtlCol="0">
            <a:normAutofit fontScale="5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GB" altLang="zh-CN" dirty="0" smtClean="0"/>
              <a:t>In RAN1 meeting #82bis, the following conclusions have been reached regarding SRS capacity improvement for EBF/FD-MIMO:</a:t>
            </a:r>
            <a:endParaRPr lang="zh-CN" altLang="zh-CN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GB" altLang="zh-CN" b="1" u="sng" dirty="0" smtClean="0"/>
              <a:t>Agreement:</a:t>
            </a:r>
            <a:endParaRPr lang="zh-CN" altLang="zh-CN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GB" altLang="zh-CN" dirty="0" smtClean="0"/>
              <a:t>A new RRC parameter is introduced for a Rel-13 UE to determine the length of additional </a:t>
            </a:r>
            <a:r>
              <a:rPr lang="en-GB" altLang="zh-CN" dirty="0" err="1" smtClean="0"/>
              <a:t>UpPTS</a:t>
            </a:r>
            <a:r>
              <a:rPr lang="en-GB" altLang="zh-CN" dirty="0" smtClean="0"/>
              <a:t> symbols.   </a:t>
            </a:r>
            <a:endParaRPr lang="zh-CN" altLang="zh-CN" dirty="0" smtClean="0"/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en-GB" altLang="zh-CN" dirty="0" smtClean="0"/>
              <a:t>The number of additional </a:t>
            </a:r>
            <a:r>
              <a:rPr lang="en-GB" altLang="zh-CN" dirty="0" err="1" smtClean="0"/>
              <a:t>UpPTS</a:t>
            </a:r>
            <a:r>
              <a:rPr lang="en-GB" altLang="zh-CN" dirty="0" smtClean="0"/>
              <a:t> symbols is indicated to the UE with the </a:t>
            </a:r>
            <a:r>
              <a:rPr lang="en-US" altLang="zh-CN" dirty="0" smtClean="0"/>
              <a:t>RRC parameter with two states – {2, 4}.</a:t>
            </a:r>
            <a:endParaRPr lang="zh-CN" altLang="zh-CN" dirty="0" smtClean="0"/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en-US" altLang="zh-CN" dirty="0" smtClean="0"/>
              <a:t>Note: The number of total </a:t>
            </a:r>
            <a:r>
              <a:rPr lang="en-US" altLang="zh-CN" dirty="0" err="1" smtClean="0"/>
              <a:t>UpPTS</a:t>
            </a:r>
            <a:r>
              <a:rPr lang="en-US" altLang="zh-CN" dirty="0" smtClean="0"/>
              <a:t> SC-FDMA symbols does not exceed 6 in a special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 </a:t>
            </a:r>
            <a:endParaRPr lang="zh-CN" altLang="zh-CN" dirty="0" smtClean="0"/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en-US" altLang="zh-CN" dirty="0" smtClean="0"/>
              <a:t>Note: </a:t>
            </a:r>
            <a:r>
              <a:rPr lang="en-GB" altLang="zh-CN" dirty="0" smtClean="0"/>
              <a:t>The number of </a:t>
            </a:r>
            <a:r>
              <a:rPr lang="en-GB" altLang="zh-CN" dirty="0" err="1" smtClean="0"/>
              <a:t>DwPTS</a:t>
            </a:r>
            <a:r>
              <a:rPr lang="en-GB" altLang="zh-CN" dirty="0" smtClean="0"/>
              <a:t> symbols is the same as the number of </a:t>
            </a:r>
            <a:r>
              <a:rPr lang="en-GB" altLang="zh-CN" dirty="0" err="1" smtClean="0"/>
              <a:t>DwPTS</a:t>
            </a:r>
            <a:r>
              <a:rPr lang="en-GB" altLang="zh-CN" dirty="0" smtClean="0"/>
              <a:t> symbols in the legacy special </a:t>
            </a:r>
            <a:r>
              <a:rPr lang="en-GB" altLang="zh-CN" dirty="0" err="1" smtClean="0"/>
              <a:t>subframe</a:t>
            </a:r>
            <a:r>
              <a:rPr lang="en-GB" altLang="zh-CN" dirty="0" smtClean="0"/>
              <a:t> configuration in SIB1. </a:t>
            </a:r>
            <a:endParaRPr lang="zh-CN" altLang="zh-CN" dirty="0" smtClean="0"/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en-GB" altLang="zh-CN" dirty="0" smtClean="0"/>
              <a:t>For trigger types 0 and 1, a new set of  RRC parameter values for additional </a:t>
            </a:r>
            <a:r>
              <a:rPr lang="en-GB" altLang="zh-CN" dirty="0" err="1" smtClean="0"/>
              <a:t>UpPTS</a:t>
            </a:r>
            <a:r>
              <a:rPr lang="en-GB" altLang="zh-CN" dirty="0" smtClean="0"/>
              <a:t> are separately configured from the legacy SRS configurations, where the parameters are the same as the ones used for legacy SRS.</a:t>
            </a:r>
            <a:endParaRPr lang="zh-CN" altLang="zh-CN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GB" altLang="zh-CN" b="1" u="sng" dirty="0" smtClean="0"/>
              <a:t>Agreement:</a:t>
            </a:r>
            <a:endParaRPr lang="zh-CN" altLang="zh-CN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/>
              <a:t>Confirm the working assumption to increase number of combs to 4 with maximum number of CS=12 </a:t>
            </a:r>
            <a:endParaRPr lang="zh-CN" altLang="zh-CN" dirty="0" smtClean="0"/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en-GB" altLang="zh-CN" dirty="0" smtClean="0"/>
              <a:t>A new RRC signalling is introduced to enable RPF4</a:t>
            </a:r>
            <a:endParaRPr lang="zh-CN" altLang="zh-CN" dirty="0" smtClean="0"/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en-US" altLang="zh-CN" dirty="0" smtClean="0"/>
              <a:t>The UE-specific parameter </a:t>
            </a:r>
            <a:r>
              <a:rPr lang="en-US" altLang="zh-CN" dirty="0" err="1" smtClean="0"/>
              <a:t>transmissionComb</a:t>
            </a:r>
            <a:r>
              <a:rPr lang="en-US" altLang="zh-CN" dirty="0" smtClean="0"/>
              <a:t> or </a:t>
            </a:r>
            <a:r>
              <a:rPr lang="en-US" altLang="zh-CN" dirty="0" err="1" smtClean="0"/>
              <a:t>transmissionComb-ap</a:t>
            </a:r>
            <a:r>
              <a:rPr lang="en-US" altLang="zh-CN" dirty="0" smtClean="0"/>
              <a:t> is extended to two bits to indicate 4 indexes of comb. </a:t>
            </a:r>
            <a:endParaRPr lang="zh-CN" altLang="zh-CN" dirty="0" smtClean="0"/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en-US" altLang="zh-CN" dirty="0" smtClean="0"/>
              <a:t>One additional </a:t>
            </a:r>
            <a:r>
              <a:rPr lang="en-US" altLang="zh-CN" dirty="0" err="1" smtClean="0"/>
              <a:t>signalling</a:t>
            </a:r>
            <a:r>
              <a:rPr lang="en-US" altLang="zh-CN" dirty="0" smtClean="0"/>
              <a:t> bit is added to indicate 12 cyclic shifts together with the existing 3 bits</a:t>
            </a:r>
            <a:endParaRPr lang="zh-CN" altLang="zh-CN" dirty="0" smtClean="0"/>
          </a:p>
          <a:p>
            <a:pPr lvl="2" eaLnBrk="1" fontAlgn="auto" hangingPunct="1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Char char="–"/>
              <a:defRPr/>
            </a:pPr>
            <a:endParaRPr lang="en-GB" altLang="zh-CN" sz="2200" dirty="0" smtClean="0">
              <a:cs typeface="Times New Roman" pitchFamily="18" charset="0"/>
            </a:endParaRPr>
          </a:p>
          <a:p>
            <a:pPr lvl="1" eaLnBrk="1" fontAlgn="auto" hangingPunct="1">
              <a:lnSpc>
                <a:spcPct val="9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GB" altLang="zh-CN" dirty="0" smtClean="0">
                <a:cs typeface="Times New Roman" pitchFamily="18" charset="0"/>
              </a:rPr>
              <a:t> </a:t>
            </a:r>
          </a:p>
          <a:p>
            <a:pPr lvl="1" eaLnBrk="1" fontAlgn="auto" hangingPunct="1">
              <a:lnSpc>
                <a:spcPct val="90000"/>
              </a:lnSpc>
              <a:spcAft>
                <a:spcPts val="0"/>
              </a:spcAft>
              <a:buFont typeface="Arial" charset="0"/>
              <a:buNone/>
              <a:defRPr/>
            </a:pPr>
            <a:endParaRPr lang="en-GB" altLang="zh-CN" sz="2600" dirty="0" smtClean="0"/>
          </a:p>
          <a:p>
            <a:pPr lvl="1" eaLnBrk="1" fontAlgn="auto" hangingPunct="1">
              <a:spcAft>
                <a:spcPts val="0"/>
              </a:spcAft>
              <a:buSzPct val="30000"/>
              <a:buFont typeface="Wingdings" pitchFamily="2" charset="2"/>
              <a:buChar char="n"/>
              <a:defRPr/>
            </a:pPr>
            <a:endParaRPr lang="en-GB" altLang="zh-CN" sz="2400" dirty="0" smtClean="0">
              <a:cs typeface="Times New Roman" pitchFamily="18" charset="0"/>
            </a:endParaRPr>
          </a:p>
          <a:p>
            <a:pPr marL="742950" lvl="2" indent="-342900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GB" altLang="zh-CN" sz="2000" dirty="0" smtClean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For the existing RPF=2 SRS with 4-ports, the cyclic shift and transmission comb per port are defined by</a:t>
            </a:r>
            <a:endParaRPr lang="en-US" sz="2800" dirty="0"/>
          </a:p>
        </p:txBody>
      </p:sp>
      <p:graphicFrame>
        <p:nvGraphicFramePr>
          <p:cNvPr id="4" name="Object 150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2434840"/>
              </p:ext>
            </p:extLst>
          </p:nvPr>
        </p:nvGraphicFramePr>
        <p:xfrm>
          <a:off x="2057400" y="2725733"/>
          <a:ext cx="4572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36" name="Equation" r:id="rId3" imgW="330120" imgH="241200" progId="Equation.3">
                  <p:embed/>
                </p:oleObj>
              </mc:Choice>
              <mc:Fallback>
                <p:oleObj name="Equation" r:id="rId3" imgW="33012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2725733"/>
                        <a:ext cx="457200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Group 15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8984510"/>
              </p:ext>
            </p:extLst>
          </p:nvPr>
        </p:nvGraphicFramePr>
        <p:xfrm>
          <a:off x="381000" y="2741608"/>
          <a:ext cx="8763000" cy="3567117"/>
        </p:xfrm>
        <a:graphic>
          <a:graphicData uri="http://schemas.openxmlformats.org/drawingml/2006/table">
            <a:tbl>
              <a:tblPr/>
              <a:tblGrid>
                <a:gridCol w="719138"/>
                <a:gridCol w="528637"/>
                <a:gridCol w="531813"/>
                <a:gridCol w="530225"/>
                <a:gridCol w="530225"/>
                <a:gridCol w="1481137"/>
                <a:gridCol w="1477963"/>
                <a:gridCol w="1482725"/>
                <a:gridCol w="1481137"/>
              </a:tblGrid>
              <a:tr h="3810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CS (             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comb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40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0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140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140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140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4</a:t>
                      </a:r>
                      <a:endParaRPr kumimoji="0" lang="en-US" altLang="en-US" sz="1400" b="0" i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140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12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transmissionComb</a:t>
                      </a:r>
                      <a:endParaRPr kumimoji="0" lang="en-US" altLang="en-US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12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transmissionComb</a:t>
                      </a:r>
                      <a:endParaRPr kumimoji="0" lang="en-US" altLang="en-US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12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transmissionComb</a:t>
                      </a:r>
                      <a:endParaRPr kumimoji="0" lang="en-US" altLang="en-US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12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transmissionComb</a:t>
                      </a:r>
                      <a:endParaRPr kumimoji="0" lang="en-US" altLang="en-US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0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140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1</a:t>
                      </a:r>
                      <a:endParaRPr kumimoji="0" lang="en-US" altLang="en-US" sz="1400" b="0" i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140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140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5</a:t>
                      </a:r>
                      <a:endParaRPr kumimoji="0" lang="en-US" altLang="en-US" sz="1400" b="0" i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140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7</a:t>
                      </a:r>
                      <a:endParaRPr kumimoji="0" lang="en-US" altLang="en-US" sz="1400" b="0" i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12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transmissionComb</a:t>
                      </a:r>
                      <a:endParaRPr kumimoji="0" lang="en-US" altLang="en-US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12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transmissionComb</a:t>
                      </a:r>
                      <a:endParaRPr kumimoji="0" lang="en-US" altLang="en-US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12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transmissionComb</a:t>
                      </a:r>
                      <a:endParaRPr kumimoji="0" lang="en-US" altLang="en-US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12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transmissionComb</a:t>
                      </a:r>
                      <a:endParaRPr kumimoji="0" lang="en-US" altLang="en-US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0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140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2</a:t>
                      </a:r>
                      <a:endParaRPr kumimoji="0" lang="en-US" altLang="en-US" sz="1400" b="0" i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140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140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6</a:t>
                      </a:r>
                      <a:endParaRPr kumimoji="0" lang="en-US" altLang="en-US" sz="1400" b="0" i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140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0</a:t>
                      </a:r>
                      <a:endParaRPr kumimoji="0" lang="en-US" altLang="en-US" sz="1400" b="0" i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12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transmissionComb</a:t>
                      </a:r>
                      <a:endParaRPr kumimoji="0" lang="en-US" altLang="en-US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12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transmissionComb</a:t>
                      </a:r>
                      <a:endParaRPr kumimoji="0" lang="en-US" altLang="en-US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12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transmissionComb</a:t>
                      </a:r>
                      <a:endParaRPr kumimoji="0" lang="en-US" altLang="en-US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12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transmissionComb</a:t>
                      </a:r>
                      <a:endParaRPr kumimoji="0" lang="en-US" altLang="en-US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0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kumimoji="0" lang="en-US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140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3</a:t>
                      </a:r>
                      <a:endParaRPr kumimoji="0" lang="en-US" altLang="en-US" sz="1400" b="0" i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140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140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7</a:t>
                      </a:r>
                      <a:endParaRPr kumimoji="0" lang="en-US" altLang="en-US" sz="1400" b="0" i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140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1</a:t>
                      </a:r>
                      <a:endParaRPr kumimoji="0" lang="en-US" altLang="en-US" sz="1400" b="0" i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12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transmissionComb</a:t>
                      </a:r>
                      <a:endParaRPr kumimoji="0" lang="en-US" altLang="en-US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12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transmissionComb</a:t>
                      </a:r>
                      <a:endParaRPr kumimoji="0" lang="en-US" altLang="en-US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12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transmissionComb</a:t>
                      </a:r>
                      <a:endParaRPr kumimoji="0" lang="en-US" altLang="en-US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12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transmissionComb</a:t>
                      </a:r>
                      <a:endParaRPr kumimoji="0" lang="en-US" altLang="en-US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0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kumimoji="0" lang="en-US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140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140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140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0</a:t>
                      </a:r>
                      <a:endParaRPr kumimoji="0" lang="en-US" altLang="en-US" sz="1400" b="0" i="1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12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transmissionComb</a:t>
                      </a:r>
                      <a:endParaRPr kumimoji="0" lang="en-US" altLang="en-US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1-transmissionComb</a:t>
                      </a:r>
                      <a:endParaRPr kumimoji="0" lang="en-US" altLang="en-US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12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transmissionComb</a:t>
                      </a:r>
                      <a:endParaRPr kumimoji="0" lang="en-US" altLang="en-US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1-transmissionComb</a:t>
                      </a:r>
                      <a:endParaRPr kumimoji="0" lang="en-US" altLang="en-US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0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kumimoji="0" lang="en-US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140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5</a:t>
                      </a:r>
                      <a:endParaRPr kumimoji="0" lang="en-US" altLang="en-US" sz="1400" b="0" i="1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140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140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1</a:t>
                      </a:r>
                      <a:endParaRPr kumimoji="0" lang="en-US" altLang="en-US" sz="1400" b="0" i="1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3</a:t>
                      </a:r>
                      <a:endParaRPr kumimoji="0" lang="en-US" altLang="en-US" sz="14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12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transmissionComb</a:t>
                      </a:r>
                      <a:endParaRPr kumimoji="0" lang="en-US" altLang="en-US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1-transmissionComb</a:t>
                      </a:r>
                      <a:endParaRPr kumimoji="0" lang="en-US" altLang="en-US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12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transmissionComb</a:t>
                      </a:r>
                      <a:endParaRPr kumimoji="0" lang="en-US" altLang="en-US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1-transmissionComb</a:t>
                      </a:r>
                      <a:endParaRPr kumimoji="0" lang="en-US" altLang="en-US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0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kumimoji="0" lang="en-US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140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6</a:t>
                      </a:r>
                      <a:endParaRPr kumimoji="0" lang="en-US" altLang="en-US" sz="1400" b="0" i="1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140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140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2</a:t>
                      </a:r>
                      <a:endParaRPr kumimoji="0" lang="en-US" altLang="en-US" sz="1400" b="0" i="1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kumimoji="0" lang="en-US" altLang="en-US" sz="14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12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transmissionComb</a:t>
                      </a:r>
                      <a:endParaRPr kumimoji="0" lang="en-US" altLang="en-US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1-transmissionComb</a:t>
                      </a:r>
                      <a:endParaRPr kumimoji="0" lang="en-US" altLang="en-US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12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transmissionComb</a:t>
                      </a:r>
                      <a:endParaRPr kumimoji="0" lang="en-US" altLang="en-US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1-transmissionComb</a:t>
                      </a:r>
                      <a:endParaRPr kumimoji="0" lang="en-US" altLang="en-US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0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kumimoji="0" lang="en-US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140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7</a:t>
                      </a:r>
                      <a:endParaRPr kumimoji="0" lang="en-US" altLang="en-US" sz="1400" b="0" i="1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140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140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3</a:t>
                      </a:r>
                      <a:endParaRPr kumimoji="0" lang="en-US" altLang="en-US" sz="1400" b="0" i="1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5</a:t>
                      </a:r>
                      <a:endParaRPr kumimoji="0" lang="en-US" altLang="en-US" sz="14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12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transmissionComb</a:t>
                      </a:r>
                      <a:endParaRPr kumimoji="0" lang="en-US" altLang="en-US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1-transmissionComb</a:t>
                      </a:r>
                      <a:endParaRPr kumimoji="0" lang="en-US" altLang="en-US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12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transmissionComb</a:t>
                      </a:r>
                      <a:endParaRPr kumimoji="0" lang="en-US" altLang="en-US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1-transmissionComb</a:t>
                      </a:r>
                      <a:endParaRPr kumimoji="0" lang="en-US" altLang="en-US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Object 150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8175187"/>
              </p:ext>
            </p:extLst>
          </p:nvPr>
        </p:nvGraphicFramePr>
        <p:xfrm>
          <a:off x="3352800" y="3224208"/>
          <a:ext cx="3810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37" name="Equation" r:id="rId5" imgW="380880" imgH="203040" progId="Equation.3">
                  <p:embed/>
                </p:oleObj>
              </mc:Choice>
              <mc:Fallback>
                <p:oleObj name="Equation" r:id="rId5" imgW="38088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3224208"/>
                        <a:ext cx="381000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50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8705076"/>
              </p:ext>
            </p:extLst>
          </p:nvPr>
        </p:nvGraphicFramePr>
        <p:xfrm>
          <a:off x="4876800" y="3224208"/>
          <a:ext cx="3556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38" name="Equation" r:id="rId7" imgW="355320" imgH="203040" progId="Equation.3">
                  <p:embed/>
                </p:oleObj>
              </mc:Choice>
              <mc:Fallback>
                <p:oleObj name="Equation" r:id="rId7" imgW="35532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3224208"/>
                        <a:ext cx="355600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50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3938264"/>
              </p:ext>
            </p:extLst>
          </p:nvPr>
        </p:nvGraphicFramePr>
        <p:xfrm>
          <a:off x="6324600" y="3224208"/>
          <a:ext cx="3810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39" name="Equation" r:id="rId9" imgW="380880" imgH="203040" progId="Equation.3">
                  <p:embed/>
                </p:oleObj>
              </mc:Choice>
              <mc:Fallback>
                <p:oleObj name="Equation" r:id="rId9" imgW="38088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4600" y="3224208"/>
                        <a:ext cx="381000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150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9026862"/>
              </p:ext>
            </p:extLst>
          </p:nvPr>
        </p:nvGraphicFramePr>
        <p:xfrm>
          <a:off x="7848600" y="3224208"/>
          <a:ext cx="3683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40" name="Equation" r:id="rId11" imgW="368280" imgH="203040" progId="Equation.3">
                  <p:embed/>
                </p:oleObj>
              </mc:Choice>
              <mc:Fallback>
                <p:oleObj name="Equation" r:id="rId11" imgW="36828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48600" y="3224208"/>
                        <a:ext cx="368300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150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5359806"/>
              </p:ext>
            </p:extLst>
          </p:nvPr>
        </p:nvGraphicFramePr>
        <p:xfrm>
          <a:off x="1143000" y="3224208"/>
          <a:ext cx="3810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41" name="Equation" r:id="rId13" imgW="380880" imgH="203040" progId="Equation.3">
                  <p:embed/>
                </p:oleObj>
              </mc:Choice>
              <mc:Fallback>
                <p:oleObj name="Equation" r:id="rId13" imgW="38088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3224208"/>
                        <a:ext cx="381000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5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9005062"/>
              </p:ext>
            </p:extLst>
          </p:nvPr>
        </p:nvGraphicFramePr>
        <p:xfrm>
          <a:off x="1676400" y="3224208"/>
          <a:ext cx="3556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42" name="Equation" r:id="rId14" imgW="355320" imgH="203040" progId="Equation.3">
                  <p:embed/>
                </p:oleObj>
              </mc:Choice>
              <mc:Fallback>
                <p:oleObj name="Equation" r:id="rId14" imgW="35532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3224208"/>
                        <a:ext cx="355600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5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1488756"/>
              </p:ext>
            </p:extLst>
          </p:nvPr>
        </p:nvGraphicFramePr>
        <p:xfrm>
          <a:off x="2209800" y="3224208"/>
          <a:ext cx="3810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43" name="Equation" r:id="rId15" imgW="380880" imgH="203040" progId="Equation.3">
                  <p:embed/>
                </p:oleObj>
              </mc:Choice>
              <mc:Fallback>
                <p:oleObj name="Equation" r:id="rId15" imgW="38088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3224208"/>
                        <a:ext cx="381000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5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6958271"/>
              </p:ext>
            </p:extLst>
          </p:nvPr>
        </p:nvGraphicFramePr>
        <p:xfrm>
          <a:off x="2743200" y="3224208"/>
          <a:ext cx="3683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44" name="Equation" r:id="rId16" imgW="368280" imgH="203040" progId="Equation.3">
                  <p:embed/>
                </p:oleObj>
              </mc:Choice>
              <mc:Fallback>
                <p:oleObj name="Equation" r:id="rId16" imgW="36828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3224208"/>
                        <a:ext cx="368300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5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6379650"/>
              </p:ext>
            </p:extLst>
          </p:nvPr>
        </p:nvGraphicFramePr>
        <p:xfrm>
          <a:off x="533400" y="2817808"/>
          <a:ext cx="3810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45" name="Equation" r:id="rId17" imgW="279360" imgH="241200" progId="Equation.3">
                  <p:embed/>
                </p:oleObj>
              </mc:Choice>
              <mc:Fallback>
                <p:oleObj name="Equation" r:id="rId17" imgW="27936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2817808"/>
                        <a:ext cx="3810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36603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Proposal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171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altLang="en-US" dirty="0" smtClean="0"/>
                  <a:t>For RPF=4 SRS configuration, </a:t>
                </a:r>
              </a:p>
              <a:p>
                <a:pPr lvl="1"/>
                <a:r>
                  <a:rPr lang="en-US" altLang="en-US" dirty="0" smtClean="0"/>
                  <a:t>the </a:t>
                </a:r>
                <a:r>
                  <a:rPr lang="en-US" altLang="en-US" dirty="0" smtClean="0"/>
                  <a:t>length of the sequence is defined </a:t>
                </a:r>
                <a:r>
                  <a:rPr lang="en-US" altLang="en-US" dirty="0" smtClean="0"/>
                  <a:t>as</a:t>
                </a:r>
              </a:p>
              <a:p>
                <a:endParaRPr lang="en-US" altLang="en-US" dirty="0"/>
              </a:p>
              <a:p>
                <a:pPr lvl="1"/>
                <a:endParaRPr lang="en-US" altLang="en-US" dirty="0" smtClean="0"/>
              </a:p>
              <a:p>
                <a:pPr lvl="1">
                  <a:spcAft>
                    <a:spcPts val="600"/>
                  </a:spcAft>
                </a:pPr>
                <a:r>
                  <a:rPr lang="en-US" altLang="en-US" dirty="0" smtClean="0"/>
                  <a:t>the cyclic shift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en-US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altLang="en-US" b="0" i="1" smtClean="0">
                            <a:latin typeface="Cambria Math" panose="02040503050406030204" pitchFamily="18" charset="0"/>
                          </a:rPr>
                          <m:t>𝑆𝑅𝑆</m:t>
                        </m:r>
                      </m:sub>
                      <m:sup>
                        <m:r>
                          <a:rPr lang="en-US" altLang="en-US" b="0" i="1" smtClean="0">
                            <a:latin typeface="Cambria Math" panose="02040503050406030204" pitchFamily="18" charset="0"/>
                          </a:rPr>
                          <m:t>𝐶𝑆</m:t>
                        </m:r>
                        <m:r>
                          <a:rPr lang="en-US" altLang="en-US" b="0" i="1" smtClean="0">
                            <a:latin typeface="Cambria Math" panose="02040503050406030204" pitchFamily="18" charset="0"/>
                          </a:rPr>
                          <m:t>,   </m:t>
                        </m:r>
                        <m:acc>
                          <m:accPr>
                            <m:chr m:val="̃"/>
                            <m:ctrlPr>
                              <a:rPr lang="en-US" alt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altLang="en-US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</m:acc>
                      </m:sup>
                    </m:sSubSup>
                  </m:oMath>
                </a14:m>
                <a:r>
                  <a:rPr lang="en-US" altLang="en-US" dirty="0" smtClean="0"/>
                  <a:t> is given by</a:t>
                </a:r>
              </a:p>
              <a:p>
                <a:pPr marL="457200" lvl="1" indent="0">
                  <a:spcBef>
                    <a:spcPts val="120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alt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altLang="en-US" sz="24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b>
                          <m:r>
                            <a:rPr lang="en-US" altLang="en-US" sz="2400" b="0" i="1" smtClean="0">
                              <a:latin typeface="Cambria Math" panose="02040503050406030204" pitchFamily="18" charset="0"/>
                            </a:rPr>
                            <m:t>𝑆𝑅𝑆</m:t>
                          </m:r>
                        </m:sub>
                        <m:sup>
                          <m:r>
                            <a:rPr lang="en-US" altLang="en-US" sz="2400" b="0" i="1" smtClean="0">
                              <a:latin typeface="Cambria Math" panose="02040503050406030204" pitchFamily="18" charset="0"/>
                            </a:rPr>
                            <m:t>𝐶𝑆</m:t>
                          </m:r>
                          <m:r>
                            <a:rPr lang="en-US" altLang="en-US" sz="2400" b="0" i="1" smtClean="0">
                              <a:latin typeface="Cambria Math" panose="02040503050406030204" pitchFamily="18" charset="0"/>
                            </a:rPr>
                            <m:t>,   </m:t>
                          </m:r>
                          <m:acc>
                            <m:accPr>
                              <m:chr m:val="̃"/>
                              <m:ctrlPr>
                                <a:rPr lang="en-US" alt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</m:acc>
                        </m:sup>
                      </m:sSubSup>
                      <m:r>
                        <a:rPr lang="en-US" alt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en-US" sz="2400" b="0" i="1" smtClean="0">
                          <a:latin typeface="Cambria Math" panose="02040503050406030204" pitchFamily="18" charset="0"/>
                        </a:rPr>
                        <m:t>𝑚𝑜𝑑</m:t>
                      </m:r>
                      <m:r>
                        <a:rPr lang="en-US" altLang="en-US" sz="2400" b="0" i="1" smtClean="0">
                          <a:latin typeface="Cambria Math" panose="02040503050406030204" pitchFamily="18" charset="0"/>
                        </a:rPr>
                        <m:t>(</m:t>
                      </m:r>
                      <m:sSubSup>
                        <m:sSubSupPr>
                          <m:ctrlPr>
                            <a:rPr lang="en-US" alt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altLang="en-US" sz="24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b>
                          <m:r>
                            <a:rPr lang="en-US" altLang="en-US" sz="2400" b="0" i="1" smtClean="0">
                              <a:latin typeface="Cambria Math" panose="02040503050406030204" pitchFamily="18" charset="0"/>
                            </a:rPr>
                            <m:t>𝑆𝑅𝑆</m:t>
                          </m:r>
                        </m:sub>
                        <m:sup>
                          <m:r>
                            <a:rPr lang="en-US" altLang="en-US" sz="2400" b="0" i="1" smtClean="0">
                              <a:latin typeface="Cambria Math" panose="02040503050406030204" pitchFamily="18" charset="0"/>
                            </a:rPr>
                            <m:t>𝐶𝑆</m:t>
                          </m:r>
                        </m:sup>
                      </m:sSubSup>
                      <m:r>
                        <a:rPr lang="en-US" alt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altLang="en-US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en-US" sz="24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  <m:acc>
                            <m:accPr>
                              <m:chr m:val="̃"/>
                              <m:ctrlPr>
                                <a:rPr lang="en-US" alt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𝑝</m:t>
                              </m:r>
                            </m:e>
                          </m:acc>
                        </m:num>
                        <m:den>
                          <m:sSub>
                            <m:sSubPr>
                              <m:ctrlPr>
                                <a:rPr lang="en-US" alt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</a:rPr>
                                <m:t>𝑎𝑝</m:t>
                              </m:r>
                            </m:sub>
                          </m:sSub>
                        </m:den>
                      </m:f>
                      <m:r>
                        <a:rPr lang="en-US" altLang="en-US" sz="2400" b="0" i="1" smtClean="0">
                          <a:latin typeface="Cambria Math" panose="02040503050406030204" pitchFamily="18" charset="0"/>
                        </a:rPr>
                        <m:t>, 12) </m:t>
                      </m:r>
                    </m:oMath>
                  </m:oMathPara>
                </a14:m>
                <a:endParaRPr lang="en-US" altLang="en-US" dirty="0" smtClean="0"/>
              </a:p>
              <a:p>
                <a:pPr marL="457200" lvl="1" indent="0">
                  <a:buNone/>
                </a:pPr>
                <a:r>
                  <a:rPr lang="en-US" altLang="en-US" dirty="0" smtClean="0"/>
                  <a:t>where </a:t>
                </a:r>
                <a14:m>
                  <m:oMath xmlns:m="http://schemas.openxmlformats.org/officeDocument/2006/math">
                    <m:acc>
                      <m:accPr>
                        <m:chr m:val="̃"/>
                        <m:ctrlPr>
                          <a:rPr lang="en-US" alt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alt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𝑝</m:t>
                        </m:r>
                      </m:e>
                    </m:acc>
                  </m:oMath>
                </a14:m>
                <a:r>
                  <a:rPr lang="en-US" altLang="en-US" dirty="0" smtClean="0"/>
                  <a:t>=0…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en-US" b="0" i="1" smtClean="0">
                            <a:latin typeface="Cambria Math" panose="02040503050406030204" pitchFamily="18" charset="0"/>
                          </a:rPr>
                          <m:t>𝑎𝑝</m:t>
                        </m:r>
                      </m:sub>
                    </m:sSub>
                  </m:oMath>
                </a14:m>
                <a:r>
                  <a:rPr lang="en-US" altLang="en-US" dirty="0" smtClean="0"/>
                  <a:t>-1 and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en-US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altLang="en-US" b="0" i="1" smtClean="0">
                            <a:latin typeface="Cambria Math" panose="02040503050406030204" pitchFamily="18" charset="0"/>
                          </a:rPr>
                          <m:t>𝑆𝑅𝑆</m:t>
                        </m:r>
                      </m:sub>
                      <m:sup>
                        <m:r>
                          <a:rPr lang="en-US" altLang="en-US" b="0" i="1" smtClean="0">
                            <a:latin typeface="Cambria Math" panose="02040503050406030204" pitchFamily="18" charset="0"/>
                          </a:rPr>
                          <m:t>𝐶𝑆</m:t>
                        </m:r>
                      </m:sup>
                    </m:sSubSup>
                  </m:oMath>
                </a14:m>
                <a:r>
                  <a:rPr lang="en-US" altLang="en-US" dirty="0" smtClean="0"/>
                  <a:t> ={</a:t>
                </a:r>
                <a:r>
                  <a:rPr lang="en-US" altLang="en-US" dirty="0" smtClean="0"/>
                  <a:t>0…11} </a:t>
                </a:r>
                <a:r>
                  <a:rPr lang="en-US" altLang="en-US" dirty="0" smtClean="0"/>
                  <a:t>is configured CS value</a:t>
                </a:r>
              </a:p>
              <a:p>
                <a:endParaRPr lang="en-US" altLang="en-US" dirty="0" smtClean="0"/>
              </a:p>
              <a:p>
                <a:pPr lvl="1"/>
                <a:endParaRPr lang="en-US" altLang="en-US" dirty="0" smtClean="0"/>
              </a:p>
              <a:p>
                <a:pPr lvl="4"/>
                <a:endParaRPr lang="en-US" altLang="en-US" dirty="0" smtClean="0"/>
              </a:p>
            </p:txBody>
          </p:sp>
        </mc:Choice>
        <mc:Fallback>
          <p:sp>
            <p:nvSpPr>
              <p:cNvPr id="7171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3"/>
                <a:stretch>
                  <a:fillRect l="-1704" t="-1752" b="-67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17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717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5083940"/>
              </p:ext>
            </p:extLst>
          </p:nvPr>
        </p:nvGraphicFramePr>
        <p:xfrm>
          <a:off x="3275856" y="3012282"/>
          <a:ext cx="22606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3" r:id="rId4" imgW="1234080" imgH="264960" progId="Equation.DSMT4">
                  <p:embed/>
                </p:oleObj>
              </mc:Choice>
              <mc:Fallback>
                <p:oleObj r:id="rId4" imgW="1234080" imgH="26496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5856" y="3012282"/>
                        <a:ext cx="2260600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4" name="Rectangle 4"/>
          <p:cNvSpPr>
            <a:spLocks noChangeArrowheads="1"/>
          </p:cNvSpPr>
          <p:nvPr/>
        </p:nvSpPr>
        <p:spPr bwMode="auto">
          <a:xfrm>
            <a:off x="3492500" y="3860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90872" y="1600200"/>
                <a:ext cx="8229600" cy="4525963"/>
              </a:xfrm>
            </p:spPr>
            <p:txBody>
              <a:bodyPr/>
              <a:lstStyle/>
              <a:p>
                <a:r>
                  <a:rPr lang="en-US" altLang="en-US" dirty="0" smtClean="0"/>
                  <a:t>FFS on whether and how to apply RPF=4 for 4 port SRS case:</a:t>
                </a:r>
              </a:p>
              <a:p>
                <a:pPr lvl="1"/>
                <a:r>
                  <a:rPr lang="en-US" altLang="en-US" sz="2400" dirty="0" smtClean="0"/>
                  <a:t>The transmission comb per port of the RPF=4 SRS is given by</a:t>
                </a:r>
              </a:p>
              <a:p>
                <a:pPr marL="457200" lvl="1" indent="0">
                  <a:buNone/>
                </a:pPr>
                <a:r>
                  <a:rPr lang="en-US" sz="2000" b="0" i="1" dirty="0" smtClean="0">
                    <a:latin typeface="Cambria Math" panose="02040503050406030204" pitchFamily="18" charset="0"/>
                  </a:rPr>
                  <a:t>Exa</a:t>
                </a:r>
                <a:r>
                  <a:rPr lang="en-US" sz="2000" i="1" dirty="0" smtClean="0">
                    <a:latin typeface="Cambria Math" panose="02040503050406030204" pitchFamily="18" charset="0"/>
                  </a:rPr>
                  <a:t>mple 1</a:t>
                </a:r>
                <a:endParaRPr lang="en-US" sz="1600" b="0" i="1" dirty="0" smtClean="0">
                  <a:latin typeface="Cambria Math" panose="02040503050406030204" pitchFamily="18" charset="0"/>
                </a:endParaRPr>
              </a:p>
              <a:p>
                <a:pPr marL="457200" lvl="1" indent="0" defTabSz="592138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𝑇𝐶</m:t>
                          </m:r>
                        </m:sub>
                        <m:sup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sup>
                      </m:sSubSup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  <m:t>𝑚𝑜𝑑</m:t>
                                </m:r>
                                <m:d>
                                  <m:dPr>
                                    <m:ctrlP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18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acc>
                                          <m:accPr>
                                            <m:chr m:val="̅"/>
                                            <m:ctrlPr>
                                              <a:rPr lang="en-US" sz="180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accPr>
                                          <m:e>
                                            <m:r>
                                              <a:rPr lang="en-US" sz="1800" b="0" i="1" smtClean="0">
                                                <a:latin typeface="Cambria Math" panose="02040503050406030204" pitchFamily="18" charset="0"/>
                                              </a:rPr>
                                              <m:t>𝑘</m:t>
                                            </m:r>
                                          </m:e>
                                        </m:acc>
                                      </m:e>
                                      <m:sub>
                                        <m:r>
                                          <a:rPr lang="en-US" sz="1800" b="0" i="1" smtClean="0">
                                            <a:latin typeface="Cambria Math" panose="02040503050406030204" pitchFamily="18" charset="0"/>
                                          </a:rPr>
                                          <m:t>𝑇𝐶</m:t>
                                        </m:r>
                                      </m:sub>
                                    </m:sSub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+2, 4</m:t>
                                    </m:r>
                                  </m:e>
                                </m:d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  <m:t>              </m:t>
                                </m:r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  <m:t>𝑖𝑓</m:t>
                                </m:r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  <m:t>  </m:t>
                                </m:r>
                                <m:acc>
                                  <m:accPr>
                                    <m:chr m:val="̃"/>
                                    <m:ctrlPr>
                                      <a:rPr lang="en-US" altLang="en-US" sz="1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altLang="en-US" sz="1800" b="0" i="1" smtClean="0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</m:acc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∈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1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1, 3</m:t>
                                    </m:r>
                                  </m:e>
                                </m:d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 </m:t>
                                </m:r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𝑎𝑛𝑑</m:t>
                                </m:r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</m:t>
                                </m:r>
                                <m:sSub>
                                  <m:sSubPr>
                                    <m:ctrlPr>
                                      <a:rPr lang="en-US" sz="1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𝑁</m:t>
                                    </m:r>
                                  </m:e>
                                  <m:sub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𝑎𝑝</m:t>
                                    </m:r>
                                  </m:sub>
                                </m:sSub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=4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acc>
                                      <m:accPr>
                                        <m:chr m:val="̅"/>
                                        <m:ctrlPr>
                                          <a:rPr lang="en-US" sz="18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sz="1800" b="0" i="1" smtClean="0"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𝑇𝐶</m:t>
                                    </m:r>
                                  </m:sub>
                                </m:sSub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  <m:t>                                              </m:t>
                                </m:r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  <m:t>𝑜𝑡h𝑒𝑟𝑖𝑤𝑠𝑒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18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457200" lvl="1" indent="0" defTabSz="592138">
                  <a:buNone/>
                </a:pPr>
                <a:r>
                  <a:rPr lang="en-US" sz="2000" b="0" i="1" dirty="0" smtClean="0">
                    <a:latin typeface="Cambria Math" panose="02040503050406030204" pitchFamily="18" charset="0"/>
                  </a:rPr>
                  <a:t>Exa</a:t>
                </a:r>
                <a:r>
                  <a:rPr lang="en-US" sz="2000" i="1" dirty="0" smtClean="0">
                    <a:latin typeface="Cambria Math" panose="02040503050406030204" pitchFamily="18" charset="0"/>
                  </a:rPr>
                  <a:t>mple 2</a:t>
                </a:r>
                <a:endParaRPr lang="en-US" sz="1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457200" lvl="1" indent="0" defTabSz="592138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𝑇𝐶</m:t>
                          </m:r>
                        </m:sub>
                        <m:sup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sup>
                      </m:sSubSup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  <m:t>3−</m:t>
                                </m:r>
                                <m:sSub>
                                  <m:sSubPr>
                                    <m:ctrlP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acc>
                                      <m:accPr>
                                        <m:chr m:val="̅"/>
                                        <m:ctrlPr>
                                          <a:rPr lang="en-US" sz="18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sz="1800" b="0" i="1" smtClean="0"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𝑇𝐶</m:t>
                                    </m:r>
                                  </m:sub>
                                </m:sSub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  <m:t>         </m:t>
                                </m:r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  <m:t>𝑖𝑓</m:t>
                                </m:r>
                                <m:r>
                                  <a:rPr lang="en-US" altLang="en-US" sz="1800" b="0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acc>
                                  <m:accPr>
                                    <m:chr m:val="̃"/>
                                    <m:ctrlPr>
                                      <a:rPr lang="en-US" altLang="en-US" sz="1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altLang="en-US" sz="1800" b="0" i="1" smtClean="0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</m:acc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∈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1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1, 3</m:t>
                                    </m:r>
                                  </m:e>
                                </m:d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𝑎𝑛𝑑</m:t>
                                </m:r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</m:t>
                                </m:r>
                                <m:sSub>
                                  <m:sSubPr>
                                    <m:ctrlPr>
                                      <a:rPr lang="en-US" sz="1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𝑁</m:t>
                                    </m:r>
                                  </m:e>
                                  <m:sub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𝑎𝑝</m:t>
                                    </m:r>
                                  </m:sub>
                                </m:sSub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=4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acc>
                                      <m:accPr>
                                        <m:chr m:val="̅"/>
                                        <m:ctrlPr>
                                          <a:rPr lang="en-US" sz="18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sz="1800" b="0" i="1" smtClean="0"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𝑇𝐶</m:t>
                                    </m:r>
                                  </m:sub>
                                </m:sSub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  <m:t>                                              </m:t>
                                </m:r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  <m:t>𝑜𝑡h𝑒𝑟𝑖𝑤𝑠𝑒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18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457200" lvl="1" indent="0">
                  <a:buNone/>
                </a:pPr>
                <a:r>
                  <a:rPr lang="en-US" sz="2000" b="0" i="1" dirty="0" smtClean="0">
                    <a:latin typeface="Cambria Math" panose="02040503050406030204" pitchFamily="18" charset="0"/>
                  </a:rPr>
                  <a:t>Exa</a:t>
                </a:r>
                <a:r>
                  <a:rPr lang="en-US" sz="2000" i="1" dirty="0" smtClean="0">
                    <a:latin typeface="Cambria Math" panose="02040503050406030204" pitchFamily="18" charset="0"/>
                  </a:rPr>
                  <a:t>mple 3</a:t>
                </a:r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𝑇𝐶</m:t>
                          </m:r>
                        </m:sub>
                        <m:sup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sup>
                      </m:sSubSup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̅"/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</m:acc>
                        </m:e>
                        <m:sub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𝑇𝐶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pPr lvl="1"/>
                <a:endParaRPr lang="en-US" dirty="0" smtClean="0"/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90872" y="1600200"/>
                <a:ext cx="8229600" cy="4525963"/>
              </a:xfrm>
              <a:blipFill rotWithShape="0">
                <a:blip r:embed="rId2"/>
                <a:stretch>
                  <a:fillRect l="-1704" t="-1752" r="-519" b="-22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00483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 smtClean="0"/>
          </a:p>
        </p:txBody>
      </p:sp>
      <p:sp>
        <p:nvSpPr>
          <p:cNvPr id="8195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8196" name="Rectangle 7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zh-CN" sz="1800">
              <a:latin typeface="Arial" panose="020B0604020202020204" pitchFamily="34" charset="0"/>
            </a:endParaRPr>
          </a:p>
        </p:txBody>
      </p:sp>
      <p:sp>
        <p:nvSpPr>
          <p:cNvPr id="8197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For SRS transmission in extended </a:t>
            </a:r>
            <a:r>
              <a:rPr lang="en-US" altLang="en-US" dirty="0" err="1" smtClean="0"/>
              <a:t>UpPTS</a:t>
            </a:r>
            <a:r>
              <a:rPr lang="en-US" altLang="en-US" dirty="0" smtClean="0"/>
              <a:t>, the determination of frequency </a:t>
            </a:r>
            <a:r>
              <a:rPr lang="en-US" altLang="en-US" dirty="0" smtClean="0"/>
              <a:t>domain starting position </a:t>
            </a:r>
            <a:r>
              <a:rPr lang="en-US" altLang="en-US" dirty="0" smtClean="0"/>
              <a:t>is same as legacy </a:t>
            </a:r>
            <a:r>
              <a:rPr lang="en-US" altLang="en-US" dirty="0" err="1" smtClean="0"/>
              <a:t>UpPTS</a:t>
            </a:r>
            <a:endParaRPr lang="en-US" altLang="en-US" dirty="0" smtClean="0"/>
          </a:p>
        </p:txBody>
      </p:sp>
      <p:sp>
        <p:nvSpPr>
          <p:cNvPr id="8198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200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202" name="Rectangle 16"/>
          <p:cNvSpPr>
            <a:spLocks noChangeArrowheads="1"/>
          </p:cNvSpPr>
          <p:nvPr/>
        </p:nvSpPr>
        <p:spPr bwMode="auto">
          <a:xfrm>
            <a:off x="0" y="228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203" name="Rectangle 18"/>
          <p:cNvSpPr>
            <a:spLocks noChangeArrowheads="1"/>
          </p:cNvSpPr>
          <p:nvPr/>
        </p:nvSpPr>
        <p:spPr bwMode="auto">
          <a:xfrm>
            <a:off x="2195513" y="53736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16797</TotalTime>
  <Words>405</Words>
  <Application>Microsoft Office PowerPoint</Application>
  <PresentationFormat>On-screen Show (4:3)</PresentationFormat>
  <Paragraphs>121</Paragraphs>
  <Slides>6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</vt:lpstr>
      <vt:lpstr>宋体</vt:lpstr>
      <vt:lpstr>Calibri</vt:lpstr>
      <vt:lpstr>Times New Roman</vt:lpstr>
      <vt:lpstr>Wingdings</vt:lpstr>
      <vt:lpstr>Office 主题</vt:lpstr>
      <vt:lpstr>Equation.DSMT4</vt:lpstr>
      <vt:lpstr>Equation</vt:lpstr>
      <vt:lpstr>WF on Remaining details on RPF=4 SRS</vt:lpstr>
      <vt:lpstr>Background</vt:lpstr>
      <vt:lpstr>Background</vt:lpstr>
      <vt:lpstr>Proposal</vt:lpstr>
      <vt:lpstr>Proposal</vt:lpstr>
      <vt:lpstr>Proposal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antenna model in 3D channel modeling</dc:title>
  <dc:creator>hw</dc:creator>
  <cp:lastModifiedBy>Wei, Chao</cp:lastModifiedBy>
  <cp:revision>774</cp:revision>
  <dcterms:created xsi:type="dcterms:W3CDTF">2013-01-28T21:11:27Z</dcterms:created>
  <dcterms:modified xsi:type="dcterms:W3CDTF">2015-11-19T22:20:53Z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(2)ndg2hq9+vee9ZpH7NtmS+2IjuAQrAo3oMFTWCNFF5yUUNp4sZP7Lpr1TC1jLMV14vZOaZ6a9_x000d_
cDzbDXgMWydEfT7AMGd+norsmg2amfDhTeLNBCGzNK9B4Da4ByiOekFJy5wmQgvnXMVXovsC_x000d_
eU4KwwYLnG03mijT1nxVGl20HvxC2hsT+owUBPiK8W9dPmcUqZpDF2dCCBwMGxATOuMwBhIx_x000d_
SUpjnHEwfu+q1bUDrt</vt:lpwstr>
  </property>
  <property fmtid="{D5CDD505-2E9C-101B-9397-08002B2CF9AE}" pid="3" name="_ms_pID_725343_00">
    <vt:lpwstr>_ms_pID_725343</vt:lpwstr>
  </property>
  <property fmtid="{D5CDD505-2E9C-101B-9397-08002B2CF9AE}" pid="4" name="_ms_pID_7253431">
    <vt:lpwstr>SCWU8d8LgPfhBDAQjYlYAJH5A6umxYCb7EKofxSVzu5ZZf2MN0BoeJ_x000d_
jh1wOat6VZ59q/bUloB3VfmBUQGGzv3IncYfuKYBQIV9VewGobMjy8MeDFO7IeYNNJRmKmkf_x000d_
K+U0Qce74AZPMVxenhUuaOv9wju+T4am6nFoB8oqf2ROGg==</vt:lpwstr>
  </property>
  <property fmtid="{D5CDD505-2E9C-101B-9397-08002B2CF9AE}" pid="5" name="_ms_pID_7253431_00">
    <vt:lpwstr>_ms_pID_7253431</vt:lpwstr>
  </property>
  <property fmtid="{D5CDD505-2E9C-101B-9397-08002B2CF9AE}" pid="6" name="_new_ms_pID_72543">
    <vt:lpwstr>(4)gTYt45gYA1Jxhs3du8/cRNlp/Zakr/eYdnc+X6q/gty09MXwWNs8b5sIEMZIRQ146TIvktWU_x000d_
Wczh3Mxtlytti+a9AD+9y4im53XVmARp0URzUPe2DKuH4/Nvqp1XKL47vgntFcBrL7QD0r/k_x000d_
l1NVWvtrRkZNzV9COPiVqkOi1DFTPoTtZCkGOp5SPEVsndJtng6QsGjLWA00e/JzKtphSP8m_x000d_
P5TRDva6k5hrbqncB4</vt:lpwstr>
  </property>
  <property fmtid="{D5CDD505-2E9C-101B-9397-08002B2CF9AE}" pid="7" name="_new_ms_pID_72543_00">
    <vt:lpwstr>_new_ms_pID_72543</vt:lpwstr>
  </property>
  <property fmtid="{D5CDD505-2E9C-101B-9397-08002B2CF9AE}" pid="8" name="_new_ms_pID_725431">
    <vt:lpwstr>+ckClQAH0NcqVXhB64x11NXbQSpoNTVEaGD/803Kx4p3Py/AZprXRd_x000d_
gEb9NFNrkrptzZS99WhbD2XFL6qY3aihh7eBhNbPLFXMYRO9It/C4DrSTPnHUmL62doEk2uq_x000d_
rWRM+xa0WqA0MSGtQgJqr7y3vCtt3S21sETwFpM6DcorPqLw9Mq3QKW5Ck5+NvTua7eog+uH_x000d_
1EB1HqPItgGZCdwP9YDQMfjoIausvJbXyRYF</vt:lpwstr>
  </property>
  <property fmtid="{D5CDD505-2E9C-101B-9397-08002B2CF9AE}" pid="9" name="_new_ms_pID_725431_00">
    <vt:lpwstr>_new_ms_pID_725431</vt:lpwstr>
  </property>
  <property fmtid="{D5CDD505-2E9C-101B-9397-08002B2CF9AE}" pid="10" name="_new_ms_pID_725432">
    <vt:lpwstr>A5hFG56YwXhAxOas1HhMXm2xp7WxfRb/cm8O_x000d_
osjneAHPHkEKKFMNeVN8SDriX8DIbS3aRuh8WIomp8p/nJ6N4Qw/0SCBaduyPDqceRnRxVnk_x000d_
jp+DTPNdTxkt95PwS+yj1FNEgyZeU9JIbuvUYZgey64wQUi98Sdvm3SiCNBHgL3QkdsPc72H_x000d_
TDtEWF0zT6KVB8iZiFt1vtIALeQvmzJbaP4R5KKvEo+OIMBUIZSSJC</vt:lpwstr>
  </property>
  <property fmtid="{D5CDD505-2E9C-101B-9397-08002B2CF9AE}" pid="11" name="_new_ms_pID_725432_00">
    <vt:lpwstr>_new_ms_pID_725432</vt:lpwstr>
  </property>
  <property fmtid="{D5CDD505-2E9C-101B-9397-08002B2CF9AE}" pid="12" name="_new_ms_pID_725433">
    <vt:lpwstr>tU</vt:lpwstr>
  </property>
  <property fmtid="{D5CDD505-2E9C-101B-9397-08002B2CF9AE}" pid="13" name="_new_ms_pID_725433_00">
    <vt:lpwstr>_new_ms_pID_725433</vt:lpwstr>
  </property>
  <property fmtid="{D5CDD505-2E9C-101B-9397-08002B2CF9AE}" pid="14" name="sflag">
    <vt:lpwstr>1447838831</vt:lpwstr>
  </property>
</Properties>
</file>