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56" r:id="rId2"/>
    <p:sldId id="276" r:id="rId3"/>
    <p:sldId id="288" r:id="rId4"/>
    <p:sldId id="286" r:id="rId5"/>
    <p:sldId id="279" r:id="rId6"/>
    <p:sldId id="287" r:id="rId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51" d="100"/>
          <a:sy n="51" d="100"/>
        </p:scale>
        <p:origin x="972" y="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EF494CE-FB41-4E9E-AE02-39FDD6596CE6}" type="datetimeFigureOut">
              <a:rPr lang="en-US" smtClean="0"/>
              <a:t>11/18/2015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2182ACD-0EB2-4862-B71E-29580BEEAC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54385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182ACD-0EB2-4862-B71E-29580BEEACAD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734535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pPr/>
              <a:t>11/18/2015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21009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pPr/>
              <a:t>11/18/2015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33151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pPr/>
              <a:t>11/18/2015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31614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pPr/>
              <a:t>11/18/2015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24034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pPr/>
              <a:t>11/18/2015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9889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pPr/>
              <a:t>11/18/2015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92073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pPr/>
              <a:t>11/18/2015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84416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pPr/>
              <a:t>11/18/2015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18413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pPr/>
              <a:t>11/18/2015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0938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pPr/>
              <a:t>11/18/2015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02289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pPr/>
              <a:t>11/18/2015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75473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45C32F-2A54-449B-96E1-B4B2A3947869}" type="datetimeFigureOut">
              <a:rPr lang="en-US" smtClean="0"/>
              <a:pPr/>
              <a:t>11/18/2015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891DC4-51DA-4418-9467-8B75741B6C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0661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WF on Frequency Hopping  Configurations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980656"/>
            <a:ext cx="6400800" cy="1752600"/>
          </a:xfrm>
        </p:spPr>
        <p:txBody>
          <a:bodyPr>
            <a:noAutofit/>
          </a:bodyPr>
          <a:lstStyle/>
          <a:p>
            <a:r>
              <a:rPr lang="en-US" sz="2800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Nokia Networks, Ericsson, ALU, ASB, </a:t>
            </a:r>
            <a:r>
              <a:rPr lang="en-US" sz="2800" dirty="0" err="1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InterDigital</a:t>
            </a:r>
            <a:r>
              <a:rPr lang="en-US" sz="2800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, Intel, Sony, CATT, Panasonic, Sierra Wireless, </a:t>
            </a:r>
            <a:r>
              <a:rPr lang="en-US" sz="2800" dirty="0" err="1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MediaTek</a:t>
            </a:r>
            <a:r>
              <a:rPr lang="en-US" sz="2800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, Samsung, NEC, DoCoMo, Qualcomm, LGE, ZTE</a:t>
            </a:r>
          </a:p>
        </p:txBody>
      </p:sp>
      <p:sp>
        <p:nvSpPr>
          <p:cNvPr id="7" name="テキスト ボックス 5"/>
          <p:cNvSpPr txBox="1">
            <a:spLocks noChangeArrowheads="1"/>
          </p:cNvSpPr>
          <p:nvPr/>
        </p:nvSpPr>
        <p:spPr bwMode="auto">
          <a:xfrm>
            <a:off x="7524750" y="188913"/>
            <a:ext cx="1534394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r>
              <a:rPr lang="en-US" altLang="ja-JP" sz="2400" dirty="0" smtClean="0">
                <a:latin typeface="Calibri" pitchFamily="34" charset="0"/>
              </a:rPr>
              <a:t>R1-157761</a:t>
            </a:r>
            <a:endParaRPr lang="en-US" altLang="ja-JP" sz="2400" dirty="0" smtClean="0">
              <a:latin typeface="Calibri" pitchFamily="34" charset="0"/>
            </a:endParaRPr>
          </a:p>
          <a:p>
            <a:pPr eaLnBrk="1" hangingPunct="1"/>
            <a:endParaRPr lang="ja-JP" altLang="en-US" sz="2400" dirty="0">
              <a:latin typeface="Calibri" pitchFamily="34" charset="0"/>
            </a:endParaRPr>
          </a:p>
        </p:txBody>
      </p:sp>
      <p:sp>
        <p:nvSpPr>
          <p:cNvPr id="8" name="テキスト ボックス 6"/>
          <p:cNvSpPr txBox="1">
            <a:spLocks noChangeArrowheads="1"/>
          </p:cNvSpPr>
          <p:nvPr/>
        </p:nvSpPr>
        <p:spPr bwMode="auto">
          <a:xfrm>
            <a:off x="179388" y="188913"/>
            <a:ext cx="5741893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>
              <a:spcBef>
                <a:spcPct val="0"/>
              </a:spcBef>
            </a:pPr>
            <a:r>
              <a:rPr lang="en-US" altLang="ja-JP" sz="2400" dirty="0" smtClean="0">
                <a:latin typeface="Calibri" pitchFamily="34" charset="0"/>
                <a:ea typeface="ＭＳ Ｐゴシック" pitchFamily="34" charset="-128"/>
              </a:rPr>
              <a:t>3GPP TSG RAN WG1 #83</a:t>
            </a:r>
          </a:p>
          <a:p>
            <a:pPr>
              <a:spcBef>
                <a:spcPct val="0"/>
              </a:spcBef>
            </a:pPr>
            <a:r>
              <a:rPr lang="en-US" altLang="ja-JP" sz="2400" dirty="0" smtClean="0">
                <a:latin typeface="Calibri" pitchFamily="34" charset="0"/>
                <a:ea typeface="ＭＳ Ｐゴシック" pitchFamily="34" charset="-128"/>
              </a:rPr>
              <a:t>Anaheim, USA</a:t>
            </a:r>
            <a:r>
              <a:rPr lang="nn-NO" altLang="ja-JP" sz="2400" dirty="0" smtClean="0">
                <a:latin typeface="Calibri" pitchFamily="34" charset="0"/>
                <a:ea typeface="ＭＳ Ｐゴシック" pitchFamily="34" charset="-128"/>
              </a:rPr>
              <a:t>, 15th – 22nd November, 2015</a:t>
            </a:r>
          </a:p>
          <a:p>
            <a:pPr>
              <a:spcBef>
                <a:spcPct val="0"/>
              </a:spcBef>
            </a:pPr>
            <a:r>
              <a:rPr lang="en-US" altLang="ja-JP" sz="2400" dirty="0" smtClean="0">
                <a:latin typeface="Calibri" pitchFamily="34" charset="0"/>
                <a:ea typeface="ＭＳ Ｐゴシック" pitchFamily="34" charset="-128"/>
              </a:rPr>
              <a:t>Agenda item 6.2.1.2</a:t>
            </a:r>
            <a:endParaRPr lang="ja-JP" altLang="en-US" sz="2400" dirty="0">
              <a:latin typeface="Calibri" pitchFamily="34" charset="0"/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6955623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US" sz="2400" dirty="0" smtClean="0"/>
              <a:t>Frequency hopping configuration for M-PDCCH, select one option –</a:t>
            </a:r>
          </a:p>
          <a:p>
            <a:pPr lvl="1"/>
            <a:r>
              <a:rPr lang="en-US" sz="2000" dirty="0" smtClean="0"/>
              <a:t>Option 1: </a:t>
            </a:r>
          </a:p>
          <a:p>
            <a:pPr lvl="2"/>
            <a:r>
              <a:rPr lang="en-US" sz="2000" dirty="0" smtClean="0"/>
              <a:t>CSS/Msg4: The </a:t>
            </a:r>
            <a:r>
              <a:rPr lang="en-US" sz="2000" dirty="0"/>
              <a:t>first narrowband is signaled, the other narrowband(s) are determined using a single configurable offset</a:t>
            </a:r>
          </a:p>
          <a:p>
            <a:pPr lvl="3"/>
            <a:r>
              <a:rPr lang="en-US" sz="1600" dirty="0"/>
              <a:t>FFS whether the offset is UE-specific or </a:t>
            </a:r>
            <a:r>
              <a:rPr lang="en-US" sz="1600" dirty="0" smtClean="0"/>
              <a:t>cell-specific</a:t>
            </a:r>
          </a:p>
          <a:p>
            <a:pPr lvl="2"/>
            <a:r>
              <a:rPr lang="en-US" sz="2000" dirty="0"/>
              <a:t>USS: The </a:t>
            </a:r>
            <a:r>
              <a:rPr lang="en-US" sz="2000" dirty="0" err="1"/>
              <a:t>narrowbands</a:t>
            </a:r>
            <a:r>
              <a:rPr lang="en-US" sz="2000" dirty="0"/>
              <a:t> used are explicitly signaled to the UE</a:t>
            </a:r>
          </a:p>
          <a:p>
            <a:pPr lvl="1"/>
            <a:r>
              <a:rPr lang="en-US" sz="2000" dirty="0" smtClean="0"/>
              <a:t>Option </a:t>
            </a:r>
            <a:r>
              <a:rPr lang="en-US" sz="2000" dirty="0"/>
              <a:t>2: </a:t>
            </a:r>
          </a:p>
          <a:p>
            <a:pPr lvl="2"/>
            <a:r>
              <a:rPr lang="en-US" sz="2000" dirty="0" smtClean="0"/>
              <a:t>The </a:t>
            </a:r>
            <a:r>
              <a:rPr lang="en-US" sz="2000" dirty="0"/>
              <a:t>first narrowband is signaled, the other narrowband(s) are determined using a single configurable offset</a:t>
            </a:r>
          </a:p>
          <a:p>
            <a:pPr lvl="3"/>
            <a:r>
              <a:rPr lang="en-US" sz="1600" dirty="0" smtClean="0"/>
              <a:t>FFS </a:t>
            </a:r>
            <a:r>
              <a:rPr lang="en-US" sz="1600" dirty="0"/>
              <a:t>whether the offset is UE-specific or </a:t>
            </a:r>
            <a:r>
              <a:rPr lang="en-US" sz="1600" dirty="0" smtClean="0"/>
              <a:t>cell-specific</a:t>
            </a:r>
            <a:endParaRPr lang="en-US" sz="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US" sz="2400" dirty="0" smtClean="0"/>
              <a:t>Frequency hopping configuration for PDSCH –</a:t>
            </a:r>
          </a:p>
          <a:p>
            <a:pPr lvl="1"/>
            <a:r>
              <a:rPr lang="en-US" sz="2400" dirty="0" smtClean="0"/>
              <a:t>The first </a:t>
            </a:r>
            <a:r>
              <a:rPr lang="en-US" sz="2400" dirty="0"/>
              <a:t>narrowband is signaled, the other narrowband(s) are determined using a single configurable offset</a:t>
            </a:r>
          </a:p>
          <a:p>
            <a:pPr lvl="2"/>
            <a:r>
              <a:rPr lang="en-US" sz="2000" dirty="0" smtClean="0"/>
              <a:t>FFS whether the offset is UE-specific or cell-specific</a:t>
            </a:r>
          </a:p>
          <a:p>
            <a:r>
              <a:rPr lang="en-US" sz="2400" dirty="0" smtClean="0"/>
              <a:t>In CE Mode A, on/off of unicast PDSCH </a:t>
            </a:r>
            <a:r>
              <a:rPr lang="en-US" sz="2400" dirty="0"/>
              <a:t>frequency hopping </a:t>
            </a:r>
            <a:r>
              <a:rPr lang="en-US" sz="2400" dirty="0" smtClean="0"/>
              <a:t>is dynamically indicated by DCI if PDSCH hopping is enabled by higher-layer signaling</a:t>
            </a:r>
            <a:endParaRPr lang="en-US" sz="2000" dirty="0" smtClean="0"/>
          </a:p>
          <a:p>
            <a:pPr marL="0" indent="0">
              <a:buNone/>
            </a:pP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322809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US" sz="2400" dirty="0"/>
              <a:t>Frequency hopping configuration for </a:t>
            </a:r>
            <a:r>
              <a:rPr lang="en-US" sz="2400" dirty="0" smtClean="0"/>
              <a:t>PUSCH </a:t>
            </a:r>
            <a:r>
              <a:rPr lang="en-US" sz="2400" dirty="0"/>
              <a:t>–</a:t>
            </a:r>
          </a:p>
          <a:p>
            <a:pPr lvl="1"/>
            <a:r>
              <a:rPr lang="en-US" sz="2400" dirty="0" smtClean="0"/>
              <a:t>PUSCH BW within the system BW for frequency hopping is configured</a:t>
            </a:r>
          </a:p>
          <a:p>
            <a:pPr lvl="2"/>
            <a:r>
              <a:rPr lang="en-US" sz="2000" dirty="0" smtClean="0"/>
              <a:t>NOTE: Motivation is to avoid collision with PUCCH (similar to Rel-8  </a:t>
            </a:r>
            <a:r>
              <a:rPr lang="en-US" sz="2000" dirty="0" err="1" smtClean="0"/>
              <a:t>pusch-HoppingOffset</a:t>
            </a:r>
            <a:r>
              <a:rPr lang="en-US" sz="2000" dirty="0" smtClean="0"/>
              <a:t> parameter)</a:t>
            </a:r>
          </a:p>
          <a:p>
            <a:pPr lvl="1"/>
            <a:r>
              <a:rPr lang="en-US" sz="2400" dirty="0" smtClean="0"/>
              <a:t>The first narrowband is signaled, the other narrowband is determined using a configurable offset</a:t>
            </a:r>
          </a:p>
          <a:p>
            <a:pPr lvl="2"/>
            <a:r>
              <a:rPr lang="en-US" sz="2000" dirty="0" smtClean="0"/>
              <a:t>FFS </a:t>
            </a:r>
            <a:r>
              <a:rPr lang="en-US" sz="2000" dirty="0"/>
              <a:t>whether the offset is UE-specific or </a:t>
            </a:r>
            <a:r>
              <a:rPr lang="en-US" sz="2000" dirty="0" smtClean="0"/>
              <a:t>cell-specific</a:t>
            </a:r>
            <a:endParaRPr lang="en-US" sz="2400" dirty="0"/>
          </a:p>
          <a:p>
            <a:r>
              <a:rPr lang="en-US" sz="2400" dirty="0"/>
              <a:t>In CE Mode A, on/off of </a:t>
            </a:r>
            <a:r>
              <a:rPr lang="en-US" sz="2400" dirty="0" smtClean="0"/>
              <a:t>PUSCH frequency </a:t>
            </a:r>
            <a:r>
              <a:rPr lang="en-US" sz="2400" dirty="0"/>
              <a:t>hopping </a:t>
            </a:r>
            <a:r>
              <a:rPr lang="en-US" sz="2400" dirty="0" smtClean="0"/>
              <a:t>is dynamically </a:t>
            </a:r>
            <a:r>
              <a:rPr lang="en-US" sz="2400" dirty="0"/>
              <a:t>indicated by </a:t>
            </a:r>
            <a:r>
              <a:rPr lang="en-US" sz="2400" dirty="0" smtClean="0"/>
              <a:t>DCI </a:t>
            </a:r>
            <a:r>
              <a:rPr lang="en-US" sz="2400" dirty="0"/>
              <a:t>if </a:t>
            </a:r>
            <a:r>
              <a:rPr lang="en-US" sz="2400" dirty="0" smtClean="0"/>
              <a:t>PUSCH </a:t>
            </a:r>
            <a:r>
              <a:rPr lang="en-US" sz="2400" dirty="0"/>
              <a:t>hopping </a:t>
            </a:r>
            <a:r>
              <a:rPr lang="en-US" sz="2400" dirty="0" smtClean="0"/>
              <a:t>is </a:t>
            </a:r>
            <a:r>
              <a:rPr lang="en-US" sz="2400" dirty="0"/>
              <a:t>enabled by higher-layer </a:t>
            </a:r>
            <a:r>
              <a:rPr lang="en-US" sz="2400" dirty="0" err="1"/>
              <a:t>signalling</a:t>
            </a:r>
            <a:endParaRPr lang="en-US" sz="2400" dirty="0"/>
          </a:p>
          <a:p>
            <a:endParaRPr lang="en-US" sz="2400" dirty="0" smtClean="0"/>
          </a:p>
          <a:p>
            <a:pPr marL="457200" lvl="1" indent="0">
              <a:buNone/>
            </a:pPr>
            <a:endParaRPr lang="en-US" sz="2400" dirty="0" smtClean="0"/>
          </a:p>
        </p:txBody>
      </p:sp>
    </p:spTree>
    <p:extLst>
      <p:ext uri="{BB962C8B-B14F-4D97-AF65-F5344CB8AC3E}">
        <p14:creationId xmlns:p14="http://schemas.microsoft.com/office/powerpoint/2010/main" val="18532226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US" sz="2400" dirty="0" smtClean="0"/>
              <a:t>PRACH frequency hopping is between two frequencies</a:t>
            </a:r>
          </a:p>
          <a:p>
            <a:r>
              <a:rPr lang="en-US" sz="2400" dirty="0"/>
              <a:t>Frequency hopping configuration for </a:t>
            </a:r>
            <a:r>
              <a:rPr lang="en-US" sz="2400" dirty="0" smtClean="0"/>
              <a:t>PRACH </a:t>
            </a:r>
            <a:r>
              <a:rPr lang="en-US" sz="2400" dirty="0"/>
              <a:t>–</a:t>
            </a:r>
          </a:p>
          <a:p>
            <a:pPr lvl="1"/>
            <a:r>
              <a:rPr lang="en-US" sz="2400" dirty="0" err="1" smtClean="0"/>
              <a:t>prach-FreqOffset</a:t>
            </a:r>
            <a:r>
              <a:rPr lang="en-US" sz="2400" dirty="0" smtClean="0"/>
              <a:t> </a:t>
            </a:r>
            <a:r>
              <a:rPr lang="en-US" sz="2400" dirty="0"/>
              <a:t>is signaled, the other </a:t>
            </a:r>
            <a:r>
              <a:rPr lang="en-US" sz="2400" dirty="0" smtClean="0"/>
              <a:t>frequency for PRACH is </a:t>
            </a:r>
            <a:r>
              <a:rPr lang="en-US" sz="2400" dirty="0"/>
              <a:t>determined using a configurable </a:t>
            </a:r>
            <a:r>
              <a:rPr lang="en-US" sz="2400" dirty="0" smtClean="0"/>
              <a:t>offset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3300423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GB" sz="2400" dirty="0" err="1" smtClean="0"/>
              <a:t>Narrowbands</a:t>
            </a:r>
            <a:r>
              <a:rPr lang="en-GB" sz="2400" dirty="0" smtClean="0"/>
              <a:t> for PUCCH frequency hopping are symmetric </a:t>
            </a:r>
            <a:r>
              <a:rPr lang="en-US" sz="2400" dirty="0"/>
              <a:t>to the central frequency of system </a:t>
            </a:r>
            <a:r>
              <a:rPr lang="en-US" sz="2400" dirty="0" smtClean="0"/>
              <a:t>bandwidth</a:t>
            </a:r>
            <a:endParaRPr lang="en-GB" sz="2400" dirty="0" smtClean="0"/>
          </a:p>
        </p:txBody>
      </p:sp>
    </p:spTree>
    <p:extLst>
      <p:ext uri="{BB962C8B-B14F-4D97-AF65-F5344CB8AC3E}">
        <p14:creationId xmlns:p14="http://schemas.microsoft.com/office/powerpoint/2010/main" val="1409375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3918</TotalTime>
  <Words>321</Words>
  <Application>Microsoft Office PowerPoint</Application>
  <PresentationFormat>On-screen Show (4:3)</PresentationFormat>
  <Paragraphs>34</Paragraphs>
  <Slides>6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MS PGothic</vt:lpstr>
      <vt:lpstr>Arial</vt:lpstr>
      <vt:lpstr>Calibri</vt:lpstr>
      <vt:lpstr>Office Theme</vt:lpstr>
      <vt:lpstr>WF on Frequency Hopping  Configurations</vt:lpstr>
      <vt:lpstr>Proposal</vt:lpstr>
      <vt:lpstr>Proposal</vt:lpstr>
      <vt:lpstr>Proposal</vt:lpstr>
      <vt:lpstr>Proposal</vt:lpstr>
      <vt:lpstr>Proposal</vt:lpstr>
    </vt:vector>
  </TitlesOfParts>
  <Company>Ericsson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SIB1bis Transmission</dc:title>
  <dc:creator>Ratasuk, Rapeepat (Nokia - US/Arlington Heights)</dc:creator>
  <cp:lastModifiedBy>Ratasuk, Rapeepat (Nokia - US/Arlington Heights)</cp:lastModifiedBy>
  <cp:revision>587</cp:revision>
  <dcterms:created xsi:type="dcterms:W3CDTF">2014-10-08T06:45:16Z</dcterms:created>
  <dcterms:modified xsi:type="dcterms:W3CDTF">2015-11-19T04:33:34Z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</Properties>
</file>