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6" r:id="rId2"/>
    <p:sldId id="257" r:id="rId3"/>
    <p:sldId id="258" r:id="rId4"/>
  </p:sldIdLst>
  <p:sldSz cx="9144000" cy="6858000" type="screen4x3"/>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2" d="100"/>
          <a:sy n="102" d="100"/>
        </p:scale>
        <p:origin x="-780"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3F6979D-0534-4CEA-AC89-5903F761A8C5}" type="datetimeFigureOut">
              <a:rPr lang="en-US" smtClean="0"/>
              <a:t>11/17/2015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4846B4F-6237-474E-940F-E85746C3106E}" type="slidenum">
              <a:rPr lang="en-US" smtClean="0"/>
              <a:t>‹#›</a:t>
            </a:fld>
            <a:endParaRPr lang="en-US"/>
          </a:p>
        </p:txBody>
      </p:sp>
    </p:spTree>
    <p:extLst>
      <p:ext uri="{BB962C8B-B14F-4D97-AF65-F5344CB8AC3E}">
        <p14:creationId xmlns:p14="http://schemas.microsoft.com/office/powerpoint/2010/main" val="15197361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09094D-C5EC-49AB-AB59-7A10CDEAA5F8}" type="slidenum">
              <a:rPr lang="en-US" smtClean="0"/>
              <a:t>2</a:t>
            </a:fld>
            <a:endParaRPr lang="en-US"/>
          </a:p>
        </p:txBody>
      </p:sp>
    </p:spTree>
    <p:extLst>
      <p:ext uri="{BB962C8B-B14F-4D97-AF65-F5344CB8AC3E}">
        <p14:creationId xmlns:p14="http://schemas.microsoft.com/office/powerpoint/2010/main" val="13680929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DD80249-7570-4C54-AC9B-5F07B6C4D709}" type="datetimeFigureOut">
              <a:rPr lang="en-US" smtClean="0"/>
              <a:t>11/17/2015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EAF507-02A4-4015-BF1C-3E5CFDB46988}" type="slidenum">
              <a:rPr lang="en-US" smtClean="0"/>
              <a:t>‹#›</a:t>
            </a:fld>
            <a:endParaRPr lang="en-US"/>
          </a:p>
        </p:txBody>
      </p:sp>
    </p:spTree>
    <p:extLst>
      <p:ext uri="{BB962C8B-B14F-4D97-AF65-F5344CB8AC3E}">
        <p14:creationId xmlns:p14="http://schemas.microsoft.com/office/powerpoint/2010/main" val="3235251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DD80249-7570-4C54-AC9B-5F07B6C4D709}" type="datetimeFigureOut">
              <a:rPr lang="en-US" smtClean="0"/>
              <a:t>11/17/2015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EAF507-02A4-4015-BF1C-3E5CFDB46988}" type="slidenum">
              <a:rPr lang="en-US" smtClean="0"/>
              <a:t>‹#›</a:t>
            </a:fld>
            <a:endParaRPr lang="en-US"/>
          </a:p>
        </p:txBody>
      </p:sp>
    </p:spTree>
    <p:extLst>
      <p:ext uri="{BB962C8B-B14F-4D97-AF65-F5344CB8AC3E}">
        <p14:creationId xmlns:p14="http://schemas.microsoft.com/office/powerpoint/2010/main" val="34753833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DD80249-7570-4C54-AC9B-5F07B6C4D709}" type="datetimeFigureOut">
              <a:rPr lang="en-US" smtClean="0"/>
              <a:t>11/17/2015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EAF507-02A4-4015-BF1C-3E5CFDB46988}" type="slidenum">
              <a:rPr lang="en-US" smtClean="0"/>
              <a:t>‹#›</a:t>
            </a:fld>
            <a:endParaRPr lang="en-US"/>
          </a:p>
        </p:txBody>
      </p:sp>
    </p:spTree>
    <p:extLst>
      <p:ext uri="{BB962C8B-B14F-4D97-AF65-F5344CB8AC3E}">
        <p14:creationId xmlns:p14="http://schemas.microsoft.com/office/powerpoint/2010/main" val="1954575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DD80249-7570-4C54-AC9B-5F07B6C4D709}" type="datetimeFigureOut">
              <a:rPr lang="en-US" smtClean="0"/>
              <a:t>11/17/2015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EAF507-02A4-4015-BF1C-3E5CFDB46988}" type="slidenum">
              <a:rPr lang="en-US" smtClean="0"/>
              <a:t>‹#›</a:t>
            </a:fld>
            <a:endParaRPr lang="en-US"/>
          </a:p>
        </p:txBody>
      </p:sp>
    </p:spTree>
    <p:extLst>
      <p:ext uri="{BB962C8B-B14F-4D97-AF65-F5344CB8AC3E}">
        <p14:creationId xmlns:p14="http://schemas.microsoft.com/office/powerpoint/2010/main" val="8178637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DD80249-7570-4C54-AC9B-5F07B6C4D709}" type="datetimeFigureOut">
              <a:rPr lang="en-US" smtClean="0"/>
              <a:t>11/17/2015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EAF507-02A4-4015-BF1C-3E5CFDB46988}" type="slidenum">
              <a:rPr lang="en-US" smtClean="0"/>
              <a:t>‹#›</a:t>
            </a:fld>
            <a:endParaRPr lang="en-US"/>
          </a:p>
        </p:txBody>
      </p:sp>
    </p:spTree>
    <p:extLst>
      <p:ext uri="{BB962C8B-B14F-4D97-AF65-F5344CB8AC3E}">
        <p14:creationId xmlns:p14="http://schemas.microsoft.com/office/powerpoint/2010/main" val="19870437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DD80249-7570-4C54-AC9B-5F07B6C4D709}" type="datetimeFigureOut">
              <a:rPr lang="en-US" smtClean="0"/>
              <a:t>11/17/2015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EAF507-02A4-4015-BF1C-3E5CFDB46988}" type="slidenum">
              <a:rPr lang="en-US" smtClean="0"/>
              <a:t>‹#›</a:t>
            </a:fld>
            <a:endParaRPr lang="en-US"/>
          </a:p>
        </p:txBody>
      </p:sp>
    </p:spTree>
    <p:extLst>
      <p:ext uri="{BB962C8B-B14F-4D97-AF65-F5344CB8AC3E}">
        <p14:creationId xmlns:p14="http://schemas.microsoft.com/office/powerpoint/2010/main" val="18477723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DD80249-7570-4C54-AC9B-5F07B6C4D709}" type="datetimeFigureOut">
              <a:rPr lang="en-US" smtClean="0"/>
              <a:t>11/17/2015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CEAF507-02A4-4015-BF1C-3E5CFDB46988}" type="slidenum">
              <a:rPr lang="en-US" smtClean="0"/>
              <a:t>‹#›</a:t>
            </a:fld>
            <a:endParaRPr lang="en-US"/>
          </a:p>
        </p:txBody>
      </p:sp>
    </p:spTree>
    <p:extLst>
      <p:ext uri="{BB962C8B-B14F-4D97-AF65-F5344CB8AC3E}">
        <p14:creationId xmlns:p14="http://schemas.microsoft.com/office/powerpoint/2010/main" val="3493318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DD80249-7570-4C54-AC9B-5F07B6C4D709}" type="datetimeFigureOut">
              <a:rPr lang="en-US" smtClean="0"/>
              <a:t>11/17/2015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CEAF507-02A4-4015-BF1C-3E5CFDB46988}" type="slidenum">
              <a:rPr lang="en-US" smtClean="0"/>
              <a:t>‹#›</a:t>
            </a:fld>
            <a:endParaRPr lang="en-US"/>
          </a:p>
        </p:txBody>
      </p:sp>
    </p:spTree>
    <p:extLst>
      <p:ext uri="{BB962C8B-B14F-4D97-AF65-F5344CB8AC3E}">
        <p14:creationId xmlns:p14="http://schemas.microsoft.com/office/powerpoint/2010/main" val="6285353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D80249-7570-4C54-AC9B-5F07B6C4D709}" type="datetimeFigureOut">
              <a:rPr lang="en-US" smtClean="0"/>
              <a:t>11/17/2015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CEAF507-02A4-4015-BF1C-3E5CFDB46988}" type="slidenum">
              <a:rPr lang="en-US" smtClean="0"/>
              <a:t>‹#›</a:t>
            </a:fld>
            <a:endParaRPr lang="en-US"/>
          </a:p>
        </p:txBody>
      </p:sp>
    </p:spTree>
    <p:extLst>
      <p:ext uri="{BB962C8B-B14F-4D97-AF65-F5344CB8AC3E}">
        <p14:creationId xmlns:p14="http://schemas.microsoft.com/office/powerpoint/2010/main" val="7908657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DD80249-7570-4C54-AC9B-5F07B6C4D709}" type="datetimeFigureOut">
              <a:rPr lang="en-US" smtClean="0"/>
              <a:t>11/17/2015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EAF507-02A4-4015-BF1C-3E5CFDB46988}" type="slidenum">
              <a:rPr lang="en-US" smtClean="0"/>
              <a:t>‹#›</a:t>
            </a:fld>
            <a:endParaRPr lang="en-US"/>
          </a:p>
        </p:txBody>
      </p:sp>
    </p:spTree>
    <p:extLst>
      <p:ext uri="{BB962C8B-B14F-4D97-AF65-F5344CB8AC3E}">
        <p14:creationId xmlns:p14="http://schemas.microsoft.com/office/powerpoint/2010/main" val="1804089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DD80249-7570-4C54-AC9B-5F07B6C4D709}" type="datetimeFigureOut">
              <a:rPr lang="en-US" smtClean="0"/>
              <a:t>11/17/2015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EAF507-02A4-4015-BF1C-3E5CFDB46988}" type="slidenum">
              <a:rPr lang="en-US" smtClean="0"/>
              <a:t>‹#›</a:t>
            </a:fld>
            <a:endParaRPr lang="en-US"/>
          </a:p>
        </p:txBody>
      </p:sp>
    </p:spTree>
    <p:extLst>
      <p:ext uri="{BB962C8B-B14F-4D97-AF65-F5344CB8AC3E}">
        <p14:creationId xmlns:p14="http://schemas.microsoft.com/office/powerpoint/2010/main" val="3939085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D80249-7570-4C54-AC9B-5F07B6C4D709}" type="datetimeFigureOut">
              <a:rPr lang="en-US" smtClean="0"/>
              <a:t>11/17/2015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EAF507-02A4-4015-BF1C-3E5CFDB46988}" type="slidenum">
              <a:rPr lang="en-US" smtClean="0"/>
              <a:t>‹#›</a:t>
            </a:fld>
            <a:endParaRPr lang="en-US"/>
          </a:p>
        </p:txBody>
      </p:sp>
    </p:spTree>
    <p:extLst>
      <p:ext uri="{BB962C8B-B14F-4D97-AF65-F5344CB8AC3E}">
        <p14:creationId xmlns:p14="http://schemas.microsoft.com/office/powerpoint/2010/main" val="1371282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WF on MCOT and CWS for LBT priority classes </a:t>
            </a:r>
            <a:endParaRPr lang="en-US" dirty="0"/>
          </a:p>
        </p:txBody>
      </p:sp>
      <p:sp>
        <p:nvSpPr>
          <p:cNvPr id="3" name="Subtitle 2"/>
          <p:cNvSpPr>
            <a:spLocks noGrp="1"/>
          </p:cNvSpPr>
          <p:nvPr>
            <p:ph type="subTitle" idx="1"/>
          </p:nvPr>
        </p:nvSpPr>
        <p:spPr/>
        <p:txBody>
          <a:bodyPr/>
          <a:lstStyle/>
          <a:p>
            <a:r>
              <a:rPr lang="en-US" dirty="0" smtClean="0"/>
              <a:t>Ericsson, ALU, </a:t>
            </a:r>
            <a:r>
              <a:rPr lang="en-US" dirty="0" smtClean="0"/>
              <a:t>ASB, …</a:t>
            </a:r>
            <a:endParaRPr lang="en-US" dirty="0"/>
          </a:p>
        </p:txBody>
      </p:sp>
      <p:sp>
        <p:nvSpPr>
          <p:cNvPr id="4" name="Rectangle 3"/>
          <p:cNvSpPr>
            <a:spLocks noChangeArrowheads="1"/>
          </p:cNvSpPr>
          <p:nvPr/>
        </p:nvSpPr>
        <p:spPr bwMode="auto">
          <a:xfrm>
            <a:off x="304800" y="304800"/>
            <a:ext cx="8534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defPPr>
              <a:defRPr lang="en-US"/>
            </a:defPPr>
            <a:lvl1pPr algn="l" rtl="0" eaLnBrk="0" fontAlgn="base" hangingPunct="0">
              <a:spcBef>
                <a:spcPct val="0"/>
              </a:spcBef>
              <a:spcAft>
                <a:spcPct val="0"/>
              </a:spcAft>
              <a:defRPr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spcBef>
                <a:spcPct val="0"/>
              </a:spcBef>
              <a:buFontTx/>
              <a:buNone/>
            </a:pPr>
            <a:r>
              <a:rPr lang="en-GB" altLang="ko-KR" sz="2000" b="1" dirty="0">
                <a:latin typeface="Times New Roman" pitchFamily="18" charset="0"/>
                <a:cs typeface="Times New Roman" pitchFamily="18" charset="0"/>
              </a:rPr>
              <a:t>3GPP TSG RAN WG1 #83				        R1-1</a:t>
            </a:r>
            <a:r>
              <a:rPr lang="en-US" altLang="ko-KR" sz="2000" b="1" smtClean="0">
                <a:latin typeface="Times New Roman" pitchFamily="18" charset="0"/>
                <a:cs typeface="Times New Roman" pitchFamily="18" charset="0"/>
              </a:rPr>
              <a:t>57556</a:t>
            </a:r>
            <a:endParaRPr lang="en-US" altLang="zh-CN" sz="2000" b="1">
              <a:latin typeface="Times New Roman" pitchFamily="18" charset="0"/>
              <a:ea typeface="맑은 고딕" pitchFamily="34" charset="-127"/>
              <a:cs typeface="Times New Roman" pitchFamily="18" charset="0"/>
            </a:endParaRPr>
          </a:p>
          <a:p>
            <a:pPr>
              <a:spcBef>
                <a:spcPct val="0"/>
              </a:spcBef>
              <a:buFontTx/>
              <a:buNone/>
            </a:pPr>
            <a:r>
              <a:rPr lang="en-US" altLang="en-US" sz="2000" b="1" dirty="0">
                <a:latin typeface="Times New Roman" pitchFamily="18" charset="0"/>
                <a:ea typeface="맑은 고딕" pitchFamily="34" charset="-127"/>
                <a:cs typeface="Times New Roman" pitchFamily="18" charset="0"/>
              </a:rPr>
              <a:t>Anaheim, USA, 15th - 22th November 2015</a:t>
            </a:r>
          </a:p>
        </p:txBody>
      </p:sp>
      <p:sp>
        <p:nvSpPr>
          <p:cNvPr id="5" name="TextBox 4"/>
          <p:cNvSpPr txBox="1">
            <a:spLocks noChangeArrowheads="1"/>
          </p:cNvSpPr>
          <p:nvPr/>
        </p:nvSpPr>
        <p:spPr bwMode="auto">
          <a:xfrm>
            <a:off x="457200" y="1106487"/>
            <a:ext cx="2743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eaLnBrk="1" hangingPunct="1">
              <a:spcBef>
                <a:spcPct val="0"/>
              </a:spcBef>
              <a:buFontTx/>
              <a:buNone/>
            </a:pPr>
            <a:r>
              <a:rPr lang="en-US" altLang="ko-KR" sz="1800" dirty="0"/>
              <a:t>Agenda item: 6.2.3.1</a:t>
            </a:r>
          </a:p>
          <a:p>
            <a:pPr eaLnBrk="1" hangingPunct="1">
              <a:spcBef>
                <a:spcPct val="0"/>
              </a:spcBef>
              <a:buFontTx/>
              <a:buNone/>
            </a:pPr>
            <a:r>
              <a:rPr lang="en-US" altLang="ko-KR" sz="1800" dirty="0"/>
              <a:t>Document for decision</a:t>
            </a:r>
            <a:endParaRPr lang="ko-KR" altLang="en-US" sz="1800" dirty="0"/>
          </a:p>
        </p:txBody>
      </p:sp>
    </p:spTree>
    <p:extLst>
      <p:ext uri="{BB962C8B-B14F-4D97-AF65-F5344CB8AC3E}">
        <p14:creationId xmlns:p14="http://schemas.microsoft.com/office/powerpoint/2010/main" val="111610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735840712"/>
              </p:ext>
            </p:extLst>
          </p:nvPr>
        </p:nvGraphicFramePr>
        <p:xfrm>
          <a:off x="1904999" y="2895599"/>
          <a:ext cx="3962400" cy="1193801"/>
        </p:xfrm>
        <a:graphic>
          <a:graphicData uri="http://schemas.openxmlformats.org/drawingml/2006/table">
            <a:tbl>
              <a:tblPr firstRow="1" firstCol="1" bandRow="1">
                <a:tableStyleId>{5C22544A-7EE6-4342-B048-85BDC9FD1C3A}</a:tableStyleId>
              </a:tblPr>
              <a:tblGrid>
                <a:gridCol w="1302944"/>
                <a:gridCol w="964228"/>
                <a:gridCol w="964228"/>
                <a:gridCol w="731000"/>
              </a:tblGrid>
              <a:tr h="218340">
                <a:tc>
                  <a:txBody>
                    <a:bodyPr/>
                    <a:lstStyle/>
                    <a:p>
                      <a:pPr marL="0" marR="0" algn="ctr" hangingPunct="0">
                        <a:spcBef>
                          <a:spcPts val="0"/>
                        </a:spcBef>
                        <a:spcAft>
                          <a:spcPts val="900"/>
                        </a:spcAft>
                      </a:pPr>
                      <a:r>
                        <a:rPr lang="en-US" sz="1050">
                          <a:effectLst/>
                        </a:rPr>
                        <a:t>LBT priority class</a:t>
                      </a:r>
                      <a:endParaRPr lang="sv-SE" sz="16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050">
                          <a:effectLst/>
                        </a:rPr>
                        <a:t>CWmin</a:t>
                      </a:r>
                      <a:endParaRPr lang="sv-SE" sz="16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050">
                          <a:effectLst/>
                        </a:rPr>
                        <a:t>CWmax</a:t>
                      </a:r>
                      <a:endParaRPr lang="sv-SE" sz="16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050">
                          <a:effectLst/>
                        </a:rPr>
                        <a:t>n</a:t>
                      </a:r>
                      <a:endParaRPr lang="sv-SE" sz="1600">
                        <a:effectLst/>
                        <a:latin typeface="Times New Roman"/>
                        <a:ea typeface="Times New Roman"/>
                      </a:endParaRPr>
                    </a:p>
                  </a:txBody>
                  <a:tcPr marL="68580" marR="68580" marT="0" marB="0"/>
                </a:tc>
              </a:tr>
              <a:tr h="238760">
                <a:tc>
                  <a:txBody>
                    <a:bodyPr/>
                    <a:lstStyle/>
                    <a:p>
                      <a:pPr marL="0" marR="0" algn="ctr" hangingPunct="0">
                        <a:spcBef>
                          <a:spcPts val="0"/>
                        </a:spcBef>
                        <a:spcAft>
                          <a:spcPts val="900"/>
                        </a:spcAft>
                      </a:pPr>
                      <a:r>
                        <a:rPr lang="en-US" sz="1200">
                          <a:effectLst/>
                        </a:rPr>
                        <a:t>1</a:t>
                      </a:r>
                      <a:endParaRPr lang="sv-SE" sz="16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200">
                          <a:effectLst/>
                        </a:rPr>
                        <a:t>3</a:t>
                      </a:r>
                      <a:endParaRPr lang="sv-SE" sz="16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200">
                          <a:effectLst/>
                        </a:rPr>
                        <a:t>7</a:t>
                      </a:r>
                      <a:endParaRPr lang="sv-SE" sz="16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200">
                          <a:effectLst/>
                        </a:rPr>
                        <a:t>1</a:t>
                      </a:r>
                      <a:endParaRPr lang="sv-SE" sz="1600">
                        <a:effectLst/>
                        <a:latin typeface="Times New Roman"/>
                        <a:ea typeface="Times New Roman"/>
                      </a:endParaRPr>
                    </a:p>
                  </a:txBody>
                  <a:tcPr marL="68580" marR="68580" marT="0" marB="0"/>
                </a:tc>
              </a:tr>
              <a:tr h="245829">
                <a:tc>
                  <a:txBody>
                    <a:bodyPr/>
                    <a:lstStyle/>
                    <a:p>
                      <a:pPr marL="0" marR="0" algn="ctr" hangingPunct="0">
                        <a:spcBef>
                          <a:spcPts val="0"/>
                        </a:spcBef>
                        <a:spcAft>
                          <a:spcPts val="900"/>
                        </a:spcAft>
                      </a:pPr>
                      <a:r>
                        <a:rPr lang="en-US" sz="1200">
                          <a:effectLst/>
                        </a:rPr>
                        <a:t>2</a:t>
                      </a:r>
                      <a:endParaRPr lang="sv-SE" sz="16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200">
                          <a:effectLst/>
                        </a:rPr>
                        <a:t>7</a:t>
                      </a:r>
                      <a:endParaRPr lang="sv-SE" sz="16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200">
                          <a:effectLst/>
                        </a:rPr>
                        <a:t>15</a:t>
                      </a:r>
                      <a:endParaRPr lang="sv-SE" sz="16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200">
                          <a:effectLst/>
                        </a:rPr>
                        <a:t>1</a:t>
                      </a:r>
                      <a:endParaRPr lang="sv-SE" sz="1600">
                        <a:effectLst/>
                        <a:latin typeface="Times New Roman"/>
                        <a:ea typeface="Times New Roman"/>
                      </a:endParaRPr>
                    </a:p>
                  </a:txBody>
                  <a:tcPr marL="68580" marR="68580" marT="0" marB="0"/>
                </a:tc>
              </a:tr>
              <a:tr h="238760">
                <a:tc>
                  <a:txBody>
                    <a:bodyPr/>
                    <a:lstStyle/>
                    <a:p>
                      <a:pPr marL="0" marR="0" algn="ctr" hangingPunct="0">
                        <a:spcBef>
                          <a:spcPts val="0"/>
                        </a:spcBef>
                        <a:spcAft>
                          <a:spcPts val="900"/>
                        </a:spcAft>
                      </a:pPr>
                      <a:r>
                        <a:rPr lang="en-US" sz="1200">
                          <a:effectLst/>
                        </a:rPr>
                        <a:t>3</a:t>
                      </a:r>
                      <a:endParaRPr lang="sv-SE" sz="16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200">
                          <a:effectLst/>
                        </a:rPr>
                        <a:t>15</a:t>
                      </a:r>
                      <a:endParaRPr lang="sv-SE" sz="16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200">
                          <a:effectLst/>
                        </a:rPr>
                        <a:t>63</a:t>
                      </a:r>
                      <a:endParaRPr lang="sv-SE" sz="16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200">
                          <a:effectLst/>
                        </a:rPr>
                        <a:t>3</a:t>
                      </a:r>
                      <a:endParaRPr lang="sv-SE" sz="1600">
                        <a:effectLst/>
                        <a:latin typeface="Times New Roman"/>
                        <a:ea typeface="Times New Roman"/>
                      </a:endParaRPr>
                    </a:p>
                  </a:txBody>
                  <a:tcPr marL="68580" marR="68580" marT="0" marB="0"/>
                </a:tc>
              </a:tr>
              <a:tr h="252112">
                <a:tc>
                  <a:txBody>
                    <a:bodyPr/>
                    <a:lstStyle/>
                    <a:p>
                      <a:pPr marL="0" marR="0" algn="ctr" hangingPunct="0">
                        <a:spcBef>
                          <a:spcPts val="0"/>
                        </a:spcBef>
                        <a:spcAft>
                          <a:spcPts val="900"/>
                        </a:spcAft>
                      </a:pPr>
                      <a:r>
                        <a:rPr lang="en-US" sz="1200">
                          <a:effectLst/>
                        </a:rPr>
                        <a:t>4</a:t>
                      </a:r>
                      <a:endParaRPr lang="sv-SE" sz="16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200">
                          <a:effectLst/>
                        </a:rPr>
                        <a:t>15</a:t>
                      </a:r>
                      <a:endParaRPr lang="sv-SE" sz="16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200">
                          <a:effectLst/>
                        </a:rPr>
                        <a:t>1023</a:t>
                      </a:r>
                      <a:endParaRPr lang="sv-SE" sz="16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200" dirty="0">
                          <a:effectLst/>
                        </a:rPr>
                        <a:t>7</a:t>
                      </a:r>
                      <a:endParaRPr lang="sv-SE" sz="1600" dirty="0">
                        <a:effectLst/>
                        <a:latin typeface="Times New Roman"/>
                        <a:ea typeface="Times New Roman"/>
                      </a:endParaRPr>
                    </a:p>
                  </a:txBody>
                  <a:tcPr marL="68580" marR="68580" marT="0" marB="0"/>
                </a:tc>
              </a:tr>
            </a:tbl>
          </a:graphicData>
        </a:graphic>
      </p:graphicFrame>
      <p:sp>
        <p:nvSpPr>
          <p:cNvPr id="7" name="Rectangle 2"/>
          <p:cNvSpPr>
            <a:spLocks noChangeArrowheads="1"/>
          </p:cNvSpPr>
          <p:nvPr/>
        </p:nvSpPr>
        <p:spPr bwMode="auto">
          <a:xfrm>
            <a:off x="152401" y="1102296"/>
            <a:ext cx="8763000" cy="5186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sng" strike="noStrike" cap="none" normalizeH="0" baseline="0" dirty="0" smtClean="0">
                <a:ln>
                  <a:noFill/>
                </a:ln>
                <a:solidFill>
                  <a:schemeClr val="tx1"/>
                </a:solidFill>
                <a:effectLst/>
                <a:latin typeface="Arial" pitchFamily="34" charset="0"/>
                <a:ea typeface="SimSun" pitchFamily="2" charset="-122"/>
                <a:cs typeface="Arial" pitchFamily="34" charset="0"/>
              </a:rPr>
              <a:t>Agreements:</a:t>
            </a:r>
            <a:endParaRPr kumimoji="0" lang="sv-SE" altLang="zh-CN" sz="700" b="0" i="0" u="none" strike="noStrike" cap="none" normalizeH="0" baseline="0" dirty="0" smtClean="0">
              <a:ln>
                <a:noFill/>
              </a:ln>
              <a:solidFill>
                <a:schemeClr val="tx1"/>
              </a:solidFill>
              <a:effectLst/>
              <a:latin typeface="Arial" pitchFamily="34" charset="0"/>
              <a:cs typeface="Arial" pitchFamily="34" charset="0"/>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zh-CN" sz="1200" b="0" i="0" u="none" strike="noStrike" cap="none" normalizeH="0" baseline="0" dirty="0" smtClean="0">
                <a:ln>
                  <a:noFill/>
                </a:ln>
                <a:solidFill>
                  <a:schemeClr val="tx1"/>
                </a:solidFill>
                <a:effectLst/>
                <a:latin typeface="Arial" pitchFamily="34" charset="0"/>
                <a:ea typeface="MS Mincho" pitchFamily="49" charset="-128"/>
                <a:cs typeface="Arial" pitchFamily="34" charset="0"/>
              </a:rPr>
              <a:t>A DL category 4 LBT priority class is defined at least by the minimum and maximum contention window (CW) sizes and the number of CCA slots in the defer period in Table below where the smaller the LBT priority class number, the higher the priority.</a:t>
            </a:r>
            <a:endParaRPr kumimoji="0" lang="sv-SE" altLang="zh-CN" sz="700" b="0" i="0" u="none" strike="noStrike" cap="none" normalizeH="0" baseline="0" dirty="0" smtClean="0">
              <a:ln>
                <a:noFill/>
              </a:ln>
              <a:solidFill>
                <a:schemeClr val="tx1"/>
              </a:solidFill>
              <a:effectLst/>
              <a:latin typeface="Arial" pitchFamily="34" charset="0"/>
              <a:cs typeface="Arial" pitchFamily="34" charset="0"/>
            </a:endParaRPr>
          </a:p>
          <a:p>
            <a:pPr marL="628650" marR="0" lvl="1"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zh-CN" sz="1200" b="0" i="0" u="none" strike="noStrike" cap="none" normalizeH="0" baseline="0" dirty="0" smtClean="0">
                <a:ln>
                  <a:noFill/>
                </a:ln>
                <a:solidFill>
                  <a:schemeClr val="tx1"/>
                </a:solidFill>
                <a:effectLst/>
                <a:latin typeface="Arial" pitchFamily="34" charset="0"/>
                <a:ea typeface="MS Mincho" pitchFamily="49" charset="-128"/>
                <a:cs typeface="Arial" pitchFamily="34" charset="0"/>
              </a:rPr>
              <a:t>In the table </a:t>
            </a:r>
            <a:r>
              <a:rPr kumimoji="0" lang="en-US" altLang="zh-CN" sz="1200" b="0" i="0" u="none" strike="noStrike" cap="none" normalizeH="0" baseline="0" dirty="0" err="1" smtClean="0">
                <a:ln>
                  <a:noFill/>
                </a:ln>
                <a:solidFill>
                  <a:schemeClr val="tx1"/>
                </a:solidFill>
                <a:effectLst/>
                <a:latin typeface="Arial" pitchFamily="34" charset="0"/>
                <a:ea typeface="MS Mincho" pitchFamily="49" charset="-128"/>
                <a:cs typeface="Arial" pitchFamily="34" charset="0"/>
              </a:rPr>
              <a:t>CWmin</a:t>
            </a:r>
            <a:r>
              <a:rPr kumimoji="0" lang="en-US" altLang="zh-CN" sz="1200" b="0" i="0" u="none" strike="noStrike" cap="none" normalizeH="0" baseline="0" dirty="0" smtClean="0">
                <a:ln>
                  <a:noFill/>
                </a:ln>
                <a:solidFill>
                  <a:schemeClr val="tx1"/>
                </a:solidFill>
                <a:effectLst/>
                <a:latin typeface="Arial" pitchFamily="34" charset="0"/>
                <a:ea typeface="MS Mincho" pitchFamily="49" charset="-128"/>
                <a:cs typeface="Arial" pitchFamily="34" charset="0"/>
              </a:rPr>
              <a:t>, </a:t>
            </a:r>
            <a:r>
              <a:rPr kumimoji="0" lang="en-US" altLang="zh-CN" sz="1200" b="0" i="0" u="none" strike="noStrike" cap="none" normalizeH="0" baseline="0" dirty="0" err="1" smtClean="0">
                <a:ln>
                  <a:noFill/>
                </a:ln>
                <a:solidFill>
                  <a:schemeClr val="tx1"/>
                </a:solidFill>
                <a:effectLst/>
                <a:latin typeface="Arial" pitchFamily="34" charset="0"/>
                <a:ea typeface="MS Mincho" pitchFamily="49" charset="-128"/>
                <a:cs typeface="Arial" pitchFamily="34" charset="0"/>
              </a:rPr>
              <a:t>CWmax</a:t>
            </a:r>
            <a:r>
              <a:rPr kumimoji="0" lang="en-US" altLang="zh-CN" sz="1200" b="0" i="0" u="none" strike="noStrike" cap="none" normalizeH="0" baseline="0" dirty="0" smtClean="0">
                <a:ln>
                  <a:noFill/>
                </a:ln>
                <a:solidFill>
                  <a:schemeClr val="tx1"/>
                </a:solidFill>
                <a:effectLst/>
                <a:latin typeface="Arial" pitchFamily="34" charset="0"/>
                <a:ea typeface="MS Mincho" pitchFamily="49" charset="-128"/>
                <a:cs typeface="Arial" pitchFamily="34" charset="0"/>
              </a:rPr>
              <a:t> and n refer to the minimum contention window size, the maximum contention window size and the number of CCA slots in the defer period, respectively. </a:t>
            </a:r>
            <a:endParaRPr kumimoji="0" lang="sv-SE" altLang="zh-CN" sz="700" b="0" i="0" u="none" strike="noStrike" cap="none" normalizeH="0" baseline="0" dirty="0" smtClean="0">
              <a:ln>
                <a:noFill/>
              </a:ln>
              <a:solidFill>
                <a:schemeClr val="tx1"/>
              </a:solidFill>
              <a:effectLst/>
              <a:latin typeface="Arial" pitchFamily="34" charset="0"/>
              <a:cs typeface="Arial" pitchFamily="34" charset="0"/>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zh-CN" sz="1200" b="0" i="0" u="none" strike="noStrike" cap="none" normalizeH="0" baseline="0" dirty="0" smtClean="0">
                <a:ln>
                  <a:noFill/>
                </a:ln>
                <a:solidFill>
                  <a:schemeClr val="tx1"/>
                </a:solidFill>
                <a:effectLst/>
                <a:latin typeface="Arial" pitchFamily="34" charset="0"/>
                <a:ea typeface="MS Mincho" pitchFamily="49" charset="-128"/>
                <a:cs typeface="Arial" pitchFamily="34" charset="0"/>
              </a:rPr>
              <a:t>Rel-13 supports at least DL LBT priority class 3</a:t>
            </a:r>
            <a:endParaRPr kumimoji="0" lang="sv-SE" altLang="zh-CN" sz="700" b="0" i="0" u="none" strike="noStrike" cap="none" normalizeH="0" baseline="0" dirty="0" smtClean="0">
              <a:ln>
                <a:noFill/>
              </a:ln>
              <a:solidFill>
                <a:schemeClr val="tx1"/>
              </a:solidFill>
              <a:effectLst/>
              <a:latin typeface="Arial" pitchFamily="34" charset="0"/>
              <a:cs typeface="Arial" pitchFamily="34" charset="0"/>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zh-CN" sz="1200" b="0" i="0" u="none" strike="noStrike" cap="none" normalizeH="0" baseline="0" dirty="0" smtClean="0">
                <a:ln>
                  <a:noFill/>
                </a:ln>
                <a:solidFill>
                  <a:schemeClr val="tx1"/>
                </a:solidFill>
                <a:effectLst/>
                <a:ea typeface="MS Mincho" pitchFamily="49" charset="-128"/>
              </a:rPr>
              <a:t>Use of different LBT parameters than the DL LBT priority class 3 will be supported in Rel-13 if RAN2 and RAN1 finds the associated work feasible within Rel-13 time frame</a:t>
            </a: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kumimoji="0" lang="en-US" altLang="zh-CN" sz="1200" b="0" i="0" u="none" strike="noStrike" cap="none" normalizeH="0" baseline="0" dirty="0" smtClean="0">
              <a:ln>
                <a:noFill/>
              </a:ln>
              <a:solidFill>
                <a:schemeClr val="tx1"/>
              </a:solidFill>
              <a:effectLst/>
              <a:ea typeface="MS Mincho" pitchFamily="49" charset="-128"/>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en-US" altLang="zh-CN" sz="1200" dirty="0">
              <a:ea typeface="MS Mincho" pitchFamily="49" charset="-128"/>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zh-CN" sz="1200" b="0" i="0" u="none" strike="noStrike" cap="none" normalizeH="0" baseline="0" dirty="0" smtClean="0">
              <a:ln>
                <a:noFill/>
              </a:ln>
              <a:solidFill>
                <a:schemeClr val="tx1"/>
              </a:solidFill>
              <a:effectLst/>
              <a:ea typeface="MS Mincho" pitchFamily="49" charset="-128"/>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en-US" altLang="zh-CN" sz="1200" dirty="0">
              <a:ea typeface="MS Mincho" pitchFamily="49" charset="-128"/>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zh-CN" sz="1200" b="0" i="0" u="none" strike="noStrike" cap="none" normalizeH="0" baseline="0" dirty="0" smtClean="0">
              <a:ln>
                <a:noFill/>
              </a:ln>
              <a:solidFill>
                <a:schemeClr val="tx1"/>
              </a:solidFill>
              <a:effectLst/>
              <a:ea typeface="MS Mincho" pitchFamily="49" charset="-128"/>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en-US" altLang="zh-CN" sz="1200" dirty="0" smtClean="0">
              <a:ea typeface="MS Mincho" pitchFamily="49" charset="-128"/>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en-US" altLang="zh-CN" sz="1200" dirty="0">
              <a:ea typeface="MS Mincho" pitchFamily="49" charset="-128"/>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en-US" altLang="zh-CN" sz="1200" dirty="0">
              <a:ea typeface="MS Mincho" pitchFamily="49" charset="-128"/>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sv-SE" altLang="zh-CN" sz="700" b="0" i="0" u="none" strike="noStrike" cap="none" normalizeH="0" baseline="0" dirty="0" smtClean="0">
              <a:ln>
                <a:noFill/>
              </a:ln>
              <a:solidFill>
                <a:schemeClr val="tx1"/>
              </a:solidFill>
              <a:effectLst/>
              <a:latin typeface="Arial" pitchFamily="34" charset="0"/>
              <a:cs typeface="Arial" pitchFamily="34" charset="0"/>
            </a:endParaRPr>
          </a:p>
          <a:p>
            <a:pPr marL="628650" marR="0" lvl="1"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zh-CN" sz="1200" b="0" i="0" u="none" strike="noStrike" cap="none" normalizeH="0" baseline="0" dirty="0" smtClean="0">
                <a:ln>
                  <a:noFill/>
                </a:ln>
                <a:solidFill>
                  <a:schemeClr val="tx1"/>
                </a:solidFill>
                <a:effectLst/>
                <a:latin typeface="Arial" pitchFamily="34" charset="0"/>
                <a:ea typeface="MS Mincho" pitchFamily="49" charset="-128"/>
                <a:cs typeface="Arial" pitchFamily="34" charset="0"/>
              </a:rPr>
              <a:t>For a DL burst transmission containing PDSCH, an LAA SCell operates with a single DL category 4 LBT priority class at a time when performing random backoff.</a:t>
            </a:r>
            <a:endParaRPr kumimoji="0" lang="sv-SE" altLang="zh-CN" sz="700" b="0" i="0" u="none" strike="noStrike" cap="none" normalizeH="0" baseline="0" dirty="0" smtClean="0">
              <a:ln>
                <a:noFill/>
              </a:ln>
              <a:solidFill>
                <a:schemeClr val="tx1"/>
              </a:solidFill>
              <a:effectLst/>
              <a:latin typeface="Arial" pitchFamily="34" charset="0"/>
              <a:cs typeface="Arial" pitchFamily="34" charset="0"/>
            </a:endParaRPr>
          </a:p>
          <a:p>
            <a:pPr marL="628650" marR="0" lvl="1"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zh-CN" sz="1200" b="0" i="0" u="none" strike="noStrike" cap="none" normalizeH="0" baseline="0" dirty="0" smtClean="0">
                <a:ln>
                  <a:noFill/>
                </a:ln>
                <a:solidFill>
                  <a:schemeClr val="tx1"/>
                </a:solidFill>
                <a:effectLst/>
                <a:latin typeface="Arial" pitchFamily="34" charset="0"/>
                <a:ea typeface="MS Mincho" pitchFamily="49" charset="-128"/>
                <a:cs typeface="Arial" pitchFamily="34" charset="0"/>
              </a:rPr>
              <a:t>Best effort traffic shall not use a DL LBT priority class with higher priority than the DL LBT priority class 3.</a:t>
            </a:r>
            <a:endParaRPr kumimoji="0" lang="sv-SE" altLang="zh-CN" sz="7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tabLst/>
            </a:pPr>
            <a:r>
              <a:rPr kumimoji="0" lang="en-US" altLang="zh-CN" sz="1200" b="0" i="0" u="none" strike="noStrike" cap="none" normalizeH="0" baseline="0" dirty="0" smtClean="0">
                <a:ln>
                  <a:noFill/>
                </a:ln>
                <a:solidFill>
                  <a:srgbClr val="FF0000"/>
                </a:solidFill>
                <a:effectLst/>
                <a:latin typeface="Arial" pitchFamily="34" charset="0"/>
                <a:ea typeface="MS Mincho" pitchFamily="49" charset="-128"/>
                <a:cs typeface="Arial" pitchFamily="34" charset="0"/>
              </a:rPr>
              <a:t>Note:  The Maximum channel occupancy time (and whether different values per LBT class are needed) requires further discussion</a:t>
            </a:r>
            <a:endParaRPr kumimoji="0" lang="sv-SE" altLang="zh-CN" sz="700" b="0" i="0" u="none" strike="noStrike" cap="none" normalizeH="0" baseline="0" dirty="0" smtClean="0">
              <a:ln>
                <a:noFill/>
              </a:ln>
              <a:solidFill>
                <a:srgbClr val="FF0000"/>
              </a:solidFill>
              <a:effectLst/>
              <a:latin typeface="Arial" pitchFamily="34" charset="0"/>
              <a:cs typeface="Arial" pitchFamily="34" charset="0"/>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zh-CN" sz="1200" b="0" i="0" u="none" strike="noStrike" cap="none" normalizeH="0" baseline="0" dirty="0" smtClean="0">
                <a:ln>
                  <a:noFill/>
                </a:ln>
                <a:effectLst/>
                <a:latin typeface="Arial" pitchFamily="34" charset="0"/>
                <a:ea typeface="MS Mincho" pitchFamily="49" charset="-128"/>
                <a:cs typeface="Arial" pitchFamily="34" charset="0"/>
              </a:rPr>
              <a:t>FFS if an intended DL transmission burst with PDSCH contains traffic corresponding to different LBT priority classes, the lowest priority shall be used for the LBT parameters.</a:t>
            </a:r>
            <a:endParaRPr kumimoji="0" lang="sv-SE" altLang="zh-CN" sz="700" b="0" i="0" u="none" strike="noStrike" cap="none" normalizeH="0" baseline="0" dirty="0" smtClean="0">
              <a:ln>
                <a:noFill/>
              </a:ln>
              <a:effectLst/>
              <a:latin typeface="Arial" pitchFamily="34" charset="0"/>
              <a:cs typeface="Arial" pitchFamily="34" charset="0"/>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zh-CN" sz="1200" b="0" i="0" u="none" strike="noStrike" cap="none" normalizeH="0" baseline="0" dirty="0" smtClean="0">
                <a:ln>
                  <a:noFill/>
                </a:ln>
                <a:solidFill>
                  <a:schemeClr val="tx1"/>
                </a:solidFill>
                <a:effectLst/>
                <a:latin typeface="Arial" pitchFamily="34" charset="0"/>
                <a:ea typeface="MS Mincho" pitchFamily="49" charset="-128"/>
                <a:cs typeface="Arial" pitchFamily="34" charset="0"/>
              </a:rPr>
              <a:t>FFS if more DL LBT priority classes are needed.</a:t>
            </a:r>
            <a:endParaRPr kumimoji="0" lang="sv-SE" altLang="zh-CN" sz="700" b="0" i="0" u="none" strike="noStrike" cap="none" normalizeH="0" baseline="0" dirty="0" smtClean="0">
              <a:ln>
                <a:noFill/>
              </a:ln>
              <a:solidFill>
                <a:schemeClr val="tx1"/>
              </a:solidFill>
              <a:effectLst/>
              <a:latin typeface="Arial" pitchFamily="34" charset="0"/>
              <a:cs typeface="Arial" pitchFamily="34" charset="0"/>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zh-CN" sz="1200" b="0" i="0" u="none" strike="noStrike" cap="none" normalizeH="0" baseline="0" dirty="0" smtClean="0">
                <a:ln>
                  <a:noFill/>
                </a:ln>
                <a:effectLst/>
                <a:latin typeface="Arial" pitchFamily="34" charset="0"/>
                <a:ea typeface="MS Mincho" pitchFamily="49" charset="-128"/>
                <a:cs typeface="Arial" pitchFamily="34" charset="0"/>
              </a:rPr>
              <a:t>Inform RAN2 of the DL LBT priority classes and request them to take this into consideration in their associated work.</a:t>
            </a:r>
            <a:endParaRPr kumimoji="0" lang="sv-SE" altLang="zh-CN" sz="700" b="0" i="0" u="none" strike="noStrike" cap="none" normalizeH="0" baseline="0" dirty="0" smtClean="0">
              <a:ln>
                <a:noFill/>
              </a:ln>
              <a:effectLst/>
              <a:latin typeface="Arial" pitchFamily="34" charset="0"/>
              <a:cs typeface="Arial" pitchFamily="34" charset="0"/>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zh-CN" sz="1200" b="0" i="0" u="none" strike="noStrike" cap="none" normalizeH="0" baseline="0" dirty="0" smtClean="0">
                <a:ln>
                  <a:noFill/>
                </a:ln>
                <a:effectLst/>
                <a:latin typeface="Arial" pitchFamily="34" charset="0"/>
                <a:ea typeface="MS Mincho" pitchFamily="49" charset="-128"/>
                <a:cs typeface="Arial" pitchFamily="34" charset="0"/>
              </a:rPr>
              <a:t>FFS on the DL LBT priority class for UL grant only transmission</a:t>
            </a:r>
            <a:endParaRPr kumimoji="0" lang="en-US" altLang="zh-CN" sz="2000" b="0" i="0" u="none" strike="noStrike" cap="none" normalizeH="0" baseline="0" dirty="0" smtClean="0">
              <a:ln>
                <a:noFill/>
              </a:ln>
              <a:effectLst/>
              <a:latin typeface="Arial" pitchFamily="34" charset="0"/>
              <a:cs typeface="Arial" pitchFamily="34" charset="0"/>
            </a:endParaRPr>
          </a:p>
        </p:txBody>
      </p:sp>
    </p:spTree>
    <p:extLst>
      <p:ext uri="{BB962C8B-B14F-4D97-AF65-F5344CB8AC3E}">
        <p14:creationId xmlns:p14="http://schemas.microsoft.com/office/powerpoint/2010/main" val="37990082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a:t>
            </a:r>
            <a:endParaRPr lang="en-US" dirty="0"/>
          </a:p>
        </p:txBody>
      </p:sp>
      <p:sp>
        <p:nvSpPr>
          <p:cNvPr id="3" name="Content Placeholder 2"/>
          <p:cNvSpPr>
            <a:spLocks noGrp="1"/>
          </p:cNvSpPr>
          <p:nvPr>
            <p:ph idx="1"/>
          </p:nvPr>
        </p:nvSpPr>
        <p:spPr/>
        <p:txBody>
          <a:bodyPr>
            <a:noAutofit/>
          </a:bodyPr>
          <a:lstStyle/>
          <a:p>
            <a:pPr lvl="0" hangingPunct="0"/>
            <a:r>
              <a:rPr lang="en-GB" sz="2000" dirty="0"/>
              <a:t>F</a:t>
            </a:r>
            <a:r>
              <a:rPr lang="en-GB" sz="2000" dirty="0" smtClean="0"/>
              <a:t>or the LBT priority classes 1 to 4, LAA supports the following Maximum Channel </a:t>
            </a:r>
            <a:r>
              <a:rPr lang="en-GB" sz="2000" dirty="0"/>
              <a:t>O</a:t>
            </a:r>
            <a:r>
              <a:rPr lang="en-GB" sz="2000" dirty="0" smtClean="0"/>
              <a:t>ccupancy </a:t>
            </a:r>
            <a:r>
              <a:rPr lang="en-GB" sz="2000" dirty="0"/>
              <a:t>T</a:t>
            </a:r>
            <a:r>
              <a:rPr lang="en-GB" sz="2000" dirty="0" smtClean="0"/>
              <a:t>ime (MCOT) on an unlicensed carrier after a successful LBT on that channel in the table below.</a:t>
            </a:r>
          </a:p>
          <a:p>
            <a:pPr hangingPunct="0"/>
            <a:r>
              <a:rPr lang="en-GB" sz="2000" dirty="0" smtClean="0"/>
              <a:t>For the LBT priority classes 1, 2 and 4, LAA supports the following sets of CW sizes in the table below.</a:t>
            </a:r>
          </a:p>
          <a:p>
            <a:pPr lvl="0" hangingPunct="0"/>
            <a:endParaRPr lang="en-GB" sz="2000" dirty="0" smtClean="0"/>
          </a:p>
          <a:p>
            <a:pPr lvl="1" hangingPunct="0"/>
            <a:endParaRPr lang="en-GB" sz="1800" dirty="0" smtClean="0"/>
          </a:p>
          <a:p>
            <a:pPr lvl="1" hangingPunct="0"/>
            <a:endParaRPr lang="en-GB" sz="1800" dirty="0"/>
          </a:p>
          <a:p>
            <a:pPr lvl="1" hangingPunct="0"/>
            <a:endParaRPr lang="en-GB" sz="1800" dirty="0" smtClean="0"/>
          </a:p>
          <a:p>
            <a:pPr marL="457200" lvl="1" indent="0" hangingPunct="0">
              <a:buNone/>
            </a:pPr>
            <a:endParaRPr lang="en-GB" sz="1800" dirty="0" smtClean="0"/>
          </a:p>
          <a:p>
            <a:pPr marL="457200" lvl="1" indent="0" hangingPunct="0">
              <a:buNone/>
            </a:pPr>
            <a:endParaRPr lang="en-GB" sz="1800" dirty="0" smtClean="0"/>
          </a:p>
          <a:p>
            <a:pPr lvl="1" hangingPunct="0"/>
            <a:endParaRPr lang="en-GB" sz="1800" dirty="0" smtClean="0"/>
          </a:p>
        </p:txBody>
      </p:sp>
      <p:graphicFrame>
        <p:nvGraphicFramePr>
          <p:cNvPr id="4" name="Content Placeholder 5"/>
          <p:cNvGraphicFramePr>
            <a:graphicFrameLocks/>
          </p:cNvGraphicFramePr>
          <p:nvPr>
            <p:extLst>
              <p:ext uri="{D42A27DB-BD31-4B8C-83A1-F6EECF244321}">
                <p14:modId xmlns:p14="http://schemas.microsoft.com/office/powerpoint/2010/main" val="1242682044"/>
              </p:ext>
            </p:extLst>
          </p:nvPr>
        </p:nvGraphicFramePr>
        <p:xfrm>
          <a:off x="990601" y="3657600"/>
          <a:ext cx="7543798" cy="1203961"/>
        </p:xfrm>
        <a:graphic>
          <a:graphicData uri="http://schemas.openxmlformats.org/drawingml/2006/table">
            <a:tbl>
              <a:tblPr firstRow="1" firstCol="1" bandRow="1">
                <a:tableStyleId>{5C22544A-7EE6-4342-B048-85BDC9FD1C3A}</a:tableStyleId>
              </a:tblPr>
              <a:tblGrid>
                <a:gridCol w="1491217"/>
                <a:gridCol w="947182"/>
                <a:gridCol w="914400"/>
                <a:gridCol w="685800"/>
                <a:gridCol w="838200"/>
                <a:gridCol w="2666999"/>
              </a:tblGrid>
              <a:tr h="218340">
                <a:tc>
                  <a:txBody>
                    <a:bodyPr/>
                    <a:lstStyle/>
                    <a:p>
                      <a:pPr marL="0" marR="0" algn="ctr" hangingPunct="0">
                        <a:spcBef>
                          <a:spcPts val="0"/>
                        </a:spcBef>
                        <a:spcAft>
                          <a:spcPts val="900"/>
                        </a:spcAft>
                      </a:pPr>
                      <a:r>
                        <a:rPr lang="en-US" sz="1400" dirty="0">
                          <a:effectLst/>
                        </a:rPr>
                        <a:t>LBT priority class</a:t>
                      </a:r>
                      <a:endParaRPr lang="sv-SE" sz="2400" dirty="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400" dirty="0" err="1">
                          <a:effectLst/>
                        </a:rPr>
                        <a:t>CWmin</a:t>
                      </a:r>
                      <a:endParaRPr lang="sv-SE" sz="2400" dirty="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400" dirty="0" err="1">
                          <a:effectLst/>
                        </a:rPr>
                        <a:t>CWmax</a:t>
                      </a:r>
                      <a:endParaRPr lang="sv-SE" sz="2400" dirty="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400" dirty="0">
                          <a:effectLst/>
                        </a:rPr>
                        <a:t>n</a:t>
                      </a:r>
                      <a:endParaRPr lang="sv-SE" sz="2400" dirty="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sv-SE" sz="1400" b="1" dirty="0" smtClean="0">
                          <a:effectLst/>
                          <a:latin typeface="+mn-lt"/>
                          <a:ea typeface="Times New Roman"/>
                        </a:rPr>
                        <a:t>MCOT</a:t>
                      </a:r>
                      <a:endParaRPr lang="sv-SE" sz="1400" b="1" dirty="0">
                        <a:effectLst/>
                        <a:latin typeface="+mn-lt"/>
                        <a:ea typeface="Times New Roman"/>
                      </a:endParaRPr>
                    </a:p>
                  </a:txBody>
                  <a:tcPr marL="68580" marR="68580" marT="0" marB="0"/>
                </a:tc>
                <a:tc>
                  <a:txBody>
                    <a:bodyPr/>
                    <a:lstStyle/>
                    <a:p>
                      <a:pPr marL="0" marR="0" algn="ctr" hangingPunct="0">
                        <a:spcBef>
                          <a:spcPts val="0"/>
                        </a:spcBef>
                        <a:spcAft>
                          <a:spcPts val="900"/>
                        </a:spcAft>
                      </a:pPr>
                      <a:r>
                        <a:rPr lang="sv-SE" sz="1400" b="1" dirty="0" smtClean="0">
                          <a:effectLst/>
                          <a:latin typeface="+mn-lt"/>
                          <a:ea typeface="Times New Roman"/>
                        </a:rPr>
                        <a:t>Set of CW sizes</a:t>
                      </a:r>
                      <a:endParaRPr lang="sv-SE" sz="1400" b="1" dirty="0">
                        <a:effectLst/>
                        <a:latin typeface="+mn-lt"/>
                        <a:ea typeface="Times New Roman"/>
                      </a:endParaRPr>
                    </a:p>
                  </a:txBody>
                  <a:tcPr marL="68580" marR="68580" marT="0" marB="0"/>
                </a:tc>
              </a:tr>
              <a:tr h="238760">
                <a:tc>
                  <a:txBody>
                    <a:bodyPr/>
                    <a:lstStyle/>
                    <a:p>
                      <a:pPr marL="0" marR="0" algn="ctr" hangingPunct="0">
                        <a:spcBef>
                          <a:spcPts val="0"/>
                        </a:spcBef>
                        <a:spcAft>
                          <a:spcPts val="900"/>
                        </a:spcAft>
                      </a:pPr>
                      <a:r>
                        <a:rPr lang="en-US" sz="1600">
                          <a:effectLst/>
                        </a:rPr>
                        <a:t>1</a:t>
                      </a:r>
                      <a:endParaRPr lang="sv-SE" sz="20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600">
                          <a:effectLst/>
                        </a:rPr>
                        <a:t>3</a:t>
                      </a:r>
                      <a:endParaRPr lang="sv-SE" sz="20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600">
                          <a:effectLst/>
                        </a:rPr>
                        <a:t>7</a:t>
                      </a:r>
                      <a:endParaRPr lang="sv-SE" sz="20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600">
                          <a:effectLst/>
                        </a:rPr>
                        <a:t>1</a:t>
                      </a:r>
                      <a:endParaRPr lang="sv-SE" sz="20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sv-SE" sz="1600" dirty="0" smtClean="0">
                          <a:solidFill>
                            <a:srgbClr val="FF0000"/>
                          </a:solidFill>
                          <a:effectLst/>
                          <a:latin typeface="+mn-lt"/>
                          <a:ea typeface="Times New Roman"/>
                        </a:rPr>
                        <a:t>2ms</a:t>
                      </a:r>
                      <a:endParaRPr lang="sv-SE" sz="1600" dirty="0">
                        <a:solidFill>
                          <a:srgbClr val="FF0000"/>
                        </a:solidFill>
                        <a:effectLst/>
                        <a:latin typeface="+mn-lt"/>
                        <a:ea typeface="Times New Roman"/>
                      </a:endParaRPr>
                    </a:p>
                  </a:txBody>
                  <a:tcPr marL="68580" marR="68580" marT="0" marB="0"/>
                </a:tc>
                <a:tc>
                  <a:txBody>
                    <a:bodyPr/>
                    <a:lstStyle/>
                    <a:p>
                      <a:pPr marL="0" marR="0" algn="ctr" hangingPunct="0">
                        <a:spcBef>
                          <a:spcPts val="0"/>
                        </a:spcBef>
                        <a:spcAft>
                          <a:spcPts val="900"/>
                        </a:spcAft>
                      </a:pPr>
                      <a:r>
                        <a:rPr lang="sv-SE" sz="1600" dirty="0" smtClean="0">
                          <a:solidFill>
                            <a:srgbClr val="FF0000"/>
                          </a:solidFill>
                          <a:effectLst/>
                          <a:latin typeface="+mn-lt"/>
                          <a:ea typeface="Times New Roman"/>
                        </a:rPr>
                        <a:t>{3,7}</a:t>
                      </a:r>
                      <a:endParaRPr lang="sv-SE" sz="1600" dirty="0">
                        <a:solidFill>
                          <a:srgbClr val="FF0000"/>
                        </a:solidFill>
                        <a:effectLst/>
                        <a:latin typeface="+mn-lt"/>
                        <a:ea typeface="Times New Roman"/>
                      </a:endParaRPr>
                    </a:p>
                  </a:txBody>
                  <a:tcPr marL="68580" marR="68580" marT="0" marB="0"/>
                </a:tc>
              </a:tr>
              <a:tr h="245829">
                <a:tc>
                  <a:txBody>
                    <a:bodyPr/>
                    <a:lstStyle/>
                    <a:p>
                      <a:pPr marL="0" marR="0" algn="ctr" hangingPunct="0">
                        <a:spcBef>
                          <a:spcPts val="0"/>
                        </a:spcBef>
                        <a:spcAft>
                          <a:spcPts val="900"/>
                        </a:spcAft>
                      </a:pPr>
                      <a:r>
                        <a:rPr lang="en-US" sz="1600">
                          <a:effectLst/>
                        </a:rPr>
                        <a:t>2</a:t>
                      </a:r>
                      <a:endParaRPr lang="sv-SE" sz="20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600">
                          <a:effectLst/>
                        </a:rPr>
                        <a:t>7</a:t>
                      </a:r>
                      <a:endParaRPr lang="sv-SE" sz="20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600">
                          <a:effectLst/>
                        </a:rPr>
                        <a:t>15</a:t>
                      </a:r>
                      <a:endParaRPr lang="sv-SE" sz="20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600">
                          <a:effectLst/>
                        </a:rPr>
                        <a:t>1</a:t>
                      </a:r>
                      <a:endParaRPr lang="sv-SE" sz="20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sv-SE" sz="1600" dirty="0" smtClean="0">
                          <a:solidFill>
                            <a:srgbClr val="FF0000"/>
                          </a:solidFill>
                          <a:effectLst/>
                          <a:latin typeface="+mn-lt"/>
                          <a:ea typeface="Times New Roman"/>
                        </a:rPr>
                        <a:t>3ms</a:t>
                      </a:r>
                      <a:endParaRPr lang="sv-SE" sz="1600" dirty="0">
                        <a:solidFill>
                          <a:srgbClr val="FF0000"/>
                        </a:solidFill>
                        <a:effectLst/>
                        <a:latin typeface="+mn-lt"/>
                        <a:ea typeface="Times New Roman"/>
                      </a:endParaRPr>
                    </a:p>
                  </a:txBody>
                  <a:tcPr marL="68580" marR="68580" marT="0" marB="0"/>
                </a:tc>
                <a:tc>
                  <a:txBody>
                    <a:bodyPr/>
                    <a:lstStyle/>
                    <a:p>
                      <a:pPr marL="0" marR="0" algn="ctr" hangingPunct="0">
                        <a:spcBef>
                          <a:spcPts val="0"/>
                        </a:spcBef>
                        <a:spcAft>
                          <a:spcPts val="900"/>
                        </a:spcAft>
                      </a:pPr>
                      <a:r>
                        <a:rPr lang="sv-SE" sz="1600" dirty="0" smtClean="0">
                          <a:solidFill>
                            <a:srgbClr val="FF0000"/>
                          </a:solidFill>
                          <a:effectLst/>
                          <a:latin typeface="+mn-lt"/>
                          <a:ea typeface="Times New Roman"/>
                        </a:rPr>
                        <a:t>{7,15}</a:t>
                      </a:r>
                      <a:endParaRPr lang="sv-SE" sz="1600" dirty="0">
                        <a:solidFill>
                          <a:srgbClr val="FF0000"/>
                        </a:solidFill>
                        <a:effectLst/>
                        <a:latin typeface="+mn-lt"/>
                        <a:ea typeface="Times New Roman"/>
                      </a:endParaRPr>
                    </a:p>
                  </a:txBody>
                  <a:tcPr marL="68580" marR="68580" marT="0" marB="0"/>
                </a:tc>
              </a:tr>
              <a:tr h="238760">
                <a:tc>
                  <a:txBody>
                    <a:bodyPr/>
                    <a:lstStyle/>
                    <a:p>
                      <a:pPr marL="0" marR="0" algn="ctr" hangingPunct="0">
                        <a:spcBef>
                          <a:spcPts val="0"/>
                        </a:spcBef>
                        <a:spcAft>
                          <a:spcPts val="900"/>
                        </a:spcAft>
                      </a:pPr>
                      <a:r>
                        <a:rPr lang="en-US" sz="1600">
                          <a:effectLst/>
                        </a:rPr>
                        <a:t>3</a:t>
                      </a:r>
                      <a:endParaRPr lang="sv-SE" sz="20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600">
                          <a:effectLst/>
                        </a:rPr>
                        <a:t>15</a:t>
                      </a:r>
                      <a:endParaRPr lang="sv-SE" sz="20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600">
                          <a:effectLst/>
                        </a:rPr>
                        <a:t>63</a:t>
                      </a:r>
                      <a:endParaRPr lang="sv-SE" sz="20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600">
                          <a:effectLst/>
                        </a:rPr>
                        <a:t>3</a:t>
                      </a:r>
                      <a:endParaRPr lang="sv-SE" sz="20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sv-SE" sz="1600" dirty="0" smtClean="0">
                          <a:solidFill>
                            <a:srgbClr val="FF0000"/>
                          </a:solidFill>
                          <a:effectLst/>
                          <a:latin typeface="+mn-lt"/>
                          <a:ea typeface="Times New Roman"/>
                        </a:rPr>
                        <a:t>10ms</a:t>
                      </a:r>
                      <a:endParaRPr lang="sv-SE" sz="1600" dirty="0">
                        <a:solidFill>
                          <a:srgbClr val="FF0000"/>
                        </a:solidFill>
                        <a:effectLst/>
                        <a:latin typeface="+mn-lt"/>
                        <a:ea typeface="Times New Roman"/>
                      </a:endParaRPr>
                    </a:p>
                  </a:txBody>
                  <a:tcPr marL="68580" marR="68580" marT="0" marB="0"/>
                </a:tc>
                <a:tc>
                  <a:txBody>
                    <a:bodyPr/>
                    <a:lstStyle/>
                    <a:p>
                      <a:pPr marL="0" marR="0" algn="ctr" hangingPunct="0">
                        <a:spcBef>
                          <a:spcPts val="0"/>
                        </a:spcBef>
                        <a:spcAft>
                          <a:spcPts val="900"/>
                        </a:spcAft>
                      </a:pPr>
                      <a:r>
                        <a:rPr lang="sv-SE" sz="1600" dirty="0" smtClean="0">
                          <a:solidFill>
                            <a:schemeClr val="tx1"/>
                          </a:solidFill>
                          <a:effectLst/>
                          <a:latin typeface="+mn-lt"/>
                          <a:ea typeface="Times New Roman"/>
                        </a:rPr>
                        <a:t>{15,31,63}</a:t>
                      </a:r>
                      <a:endParaRPr lang="sv-SE" sz="1600" dirty="0">
                        <a:solidFill>
                          <a:schemeClr val="tx1"/>
                        </a:solidFill>
                        <a:effectLst/>
                        <a:latin typeface="+mn-lt"/>
                        <a:ea typeface="Times New Roman"/>
                      </a:endParaRPr>
                    </a:p>
                  </a:txBody>
                  <a:tcPr marL="68580" marR="68580" marT="0" marB="0"/>
                </a:tc>
              </a:tr>
              <a:tr h="252112">
                <a:tc>
                  <a:txBody>
                    <a:bodyPr/>
                    <a:lstStyle/>
                    <a:p>
                      <a:pPr marL="0" marR="0" algn="ctr" hangingPunct="0">
                        <a:spcBef>
                          <a:spcPts val="0"/>
                        </a:spcBef>
                        <a:spcAft>
                          <a:spcPts val="900"/>
                        </a:spcAft>
                      </a:pPr>
                      <a:r>
                        <a:rPr lang="en-US" sz="1600">
                          <a:effectLst/>
                        </a:rPr>
                        <a:t>4</a:t>
                      </a:r>
                      <a:endParaRPr lang="sv-SE" sz="20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600">
                          <a:effectLst/>
                        </a:rPr>
                        <a:t>15</a:t>
                      </a:r>
                      <a:endParaRPr lang="sv-SE" sz="20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600">
                          <a:effectLst/>
                        </a:rPr>
                        <a:t>1023</a:t>
                      </a:r>
                      <a:endParaRPr lang="sv-SE" sz="200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en-US" sz="1600" dirty="0">
                          <a:effectLst/>
                        </a:rPr>
                        <a:t>7</a:t>
                      </a:r>
                      <a:endParaRPr lang="sv-SE" sz="2000" dirty="0">
                        <a:effectLst/>
                        <a:latin typeface="Times New Roman"/>
                        <a:ea typeface="Times New Roman"/>
                      </a:endParaRPr>
                    </a:p>
                  </a:txBody>
                  <a:tcPr marL="68580" marR="68580" marT="0" marB="0"/>
                </a:tc>
                <a:tc>
                  <a:txBody>
                    <a:bodyPr/>
                    <a:lstStyle/>
                    <a:p>
                      <a:pPr marL="0" marR="0" algn="ctr" hangingPunct="0">
                        <a:spcBef>
                          <a:spcPts val="0"/>
                        </a:spcBef>
                        <a:spcAft>
                          <a:spcPts val="900"/>
                        </a:spcAft>
                      </a:pPr>
                      <a:r>
                        <a:rPr lang="sv-SE" sz="1600" dirty="0" smtClean="0">
                          <a:solidFill>
                            <a:srgbClr val="FF0000"/>
                          </a:solidFill>
                          <a:effectLst/>
                          <a:latin typeface="+mn-lt"/>
                          <a:ea typeface="Times New Roman"/>
                        </a:rPr>
                        <a:t>10ms</a:t>
                      </a:r>
                      <a:endParaRPr lang="sv-SE" sz="1600" dirty="0">
                        <a:solidFill>
                          <a:srgbClr val="FF0000"/>
                        </a:solidFill>
                        <a:effectLst/>
                        <a:latin typeface="+mn-lt"/>
                        <a:ea typeface="Times New Roman"/>
                      </a:endParaRPr>
                    </a:p>
                  </a:txBody>
                  <a:tcPr marL="68580" marR="68580" marT="0" marB="0"/>
                </a:tc>
                <a:tc>
                  <a:txBody>
                    <a:bodyPr/>
                    <a:lstStyle/>
                    <a:p>
                      <a:pPr marL="0" marR="0" algn="ctr" hangingPunct="0">
                        <a:spcBef>
                          <a:spcPts val="0"/>
                        </a:spcBef>
                        <a:spcAft>
                          <a:spcPts val="900"/>
                        </a:spcAft>
                      </a:pPr>
                      <a:r>
                        <a:rPr lang="sv-SE" sz="1600" dirty="0" smtClean="0">
                          <a:solidFill>
                            <a:srgbClr val="FF0000"/>
                          </a:solidFill>
                          <a:effectLst/>
                          <a:latin typeface="+mn-lt"/>
                          <a:ea typeface="Times New Roman"/>
                        </a:rPr>
                        <a:t>{15,31,63,127,255,511,1023}</a:t>
                      </a:r>
                      <a:endParaRPr lang="sv-SE" sz="1600" dirty="0">
                        <a:solidFill>
                          <a:srgbClr val="FF0000"/>
                        </a:solidFill>
                        <a:effectLst/>
                        <a:latin typeface="+mn-lt"/>
                        <a:ea typeface="Times New Roman"/>
                      </a:endParaRPr>
                    </a:p>
                  </a:txBody>
                  <a:tcPr marL="68580" marR="68580" marT="0" marB="0"/>
                </a:tc>
              </a:tr>
            </a:tbl>
          </a:graphicData>
        </a:graphic>
      </p:graphicFrame>
    </p:spTree>
    <p:extLst>
      <p:ext uri="{BB962C8B-B14F-4D97-AF65-F5344CB8AC3E}">
        <p14:creationId xmlns:p14="http://schemas.microsoft.com/office/powerpoint/2010/main" val="21159349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129</TotalTime>
  <Words>425</Words>
  <Application>Microsoft Office PowerPoint</Application>
  <PresentationFormat>On-screen Show (4:3)</PresentationFormat>
  <Paragraphs>87</Paragraphs>
  <Slides>3</Slides>
  <Notes>1</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Theme</vt:lpstr>
      <vt:lpstr>WF on MCOT and CWS for LBT priority classes </vt:lpstr>
      <vt:lpstr>Background</vt:lpstr>
      <vt:lpstr>Proposal</vt:lpstr>
    </vt:vector>
  </TitlesOfParts>
  <Company>Ericsson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Draft WF on remaining issues</dc:title>
  <dc:creator>Sorour Falahati</dc:creator>
  <cp:lastModifiedBy>Sorour Falahati</cp:lastModifiedBy>
  <cp:revision>17</cp:revision>
  <dcterms:created xsi:type="dcterms:W3CDTF">2015-11-16T18:01:05Z</dcterms:created>
  <dcterms:modified xsi:type="dcterms:W3CDTF">2015-11-17T01:27:56Z</dcterms:modified>
</cp:coreProperties>
</file>