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90" r:id="rId6"/>
    <p:sldId id="292" r:id="rId7"/>
    <p:sldId id="293" r:id="rId8"/>
    <p:sldId id="294" r:id="rId9"/>
    <p:sldId id="295" r:id="rId10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66" d="100"/>
          <a:sy n="66" d="100"/>
        </p:scale>
        <p:origin x="66" y="27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B3399B-BD04-4096-A9C5-34B60F276085}" type="datetimeFigureOut">
              <a:rPr lang="en-US" altLang="ko-KR"/>
              <a:pPr>
                <a:defRPr/>
              </a:pPr>
              <a:t>11/22/2015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5DB023-53BC-40FE-8CEE-F1B96C7B47E1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8773246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3CC65C-FA97-46DC-9E6F-5E3FDB69F517}" type="datetimeFigureOut">
              <a:rPr lang="en-US" altLang="ko-KR"/>
              <a:pPr>
                <a:defRPr/>
              </a:pPr>
              <a:t>11/22/2015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81A980-DF90-43CC-88F8-EF583780751F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4643127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A04169-9850-4A66-A3FD-1300AE71FA17}" type="datetimeFigureOut">
              <a:rPr lang="en-US" altLang="ko-KR"/>
              <a:pPr>
                <a:defRPr/>
              </a:pPr>
              <a:t>11/22/2015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603CF8-F291-4D89-8C79-4ABA27CB5CD9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40331858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7FA7D1-7436-45BC-B041-A8BBED14202C}" type="datetimeFigureOut">
              <a:rPr lang="en-US" altLang="ko-KR"/>
              <a:pPr>
                <a:defRPr/>
              </a:pPr>
              <a:t>11/22/2015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333DBE-2DC3-4625-BB49-1855672AE3C8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779365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E70A20-CEE6-48A8-92CE-EA7805E0B92A}" type="datetimeFigureOut">
              <a:rPr lang="en-US" altLang="ko-KR"/>
              <a:pPr>
                <a:defRPr/>
              </a:pPr>
              <a:t>11/22/2015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600628-D135-4E9D-9362-4084556E13E4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42302276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F269C-19CA-464C-A293-2B0143C66C21}" type="datetimeFigureOut">
              <a:rPr lang="en-US" altLang="ko-KR"/>
              <a:pPr>
                <a:defRPr/>
              </a:pPr>
              <a:t>11/22/2015</a:t>
            </a:fld>
            <a:endParaRPr lang="en-US" altLang="ko-K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F9EDC9-2883-440C-847A-50333F8290C9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4691339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02F9E2-F890-449E-9952-B4E5A92E98AB}" type="datetimeFigureOut">
              <a:rPr lang="en-US" altLang="ko-KR"/>
              <a:pPr>
                <a:defRPr/>
              </a:pPr>
              <a:t>11/22/2015</a:t>
            </a:fld>
            <a:endParaRPr lang="en-US" altLang="ko-KR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E3E56B-AF65-42BC-854F-FFEB314A9791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4027091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47C31E-A3E0-424F-9340-9794B10188BB}" type="datetimeFigureOut">
              <a:rPr lang="en-US" altLang="ko-KR"/>
              <a:pPr>
                <a:defRPr/>
              </a:pPr>
              <a:t>11/22/2015</a:t>
            </a:fld>
            <a:endParaRPr lang="en-US" altLang="ko-K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66240B-5F0C-4179-9E48-76FDD6D49708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4561348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802882-C305-4900-BC18-D71B7632DD76}" type="datetimeFigureOut">
              <a:rPr lang="en-US" altLang="ko-KR"/>
              <a:pPr>
                <a:defRPr/>
              </a:pPr>
              <a:t>11/22/2015</a:t>
            </a:fld>
            <a:endParaRPr lang="en-US" altLang="ko-KR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F3D431-1D18-462B-B75D-AAA0A0359657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7213483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FD2EBA-6FEA-4A07-A494-99B7F0D48475}" type="datetimeFigureOut">
              <a:rPr lang="en-US" altLang="ko-KR"/>
              <a:pPr>
                <a:defRPr/>
              </a:pPr>
              <a:t>11/22/2015</a:t>
            </a:fld>
            <a:endParaRPr lang="en-US" altLang="ko-K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D37EF8-BD0C-4DBF-B787-004768ED6719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773538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6B8B56-921A-4259-BA4C-CD6AF692910E}" type="datetimeFigureOut">
              <a:rPr lang="en-US" altLang="ko-KR"/>
              <a:pPr>
                <a:defRPr/>
              </a:pPr>
              <a:t>11/22/2015</a:t>
            </a:fld>
            <a:endParaRPr lang="en-US" altLang="ko-K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D1B9FB-01E2-4A4C-98C0-62CBDB22DD65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2934309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ea typeface="굴림" pitchFamily="34" charset="-127"/>
              </a:defRPr>
            </a:lvl1pPr>
          </a:lstStyle>
          <a:p>
            <a:pPr>
              <a:defRPr/>
            </a:pPr>
            <a:fld id="{7D695FE2-F37D-4150-9C2B-16CA43B140C8}" type="datetimeFigureOut">
              <a:rPr lang="en-US" altLang="ko-KR"/>
              <a:pPr>
                <a:defRPr/>
              </a:pPr>
              <a:t>11/22/2015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ea typeface="굴림" pitchFamily="34" charset="-127"/>
              </a:defRPr>
            </a:lvl1pPr>
          </a:lstStyle>
          <a:p>
            <a:pPr>
              <a:defRPr/>
            </a:pPr>
            <a:fld id="{4EE75F20-567C-49CE-A121-479D1D6799DA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831975"/>
          </a:xfrm>
        </p:spPr>
        <p:txBody>
          <a:bodyPr/>
          <a:lstStyle/>
          <a:p>
            <a:pPr eaLnBrk="1" hangingPunct="1"/>
            <a:r>
              <a:rPr lang="en-US" dirty="0" smtClean="0"/>
              <a:t>WF on </a:t>
            </a:r>
            <a:r>
              <a:rPr lang="en-GB" dirty="0" smtClean="0"/>
              <a:t>LAA DL Multi-Channel LBT</a:t>
            </a:r>
            <a:endParaRPr lang="en-US" dirty="0" smtClean="0"/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90600" y="4191000"/>
            <a:ext cx="7239000" cy="1752600"/>
          </a:xfrm>
        </p:spPr>
        <p:txBody>
          <a:bodyPr/>
          <a:lstStyle/>
          <a:p>
            <a:pPr eaLnBrk="1" hangingPunct="1"/>
            <a:r>
              <a:rPr lang="en-US" altLang="ko-KR" sz="2800" dirty="0" smtClean="0">
                <a:solidFill>
                  <a:schemeClr val="tx1"/>
                </a:solidFill>
                <a:ea typeface="Malgun Gothic" pitchFamily="34" charset="-127"/>
              </a:rPr>
              <a:t>Broadcom Corporation</a:t>
            </a:r>
            <a:endParaRPr lang="en-US" altLang="ko-KR" sz="2800" dirty="0" smtClean="0">
              <a:solidFill>
                <a:schemeClr val="tx1"/>
              </a:solidFill>
              <a:ea typeface="Gulim" pitchFamily="34" charset="-127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304800" y="304800"/>
            <a:ext cx="85344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GB" altLang="ko-KR" sz="2000" b="1" dirty="0"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3GPP TSG RAN WG1 #83				        </a:t>
            </a:r>
            <a:r>
              <a:rPr lang="en-GB" altLang="ko-KR" sz="2000" b="1" dirty="0" smtClean="0"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R1-1</a:t>
            </a:r>
            <a:r>
              <a:rPr lang="en-US" altLang="ko-KR" sz="2000" b="1" smtClean="0"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57897</a:t>
            </a:r>
            <a:endParaRPr lang="en-US" altLang="zh-CN" sz="2000" b="1" dirty="0">
              <a:latin typeface="Times New Roman" pitchFamily="18" charset="0"/>
              <a:ea typeface="Malgun Gothic" pitchFamily="34" charset="-127"/>
              <a:cs typeface="Times New Roman" pitchFamily="18" charset="0"/>
            </a:endParaRPr>
          </a:p>
          <a:p>
            <a:r>
              <a:rPr lang="en-US" altLang="ko-KR" sz="2000" b="1" dirty="0"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Anaheim, USA</a:t>
            </a:r>
          </a:p>
          <a:p>
            <a:r>
              <a:rPr lang="en-US" altLang="ko-KR" sz="2000" b="1" dirty="0"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15th –22th November 2015</a:t>
            </a:r>
            <a:endParaRPr lang="en-GB" altLang="ko-KR" sz="2000" b="1" dirty="0">
              <a:latin typeface="Times New Roman" pitchFamily="18" charset="0"/>
              <a:ea typeface="Malgun Gothic" pitchFamily="34" charset="-127"/>
              <a:cs typeface="Times New Roman" pitchFamily="18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457200" y="1676400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en-US" altLang="ko-KR">
                <a:ea typeface="Malgun Gothic" pitchFamily="34" charset="-127"/>
              </a:rPr>
              <a:t>Agenda item: 6.2.3.1</a:t>
            </a:r>
          </a:p>
          <a:p>
            <a:pPr eaLnBrk="1" hangingPunct="1"/>
            <a:r>
              <a:rPr lang="en-US" altLang="ko-KR">
                <a:ea typeface="Malgun Gothic" pitchFamily="34" charset="-127"/>
              </a:rPr>
              <a:t>Document for decision</a:t>
            </a:r>
            <a:endParaRPr lang="ko-KR" altLang="en-US">
              <a:ea typeface="Malgun Gothic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>
                <a:ea typeface="Malgun Gothic" pitchFamily="34" charset="-127"/>
              </a:rPr>
              <a:t>Background</a:t>
            </a:r>
            <a:endParaRPr lang="en-US" dirty="0" smtClean="0"/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</p:spPr>
        <p:txBody>
          <a:bodyPr/>
          <a:lstStyle/>
          <a:p>
            <a:pPr lvl="0" fontAlgn="auto" hangingPunct="1"/>
            <a:r>
              <a:rPr lang="en-GB" sz="1600" dirty="0" smtClean="0"/>
              <a:t>For </a:t>
            </a:r>
            <a:r>
              <a:rPr lang="en-GB" sz="1600" dirty="0"/>
              <a:t>multi-Carrier LBT on a group carriers</a:t>
            </a:r>
            <a:endParaRPr lang="en-US" sz="1600" dirty="0"/>
          </a:p>
          <a:p>
            <a:pPr lvl="1" fontAlgn="auto" hangingPunct="1"/>
            <a:r>
              <a:rPr lang="en-US" sz="1600" dirty="0"/>
              <a:t>Alt1: </a:t>
            </a:r>
            <a:r>
              <a:rPr lang="en-US" sz="1600" dirty="0" err="1"/>
              <a:t>eNB</a:t>
            </a:r>
            <a:r>
              <a:rPr lang="en-US" sz="1600" dirty="0"/>
              <a:t> performs Cat-4 based LBT on only one unlicensed carrier</a:t>
            </a:r>
          </a:p>
          <a:p>
            <a:pPr lvl="2" fontAlgn="auto" hangingPunct="1"/>
            <a:r>
              <a:rPr lang="en-US" sz="1600" dirty="0"/>
              <a:t>When the </a:t>
            </a:r>
            <a:r>
              <a:rPr lang="en-US" sz="1600" dirty="0" err="1"/>
              <a:t>eNB</a:t>
            </a:r>
            <a:r>
              <a:rPr lang="en-US" sz="1600" dirty="0"/>
              <a:t> completes LBT on a carrier, the </a:t>
            </a:r>
            <a:r>
              <a:rPr lang="en-US" sz="1600" dirty="0" err="1"/>
              <a:t>eNB</a:t>
            </a:r>
            <a:r>
              <a:rPr lang="en-US" sz="1600" dirty="0"/>
              <a:t> can sense other configured carriers for a period, e.g., PIFS (25 microseconds), immediately before the completion of LBT on the carrier.</a:t>
            </a:r>
          </a:p>
          <a:p>
            <a:pPr lvl="2" fontAlgn="auto" hangingPunct="1"/>
            <a:r>
              <a:rPr lang="en-US" sz="1600" dirty="0"/>
              <a:t>The </a:t>
            </a:r>
            <a:r>
              <a:rPr lang="en-US" sz="1600" dirty="0" err="1"/>
              <a:t>eNB</a:t>
            </a:r>
            <a:r>
              <a:rPr lang="en-US" sz="1600" dirty="0"/>
              <a:t> is allowed to transmit DL data burst(s) on the carriers sensed idle according to above procedure.</a:t>
            </a:r>
          </a:p>
          <a:p>
            <a:pPr lvl="2" fontAlgn="auto" hangingPunct="1"/>
            <a:r>
              <a:rPr lang="en-US" sz="1600" dirty="0">
                <a:solidFill>
                  <a:srgbClr val="FF0000"/>
                </a:solidFill>
              </a:rPr>
              <a:t>FFS: How fast the </a:t>
            </a:r>
            <a:r>
              <a:rPr lang="en-US" sz="1600" dirty="0" err="1">
                <a:solidFill>
                  <a:srgbClr val="FF0000"/>
                </a:solidFill>
              </a:rPr>
              <a:t>eNB</a:t>
            </a:r>
            <a:r>
              <a:rPr lang="en-US" sz="1600" dirty="0">
                <a:solidFill>
                  <a:srgbClr val="FF0000"/>
                </a:solidFill>
              </a:rPr>
              <a:t> can change the carrier requiring Cat-4 based LBT</a:t>
            </a:r>
          </a:p>
          <a:p>
            <a:pPr lvl="2" fontAlgn="auto" hangingPunct="1"/>
            <a:r>
              <a:rPr lang="en-US" sz="1600" dirty="0">
                <a:solidFill>
                  <a:srgbClr val="FF0000"/>
                </a:solidFill>
              </a:rPr>
              <a:t>FFS: Whether to apply the Wi-Fi channel bonding rule</a:t>
            </a:r>
          </a:p>
          <a:p>
            <a:pPr lvl="2" fontAlgn="auto" hangingPunct="1"/>
            <a:r>
              <a:rPr lang="en-US" sz="1600" dirty="0">
                <a:solidFill>
                  <a:srgbClr val="FF0000"/>
                </a:solidFill>
              </a:rPr>
              <a:t>FFS: Energy detection threshold used on channels not performing Cat-4 based LBT</a:t>
            </a:r>
          </a:p>
          <a:p>
            <a:pPr lvl="1" fontAlgn="auto" hangingPunct="1"/>
            <a:r>
              <a:rPr lang="en-US" sz="1600" dirty="0"/>
              <a:t>Alt2: </a:t>
            </a:r>
            <a:r>
              <a:rPr lang="en-US" sz="1600" dirty="0" err="1"/>
              <a:t>eNB</a:t>
            </a:r>
            <a:r>
              <a:rPr lang="en-US" sz="1600" dirty="0"/>
              <a:t> performs Cat-4 based LBT on more than one unlicensed carriers</a:t>
            </a:r>
          </a:p>
          <a:p>
            <a:pPr lvl="2" fontAlgn="auto" hangingPunct="1"/>
            <a:r>
              <a:rPr lang="en-US" sz="1600" dirty="0"/>
              <a:t>The </a:t>
            </a:r>
            <a:r>
              <a:rPr lang="en-US" sz="1600" dirty="0" err="1"/>
              <a:t>eNB</a:t>
            </a:r>
            <a:r>
              <a:rPr lang="en-US" sz="1600" dirty="0"/>
              <a:t> is allowed to transmit DL data burst(s) on the carriers that has completed Cat-4 based LBT with potential self-deferral (including idle sensing for a single interval) to align transmission over multiple carriers. </a:t>
            </a:r>
          </a:p>
          <a:p>
            <a:pPr lvl="2" fontAlgn="auto" hangingPunct="1"/>
            <a:r>
              <a:rPr lang="en-US" sz="1600" dirty="0">
                <a:solidFill>
                  <a:srgbClr val="FF0000"/>
                </a:solidFill>
              </a:rPr>
              <a:t>FFS: If the </a:t>
            </a:r>
            <a:r>
              <a:rPr lang="en-US" sz="1600" dirty="0" err="1">
                <a:solidFill>
                  <a:srgbClr val="FF0000"/>
                </a:solidFill>
              </a:rPr>
              <a:t>eNB</a:t>
            </a:r>
            <a:r>
              <a:rPr lang="en-US" sz="1600" dirty="0">
                <a:solidFill>
                  <a:srgbClr val="FF0000"/>
                </a:solidFill>
              </a:rPr>
              <a:t> can receive on a carrier while transmitting on another carrier, freeze </a:t>
            </a:r>
            <a:r>
              <a:rPr lang="en-US" sz="1600" dirty="0" err="1">
                <a:solidFill>
                  <a:srgbClr val="FF0000"/>
                </a:solidFill>
              </a:rPr>
              <a:t>backoff</a:t>
            </a:r>
            <a:r>
              <a:rPr lang="en-US" sz="1600" dirty="0">
                <a:solidFill>
                  <a:srgbClr val="FF0000"/>
                </a:solidFill>
              </a:rPr>
              <a:t> counter(s) for the carrier(s) not transmitting while other carrier(s) is transmitting if the carriers are within X MHz apart</a:t>
            </a:r>
          </a:p>
          <a:p>
            <a:pPr lvl="3" fontAlgn="auto" hangingPunct="1"/>
            <a:r>
              <a:rPr lang="en-US" sz="1600" dirty="0">
                <a:solidFill>
                  <a:srgbClr val="FF0000"/>
                </a:solidFill>
              </a:rPr>
              <a:t>FFS: X MHz</a:t>
            </a:r>
          </a:p>
          <a:p>
            <a:pPr lvl="1" fontAlgn="auto" hangingPunct="1"/>
            <a:r>
              <a:rPr lang="en-US" sz="1600" dirty="0">
                <a:solidFill>
                  <a:srgbClr val="FF0000"/>
                </a:solidFill>
              </a:rPr>
              <a:t>FFS: Whether LAA supports Alt1 + Alt2 or Alt2 only.</a:t>
            </a:r>
          </a:p>
          <a:p>
            <a:pPr lvl="0" fontAlgn="auto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2323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Proposal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791200"/>
          </a:xfrm>
        </p:spPr>
        <p:txBody>
          <a:bodyPr/>
          <a:lstStyle/>
          <a:p>
            <a:pPr lvl="0"/>
            <a:r>
              <a:rPr lang="en-US" sz="1400" dirty="0" smtClean="0"/>
              <a:t>For </a:t>
            </a:r>
            <a:r>
              <a:rPr lang="en-US" sz="1400" dirty="0"/>
              <a:t>multi-Carrier LBT on a group carriers</a:t>
            </a:r>
          </a:p>
          <a:p>
            <a:pPr lvl="1"/>
            <a:r>
              <a:rPr lang="en-US" sz="1400" dirty="0"/>
              <a:t>Alt1: </a:t>
            </a:r>
            <a:r>
              <a:rPr lang="en-US" sz="1400" dirty="0" err="1"/>
              <a:t>eNB</a:t>
            </a:r>
            <a:r>
              <a:rPr lang="en-US" sz="1400" dirty="0"/>
              <a:t> performs Cat-4 based LBT on only one unlicensed carrier</a:t>
            </a:r>
          </a:p>
          <a:p>
            <a:pPr lvl="2"/>
            <a:r>
              <a:rPr lang="en-US" sz="1400" dirty="0"/>
              <a:t>The </a:t>
            </a:r>
            <a:r>
              <a:rPr lang="en-US" sz="1400" dirty="0" err="1"/>
              <a:t>eNB</a:t>
            </a:r>
            <a:r>
              <a:rPr lang="en-US" sz="1400" dirty="0"/>
              <a:t> can change the carrier requiring Cat-4 based LBT at the interval no less than </a:t>
            </a:r>
            <a:r>
              <a:rPr lang="en-US" sz="1400" dirty="0" smtClean="0"/>
              <a:t>20ms</a:t>
            </a:r>
          </a:p>
          <a:p>
            <a:pPr lvl="2"/>
            <a:r>
              <a:rPr lang="en-US" sz="1400" dirty="0" smtClean="0"/>
              <a:t>No </a:t>
            </a:r>
            <a:r>
              <a:rPr lang="en-US" sz="1400" dirty="0"/>
              <a:t>channel bonding rule</a:t>
            </a:r>
          </a:p>
          <a:p>
            <a:pPr lvl="2"/>
            <a:r>
              <a:rPr lang="en-US" sz="1400" dirty="0"/>
              <a:t>The energy detection threshold used on channels not performing Cat-4 based LBT is same as the one used on channel performing Cat-4 </a:t>
            </a:r>
            <a:r>
              <a:rPr lang="en-US" sz="1400" dirty="0" smtClean="0"/>
              <a:t>LBT</a:t>
            </a:r>
          </a:p>
          <a:p>
            <a:pPr lvl="2"/>
            <a:r>
              <a:rPr lang="en-US" sz="1400" dirty="0" smtClean="0"/>
              <a:t>A single </a:t>
            </a:r>
            <a:r>
              <a:rPr lang="en-US" sz="1400" dirty="0" err="1" smtClean="0"/>
              <a:t>backoff</a:t>
            </a:r>
            <a:r>
              <a:rPr lang="en-US" sz="1400" dirty="0" smtClean="0"/>
              <a:t> counter  should be used for all carriers on which Cat-4 LBT is performed.  </a:t>
            </a:r>
            <a:r>
              <a:rPr lang="en-US" sz="1400" dirty="0" err="1" smtClean="0"/>
              <a:t>eNB</a:t>
            </a:r>
            <a:r>
              <a:rPr lang="en-US" sz="1400" dirty="0"/>
              <a:t> </a:t>
            </a:r>
            <a:r>
              <a:rPr lang="en-US" sz="1400" dirty="0" smtClean="0"/>
              <a:t>can use the following Option 1 or Option 2: </a:t>
            </a:r>
          </a:p>
          <a:p>
            <a:pPr lvl="3"/>
            <a:r>
              <a:rPr lang="en-US" sz="1400" dirty="0" smtClean="0"/>
              <a:t>Option 1: One CW size is updated based on HARQ feedback for all the carriers.  </a:t>
            </a:r>
          </a:p>
          <a:p>
            <a:pPr lvl="3"/>
            <a:r>
              <a:rPr lang="en-US" sz="1400" dirty="0" smtClean="0"/>
              <a:t>Option 2: CW size is updated independently per carrier. The maximum CW size is used to draw the </a:t>
            </a:r>
            <a:r>
              <a:rPr lang="en-US" sz="1400" dirty="0" err="1" smtClean="0"/>
              <a:t>backoff</a:t>
            </a:r>
            <a:r>
              <a:rPr lang="en-US" sz="1400" dirty="0" smtClean="0"/>
              <a:t> counter. </a:t>
            </a:r>
          </a:p>
          <a:p>
            <a:pPr lvl="1"/>
            <a:r>
              <a:rPr lang="en-US" sz="1400" dirty="0" smtClean="0"/>
              <a:t>Alt2</a:t>
            </a:r>
            <a:r>
              <a:rPr lang="en-US" sz="1400" dirty="0"/>
              <a:t>: </a:t>
            </a:r>
            <a:r>
              <a:rPr lang="en-US" sz="1400" dirty="0" err="1"/>
              <a:t>eNB</a:t>
            </a:r>
            <a:r>
              <a:rPr lang="en-US" sz="1400" dirty="0"/>
              <a:t> </a:t>
            </a:r>
            <a:r>
              <a:rPr lang="en-US" sz="1400" dirty="0" smtClean="0"/>
              <a:t>performs CW window update independently for </a:t>
            </a:r>
            <a:r>
              <a:rPr lang="en-US" sz="1400" dirty="0"/>
              <a:t>Cat-4 based LBT on more than one unlicensed carriers</a:t>
            </a:r>
          </a:p>
          <a:p>
            <a:pPr lvl="2"/>
            <a:r>
              <a:rPr lang="en-US" sz="1400" dirty="0" err="1"/>
              <a:t>eNB</a:t>
            </a:r>
            <a:r>
              <a:rPr lang="en-US" sz="1400" dirty="0"/>
              <a:t> can use independent </a:t>
            </a:r>
            <a:r>
              <a:rPr lang="en-US" sz="1400" dirty="0" err="1"/>
              <a:t>backoff</a:t>
            </a:r>
            <a:r>
              <a:rPr lang="en-US" sz="1400" dirty="0"/>
              <a:t> counters </a:t>
            </a:r>
            <a:r>
              <a:rPr lang="en-US" sz="1400" dirty="0" smtClean="0"/>
              <a:t>or </a:t>
            </a:r>
            <a:r>
              <a:rPr lang="en-US" sz="1400" dirty="0"/>
              <a:t>can use a common </a:t>
            </a:r>
            <a:r>
              <a:rPr lang="en-US" sz="1400" dirty="0" err="1"/>
              <a:t>backoff</a:t>
            </a:r>
            <a:r>
              <a:rPr lang="en-US" sz="1400" dirty="0"/>
              <a:t> </a:t>
            </a:r>
            <a:r>
              <a:rPr lang="en-US" sz="1400" dirty="0" smtClean="0"/>
              <a:t>counter </a:t>
            </a:r>
            <a:r>
              <a:rPr lang="en-US" sz="1400" dirty="0"/>
              <a:t>for multiple carriers</a:t>
            </a:r>
            <a:r>
              <a:rPr lang="en-US" sz="1400" dirty="0" smtClean="0"/>
              <a:t>.</a:t>
            </a:r>
          </a:p>
          <a:p>
            <a:pPr lvl="3"/>
            <a:r>
              <a:rPr lang="en-US" sz="1400" dirty="0" smtClean="0"/>
              <a:t>When a common </a:t>
            </a:r>
            <a:r>
              <a:rPr lang="en-US" sz="1400" dirty="0" err="1" smtClean="0"/>
              <a:t>backoff</a:t>
            </a:r>
            <a:r>
              <a:rPr lang="en-US" sz="1400" dirty="0" smtClean="0"/>
              <a:t> counter is used, the </a:t>
            </a:r>
            <a:r>
              <a:rPr lang="en-US" sz="1400" dirty="0"/>
              <a:t>common random number shall be drawn based on the largest CW size of the carriers which were used in prior transmission</a:t>
            </a:r>
          </a:p>
          <a:p>
            <a:pPr lvl="2"/>
            <a:r>
              <a:rPr lang="en-US" sz="1400" dirty="0" smtClean="0"/>
              <a:t>If a common random counter is used, then after transmission of DL data burst(s) over one or multiple carriers, </a:t>
            </a:r>
            <a:r>
              <a:rPr lang="en-US" sz="1400" dirty="0"/>
              <a:t>reset the extended CCA </a:t>
            </a:r>
            <a:r>
              <a:rPr lang="en-US" sz="1400" dirty="0" smtClean="0"/>
              <a:t>counter(s) for </a:t>
            </a:r>
            <a:r>
              <a:rPr lang="en-US" sz="1400" dirty="0"/>
              <a:t>all </a:t>
            </a:r>
            <a:r>
              <a:rPr lang="en-US" sz="1400" dirty="0" smtClean="0"/>
              <a:t>channel(s) on </a:t>
            </a:r>
            <a:r>
              <a:rPr lang="en-US" sz="1400" dirty="0"/>
              <a:t>which LBT was </a:t>
            </a:r>
            <a:r>
              <a:rPr lang="en-US" sz="1400" dirty="0" smtClean="0"/>
              <a:t>performed</a:t>
            </a:r>
            <a:endParaRPr lang="en-US" sz="1400" dirty="0"/>
          </a:p>
          <a:p>
            <a:pPr lvl="2"/>
            <a:r>
              <a:rPr lang="en-US" sz="1400" dirty="0" smtClean="0"/>
              <a:t>If independent random counters are used, after the transmission of DL data burst(s) over one or multiple carriers, reset the extended CCA counter(s) for all the activated LAA </a:t>
            </a:r>
            <a:r>
              <a:rPr lang="en-US" sz="1400" dirty="0" err="1"/>
              <a:t>Scell</a:t>
            </a:r>
            <a:r>
              <a:rPr lang="en-US" sz="1400" dirty="0"/>
              <a:t>(s)</a:t>
            </a:r>
            <a:r>
              <a:rPr lang="en-US" sz="1400" dirty="0" smtClean="0"/>
              <a:t> for the UE(s) which were scheduled in the burst.</a:t>
            </a:r>
          </a:p>
          <a:p>
            <a:pPr lvl="1"/>
            <a:r>
              <a:rPr lang="en-US" sz="1400" dirty="0" smtClean="0"/>
              <a:t>LAA </a:t>
            </a:r>
            <a:r>
              <a:rPr lang="en-US" sz="1400" dirty="0"/>
              <a:t>supports both Alt1 and Alt2</a:t>
            </a:r>
            <a:r>
              <a:rPr lang="en-US" sz="1400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4982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Evaluation scenario</a:t>
            </a:r>
          </a:p>
          <a:p>
            <a:pPr lvl="1"/>
            <a:r>
              <a:rPr lang="en-US" sz="2000" dirty="0" smtClean="0"/>
              <a:t>4 APs</a:t>
            </a:r>
          </a:p>
          <a:p>
            <a:pPr lvl="2"/>
            <a:r>
              <a:rPr lang="en-US" sz="2000" dirty="0" smtClean="0"/>
              <a:t>20MHz, on channels [0,1,2,3]</a:t>
            </a:r>
          </a:p>
          <a:p>
            <a:pPr lvl="1"/>
            <a:r>
              <a:rPr lang="en-US" sz="2000" dirty="0" smtClean="0"/>
              <a:t>4 LAA </a:t>
            </a:r>
            <a:r>
              <a:rPr lang="en-US" sz="2000" dirty="0" err="1" smtClean="0"/>
              <a:t>eNBs</a:t>
            </a:r>
            <a:endParaRPr lang="en-US" sz="2000" dirty="0" smtClean="0"/>
          </a:p>
          <a:p>
            <a:pPr lvl="2"/>
            <a:r>
              <a:rPr lang="en-US" sz="2000" dirty="0" smtClean="0"/>
              <a:t>Transmit on 20MHz</a:t>
            </a:r>
          </a:p>
          <a:p>
            <a:pPr lvl="2"/>
            <a:r>
              <a:rPr lang="en-US" sz="2000" dirty="0" smtClean="0"/>
              <a:t>Do LBT on 4 channels [0,1,2,3], </a:t>
            </a:r>
            <a:r>
              <a:rPr lang="en-US" sz="2000" dirty="0"/>
              <a:t>Use first available channel to </a:t>
            </a:r>
            <a:r>
              <a:rPr lang="en-US" sz="2000" dirty="0" err="1"/>
              <a:t>Tx</a:t>
            </a:r>
            <a:endParaRPr lang="en-US" sz="2000" dirty="0" smtClean="0"/>
          </a:p>
          <a:p>
            <a:pPr lvl="2"/>
            <a:r>
              <a:rPr lang="en-US" sz="2000" dirty="0" smtClean="0"/>
              <a:t>Resetting: </a:t>
            </a:r>
          </a:p>
          <a:p>
            <a:pPr lvl="3"/>
            <a:r>
              <a:rPr lang="en-US" dirty="0" smtClean="0"/>
              <a:t>Scheme 1: Reset the first available channel only</a:t>
            </a:r>
          </a:p>
          <a:p>
            <a:pPr lvl="3"/>
            <a:r>
              <a:rPr lang="en-US" dirty="0" smtClean="0"/>
              <a:t>Scheme 2: Reset the all 4 channels</a:t>
            </a:r>
          </a:p>
          <a:p>
            <a:pPr lvl="1"/>
            <a:r>
              <a:rPr lang="en-US" sz="2000" dirty="0"/>
              <a:t>Step 1 (Wi-Fi with Wi-Fi</a:t>
            </a:r>
            <a:r>
              <a:rPr lang="en-US" sz="2000" dirty="0" smtClean="0"/>
              <a:t>), Step 2 (Wi-Fi with LAA)</a:t>
            </a:r>
            <a:endParaRPr lang="en-US" sz="2000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52957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2438400"/>
            <a:ext cx="4584700" cy="275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210511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2514600"/>
            <a:ext cx="4584700" cy="275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419042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LongProperties xmlns="http://schemas.microsoft.com/office/2006/metadata/longProperties"/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 xsi:nil="true"/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Props1.xml><?xml version="1.0" encoding="utf-8"?>
<ds:datastoreItem xmlns:ds="http://schemas.openxmlformats.org/officeDocument/2006/customXml" ds:itemID="{FCF2227C-5B97-413C-A48C-507005D384A8}">
  <ds:schemaRefs>
    <ds:schemaRef ds:uri="http://schemas.microsoft.com/office/2006/metadata/longProperties"/>
  </ds:schemaRefs>
</ds:datastoreItem>
</file>

<file path=customXml/itemProps2.xml><?xml version="1.0" encoding="utf-8"?>
<ds:datastoreItem xmlns:ds="http://schemas.openxmlformats.org/officeDocument/2006/customXml" ds:itemID="{2BA79857-0474-4C08-B773-186E5449B08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FABC3A9-79CC-498B-821C-BE87653C6A3C}">
  <ds:schemaRefs>
    <ds:schemaRef ds:uri="http://www.w3.org/XML/1998/namespace"/>
    <ds:schemaRef ds:uri="66EEDB98-F073-460B-B9B0-9643F9FE785E"/>
    <ds:schemaRef ds:uri="http://schemas.microsoft.com/office/2006/metadata/properties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documentManagement/types"/>
    <ds:schemaRef ds:uri="17c5c574-4f42-45b3-8a7f-77d8e859d074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14044</TotalTime>
  <Words>596</Words>
  <Application>Microsoft Office PowerPoint</Application>
  <PresentationFormat>On-screen Show (4:3)</PresentationFormat>
  <Paragraphs>48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5" baseType="lpstr">
      <vt:lpstr>Gulim</vt:lpstr>
      <vt:lpstr>Gulim</vt:lpstr>
      <vt:lpstr>Malgun Gothic</vt:lpstr>
      <vt:lpstr>Malgun Gothic</vt:lpstr>
      <vt:lpstr>MS PGothic</vt:lpstr>
      <vt:lpstr>Arial</vt:lpstr>
      <vt:lpstr>Calibri</vt:lpstr>
      <vt:lpstr>Times New Roman</vt:lpstr>
      <vt:lpstr>Office Theme</vt:lpstr>
      <vt:lpstr>WF on LAA DL Multi-Channel LBT</vt:lpstr>
      <vt:lpstr>Background</vt:lpstr>
      <vt:lpstr>Proposal 2</vt:lpstr>
      <vt:lpstr>Background</vt:lpstr>
      <vt:lpstr>Background</vt:lpstr>
      <vt:lpstr>Background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Timin</dc:title>
  <dc:creator>Patil, Shailesh</dc:creator>
  <cp:lastModifiedBy>PM:</cp:lastModifiedBy>
  <cp:revision>454</cp:revision>
  <dcterms:created xsi:type="dcterms:W3CDTF">2006-08-16T00:00:00Z</dcterms:created>
  <dcterms:modified xsi:type="dcterms:W3CDTF">2015-11-22T18:32:34Z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">
    <vt:lpwstr>H4P5ACNAWDMP-2-3460</vt:lpwstr>
  </property>
  <property fmtid="{D5CDD505-2E9C-101B-9397-08002B2CF9AE}" pid="3" name="_dlc_DocIdItemGuid">
    <vt:lpwstr>5965e94f-4515-403b-a66c-f0759ecdfb7d</vt:lpwstr>
  </property>
  <property fmtid="{D5CDD505-2E9C-101B-9397-08002B2CF9AE}" pid="4" name="_dlc_DocIdUrl">
    <vt:lpwstr>http://projects/sites/LTED/_layouts/DocIdRedir.aspx?ID=H4P5ACNAWDMP-2-3460, H4P5ACNAWDMP-2-3460</vt:lpwstr>
  </property>
  <property fmtid="{D5CDD505-2E9C-101B-9397-08002B2CF9AE}" pid="5" name="_AdHocReviewCycleID">
    <vt:i4>-25506803</vt:i4>
  </property>
  <property fmtid="{D5CDD505-2E9C-101B-9397-08002B2CF9AE}" pid="6" name="_NewReviewCycle">
    <vt:lpwstr/>
  </property>
  <property fmtid="{D5CDD505-2E9C-101B-9397-08002B2CF9AE}" pid="7" name="_EmailSubject">
    <vt:lpwstr>[82b-19-213] LAA-Carrier Access Procedure 213 CR</vt:lpwstr>
  </property>
  <property fmtid="{D5CDD505-2E9C-101B-9397-08002B2CF9AE}" pid="8" name="_AuthorEmail">
    <vt:lpwstr>baoguo@broadcom.com</vt:lpwstr>
  </property>
  <property fmtid="{D5CDD505-2E9C-101B-9397-08002B2CF9AE}" pid="9" name="_AuthorEmailDisplayName">
    <vt:lpwstr>Baoguo Yang</vt:lpwstr>
  </property>
  <property fmtid="{D5CDD505-2E9C-101B-9397-08002B2CF9AE}" pid="10" name="_PreviousAdHocReviewCycleID">
    <vt:i4>-564593683</vt:i4>
  </property>
</Properties>
</file>