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9" r:id="rId4"/>
    <p:sldId id="275" r:id="rId5"/>
    <p:sldId id="263" r:id="rId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8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</a:t>
            </a:r>
            <a:r>
              <a:rPr lang="en-US" altLang="ko-KR" dirty="0" smtClean="0"/>
              <a:t>FFS points Regarding DCI contents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LG Electronics,, ...</a:t>
            </a:r>
            <a:endParaRPr lang="ko-KR" altLang="en-US" dirty="0"/>
          </a:p>
        </p:txBody>
      </p:sp>
      <p:sp>
        <p:nvSpPr>
          <p:cNvPr id="4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R1-157895</a:t>
            </a:r>
            <a:endParaRPr lang="en-US" altLang="ja-JP" sz="2400" dirty="0" smtClean="0">
              <a:latin typeface="Calibri" pitchFamily="34" charset="0"/>
            </a:endParaRPr>
          </a:p>
          <a:p>
            <a:pPr eaLnBrk="1" hangingPunct="1"/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74189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3GPP TSG RAN WG1 #83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Anaheim, USA</a:t>
            </a:r>
            <a:r>
              <a:rPr lang="nn-NO" altLang="ja-JP" sz="2400" dirty="0" smtClean="0">
                <a:latin typeface="Calibri" pitchFamily="34" charset="0"/>
                <a:ea typeface="ＭＳ Ｐゴシック" pitchFamily="34" charset="-128"/>
              </a:rPr>
              <a:t>, 15th – 22nd November, 2015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Agenda item 6.2.1.7</a:t>
            </a:r>
            <a:endParaRPr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0677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MCS Table – CE Mode A</a:t>
            </a:r>
            <a:br>
              <a:rPr lang="en-US" altLang="ko-KR" dirty="0" smtClean="0"/>
            </a:br>
            <a:r>
              <a:rPr lang="en-US" altLang="ko-KR" dirty="0" smtClean="0"/>
              <a:t>(starting point)</a:t>
            </a:r>
            <a:endParaRPr lang="ko-KR" altLang="en-US" dirty="0"/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3526226"/>
              </p:ext>
            </p:extLst>
          </p:nvPr>
        </p:nvGraphicFramePr>
        <p:xfrm>
          <a:off x="539552" y="1556792"/>
          <a:ext cx="3528390" cy="496855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176130"/>
                <a:gridCol w="1176130"/>
                <a:gridCol w="1176130"/>
              </a:tblGrid>
              <a:tr h="55206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MCS Index</a:t>
                      </a:r>
                      <a:b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ko-KR" sz="12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Modulation Order</a:t>
                      </a:r>
                      <a:b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ko-KR" sz="12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TBS Index</a:t>
                      </a:r>
                      <a:b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ko-KR" sz="12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603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603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603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603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o-K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603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603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603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603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603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603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603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603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603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603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603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603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763688" y="1124744"/>
            <a:ext cx="9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PDSCH</a:t>
            </a:r>
            <a:endParaRPr lang="ko-KR" altLang="en-US" dirty="0"/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9574771"/>
              </p:ext>
            </p:extLst>
          </p:nvPr>
        </p:nvGraphicFramePr>
        <p:xfrm>
          <a:off x="5292081" y="1501074"/>
          <a:ext cx="3610743" cy="488025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203581"/>
                <a:gridCol w="1203581"/>
                <a:gridCol w="1203581"/>
              </a:tblGrid>
              <a:tr h="54225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MCS Index</a:t>
                      </a:r>
                      <a:br>
                        <a:rPr lang="en-US" sz="900" dirty="0">
                          <a:effectLst/>
                        </a:rPr>
                      </a:br>
                      <a:endParaRPr lang="ko-KR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Modulation Order</a:t>
                      </a:r>
                      <a:br>
                        <a:rPr lang="en-US" sz="900">
                          <a:effectLst/>
                        </a:rPr>
                      </a:br>
                      <a:endParaRPr lang="ko-KR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TBS Index</a:t>
                      </a:r>
                      <a:br>
                        <a:rPr lang="en-US" sz="900">
                          <a:effectLst/>
                        </a:rPr>
                      </a:br>
                      <a:endParaRPr lang="ko-KR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112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ko-K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112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ko-K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112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</a:t>
                      </a:r>
                      <a:endParaRPr lang="ko-K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112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ko-K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112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</a:t>
                      </a:r>
                      <a:endParaRPr lang="ko-K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112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</a:t>
                      </a:r>
                      <a:endParaRPr lang="ko-K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112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</a:t>
                      </a:r>
                      <a:endParaRPr lang="ko-K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112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7</a:t>
                      </a:r>
                      <a:endParaRPr lang="ko-K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112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</a:t>
                      </a:r>
                      <a:endParaRPr lang="ko-K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112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</a:t>
                      </a:r>
                      <a:endParaRPr lang="ko-K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112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</a:t>
                      </a:r>
                      <a:endParaRPr lang="ko-K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112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11</a:t>
                      </a:r>
                      <a:endParaRPr lang="ko-K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112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12</a:t>
                      </a:r>
                      <a:endParaRPr lang="ko-K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112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13</a:t>
                      </a:r>
                      <a:endParaRPr lang="ko-K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112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14</a:t>
                      </a:r>
                      <a:endParaRPr lang="ko-K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112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</a:t>
                      </a:r>
                      <a:endParaRPr lang="ko-K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848" y="1598851"/>
            <a:ext cx="257175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6588224" y="1091328"/>
            <a:ext cx="9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PUSCH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33146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TBS Table – CE mode B</a:t>
            </a:r>
            <a:br>
              <a:rPr lang="en-US" altLang="ko-KR" dirty="0" smtClean="0"/>
            </a:br>
            <a:r>
              <a:rPr lang="en-US" altLang="ko-KR" dirty="0" smtClean="0"/>
              <a:t>(staring point)</a:t>
            </a:r>
            <a:endParaRPr lang="ko-KR" altLang="en-US" dirty="0"/>
          </a:p>
        </p:txBody>
      </p:sp>
      <p:graphicFrame>
        <p:nvGraphicFramePr>
          <p:cNvPr id="50" name="개체 49"/>
          <p:cNvGraphicFramePr>
            <a:graphicFrameLocks noChangeAspect="1"/>
          </p:cNvGraphicFramePr>
          <p:nvPr/>
        </p:nvGraphicFramePr>
        <p:xfrm>
          <a:off x="1060450" y="2751138"/>
          <a:ext cx="257175" cy="47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4" name="수식" r:id="rId3" imgW="253780" imgH="215713" progId="Equation.3">
                  <p:embed/>
                </p:oleObj>
              </mc:Choice>
              <mc:Fallback>
                <p:oleObj name="수식" r:id="rId3" imgW="253780" imgH="215713" progId="Equation.3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0450" y="2751138"/>
                        <a:ext cx="257175" cy="47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표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8993870"/>
              </p:ext>
            </p:extLst>
          </p:nvPr>
        </p:nvGraphicFramePr>
        <p:xfrm>
          <a:off x="683570" y="1412780"/>
          <a:ext cx="7128789" cy="4752523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795787"/>
                <a:gridCol w="923947"/>
                <a:gridCol w="1081811"/>
                <a:gridCol w="1081811"/>
                <a:gridCol w="1081811"/>
                <a:gridCol w="1081811"/>
                <a:gridCol w="1081811"/>
              </a:tblGrid>
              <a:tr h="403516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900" b="1" dirty="0"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RB</a:t>
                      </a:r>
                      <a:endParaRPr lang="en-GB" sz="900" b="1" dirty="0"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0351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ko-KR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</a:t>
                      </a:r>
                      <a:endParaRPr lang="ko-KR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ko-KR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</a:t>
                      </a:r>
                      <a:endParaRPr lang="ko-KR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</a:t>
                      </a:r>
                      <a:endParaRPr lang="ko-KR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</a:t>
                      </a:r>
                      <a:endParaRPr lang="ko-KR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68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0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16</a:t>
                      </a:r>
                      <a:endParaRPr lang="ko-K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32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56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88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120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152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68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24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56</a:t>
                      </a:r>
                      <a:endParaRPr lang="ko-K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88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144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176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208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68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32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72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144</a:t>
                      </a:r>
                      <a:endParaRPr lang="ko-K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176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208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256</a:t>
                      </a:r>
                      <a:endParaRPr lang="ko-K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68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40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104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176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208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256</a:t>
                      </a:r>
                      <a:endParaRPr lang="ko-K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328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68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4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56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120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208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256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328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408</a:t>
                      </a:r>
                      <a:endParaRPr lang="ko-K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68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72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144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224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328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424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504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68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328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176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256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392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504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600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68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7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104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224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328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472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584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712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68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8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120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256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392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536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680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808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68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9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136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296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456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616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776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936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68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10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144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328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504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680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872</a:t>
                      </a:r>
                      <a:endParaRPr lang="ko-K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53" name="개체 52"/>
          <p:cNvGraphicFramePr>
            <a:graphicFrameLocks noChangeAspect="1"/>
          </p:cNvGraphicFramePr>
          <p:nvPr/>
        </p:nvGraphicFramePr>
        <p:xfrm>
          <a:off x="1060450" y="3055938"/>
          <a:ext cx="257175" cy="47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5" name="수식" r:id="rId5" imgW="253780" imgH="215713" progId="Equation.3">
                  <p:embed/>
                </p:oleObj>
              </mc:Choice>
              <mc:Fallback>
                <p:oleObj name="수식" r:id="rId5" imgW="253780" imgH="215713" progId="Equation.3">
                  <p:embed/>
                  <p:pic>
                    <p:nvPicPr>
                      <p:cNvPr id="0" name="Object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0450" y="3055938"/>
                        <a:ext cx="257175" cy="47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개체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814449"/>
              </p:ext>
            </p:extLst>
          </p:nvPr>
        </p:nvGraphicFramePr>
        <p:xfrm>
          <a:off x="827584" y="1772816"/>
          <a:ext cx="304800" cy="20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6" name="수식" r:id="rId6" imgW="304536" imgH="215713" progId="Equation.3">
                  <p:embed/>
                </p:oleObj>
              </mc:Choice>
              <mc:Fallback>
                <p:oleObj name="수식" r:id="rId6" imgW="304536" imgH="215713" progId="Equation.3">
                  <p:embed/>
                  <p:pic>
                    <p:nvPicPr>
                      <p:cNvPr id="0" name="Object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1772816"/>
                        <a:ext cx="304800" cy="209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3687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DCI size of M-PDCCH scheduling paging or indicating SI update is 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DCI M1B</a:t>
            </a:r>
          </a:p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contents of M-PDCCH scheduling paging is </a:t>
            </a:r>
          </a:p>
          <a:p>
            <a:pPr lvl="1"/>
            <a:r>
              <a:rPr lang="en-US" altLang="ko-K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S_flag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1 bit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Narrowband index: ceil (log (number of narrowbands))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PRB assignment: 1 bit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MCS/TBS: 4 bits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M-PDCCH repetition number: 3 bits</a:t>
            </a:r>
          </a:p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US" altLang="ko-K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S_flag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 false, the followings are indicated, and the remaining bits are zero-padded</a:t>
            </a:r>
          </a:p>
          <a:p>
            <a:pPr lvl="1"/>
            <a:r>
              <a:rPr lang="en-US" altLang="ko-K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SI_Update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1 bit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ETWS indication: 1 bit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CMAS indication: 1 bit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EAB: 1 bit</a:t>
            </a:r>
          </a:p>
          <a:p>
            <a:pPr lvl="1"/>
            <a:r>
              <a:rPr lang="en-US" altLang="ko-K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systemModification-eDRX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1 bit</a:t>
            </a:r>
          </a:p>
          <a:p>
            <a:pPr marL="457200" lvl="1" indent="0">
              <a:buNone/>
            </a:pP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7269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(DCI scheduling Paging)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5085440"/>
              </p:ext>
            </p:extLst>
          </p:nvPr>
        </p:nvGraphicFramePr>
        <p:xfrm>
          <a:off x="395536" y="1628800"/>
          <a:ext cx="8064896" cy="50680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18164"/>
                <a:gridCol w="2923366"/>
                <a:gridCol w="2923366"/>
              </a:tblGrid>
              <a:tr h="374441">
                <a:tc>
                  <a:txBody>
                    <a:bodyPr/>
                    <a:lstStyle/>
                    <a:p>
                      <a:pPr algn="ctr" fontAlgn="auto" latinLnBrk="1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DCI contents</a:t>
                      </a:r>
                      <a:endParaRPr lang="ko-KR" sz="1100" dirty="0">
                        <a:effectLst/>
                        <a:latin typeface="Times New Roman"/>
                        <a:ea typeface="맑은 고딕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Scheduling Paging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Indicating</a:t>
                      </a:r>
                      <a:r>
                        <a:rPr lang="en-US" altLang="ko-KR" sz="1000" baseline="0" dirty="0" smtClean="0">
                          <a:effectLst/>
                          <a:latin typeface="Times New Roman"/>
                          <a:cs typeface="굴림"/>
                        </a:rPr>
                        <a:t> </a:t>
                      </a:r>
                      <a:r>
                        <a:rPr lang="en-US" altLang="ko-KR" sz="1000" baseline="0" dirty="0" err="1" smtClean="0">
                          <a:effectLst/>
                          <a:latin typeface="Times New Roman"/>
                          <a:cs typeface="굴림"/>
                        </a:rPr>
                        <a:t>SI_Update</a:t>
                      </a:r>
                      <a:r>
                        <a:rPr lang="en-US" altLang="ko-KR" sz="1000" baseline="0" dirty="0" smtClean="0">
                          <a:effectLst/>
                          <a:latin typeface="Times New Roman"/>
                          <a:cs typeface="굴림"/>
                        </a:rPr>
                        <a:t> &amp; Others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</a:tr>
              <a:tr h="561663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altLang="ko-KR" sz="1000" dirty="0" err="1" smtClean="0">
                          <a:effectLst/>
                          <a:latin typeface="Times New Roman"/>
                          <a:cs typeface="굴림"/>
                        </a:rPr>
                        <a:t>S_Flag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1</a:t>
                      </a:r>
                      <a:r>
                        <a:rPr lang="en-US" altLang="ko-KR" sz="1000" baseline="0" dirty="0" smtClean="0">
                          <a:effectLst/>
                          <a:latin typeface="Times New Roman"/>
                          <a:cs typeface="굴림"/>
                        </a:rPr>
                        <a:t> (True)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1 (False)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</a:tr>
              <a:tr h="561663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Narrowband </a:t>
                      </a:r>
                      <a:r>
                        <a:rPr lang="en-US" sz="1000" dirty="0" smtClean="0">
                          <a:effectLst/>
                        </a:rPr>
                        <a:t>index  + </a:t>
                      </a:r>
                      <a:r>
                        <a:rPr lang="en-US" sz="1000" dirty="0" err="1" smtClean="0">
                          <a:effectLst/>
                        </a:rPr>
                        <a:t>S_Flag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effectLst/>
                        </a:rPr>
                        <a:t>ceil(log2(number of narrowbands))</a:t>
                      </a:r>
                      <a:endParaRPr lang="ko-KR" altLang="ko-KR" sz="1000" dirty="0" smtClean="0">
                        <a:effectLst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Set</a:t>
                      </a:r>
                      <a:r>
                        <a:rPr lang="en-US" altLang="ko-KR" sz="1000" baseline="0" dirty="0" smtClean="0">
                          <a:effectLst/>
                          <a:latin typeface="Times New Roman"/>
                          <a:cs typeface="굴림"/>
                        </a:rPr>
                        <a:t> to </a:t>
                      </a:r>
                      <a:r>
                        <a:rPr lang="en-US" altLang="ko-KR" sz="1000" baseline="0" smtClean="0">
                          <a:effectLst/>
                          <a:latin typeface="Times New Roman"/>
                          <a:cs typeface="굴림"/>
                        </a:rPr>
                        <a:t>‘1’s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</a:tr>
              <a:tr h="374441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PRB</a:t>
                      </a:r>
                      <a:r>
                        <a:rPr lang="en-US" altLang="ko-KR" sz="1000" baseline="0" dirty="0" smtClean="0">
                          <a:effectLst/>
                          <a:latin typeface="Times New Roman"/>
                          <a:cs typeface="굴림"/>
                        </a:rPr>
                        <a:t> assignment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Set</a:t>
                      </a:r>
                      <a:r>
                        <a:rPr lang="en-US" altLang="ko-KR" sz="1000" baseline="0" dirty="0" smtClean="0">
                          <a:effectLst/>
                          <a:latin typeface="Times New Roman"/>
                          <a:cs typeface="굴림"/>
                        </a:rPr>
                        <a:t> to ‘1’s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</a:tr>
              <a:tr h="374441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MCS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4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Used for 4 bits indication</a:t>
                      </a: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SI Update</a:t>
                      </a: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ETWS</a:t>
                      </a: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CMAS</a:t>
                      </a: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EAB</a:t>
                      </a:r>
                    </a:p>
                  </a:txBody>
                  <a:tcPr marL="68580" marR="68580" marT="0" marB="0" anchor="ctr"/>
                </a:tc>
              </a:tr>
              <a:tr h="842494">
                <a:tc rowSpan="2"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Repetition number (PDSCH)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4 (from</a:t>
                      </a:r>
                      <a:r>
                        <a:rPr lang="en-US" sz="1000" baseline="0" dirty="0" smtClean="0">
                          <a:effectLst/>
                        </a:rPr>
                        <a:t> predefined set of repetition numbers)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(1 </a:t>
                      </a:r>
                      <a:r>
                        <a:rPr lang="en-US" altLang="ko-KR" sz="1000" dirty="0" err="1" smtClean="0">
                          <a:effectLst/>
                          <a:latin typeface="Times New Roman"/>
                          <a:cs typeface="굴림"/>
                        </a:rPr>
                        <a:t>bt</a:t>
                      </a: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) </a:t>
                      </a:r>
                      <a:r>
                        <a:rPr lang="en-US" altLang="ko-KR" sz="10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systemModification-eDRX</a:t>
                      </a:r>
                      <a:endParaRPr lang="ko-KR" altLang="ko-KR" sz="1000" dirty="0" smtClean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</a:tr>
              <a:tr h="84249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(3 bits) Set to ‘0’s</a:t>
                      </a:r>
                      <a:endParaRPr lang="ko-KR" altLang="ko-KR" sz="1000" dirty="0" smtClean="0">
                        <a:effectLst/>
                        <a:latin typeface="Times New Roman"/>
                        <a:cs typeface="굴림"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</a:tr>
              <a:tr h="374441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M-PDCCH repetition number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</a:tr>
              <a:tr h="374441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Total number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Same as M1B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Same as M1B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166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3100</TotalTime>
  <Words>419</Words>
  <Application>Microsoft Office PowerPoint</Application>
  <PresentationFormat>화면 슬라이드 쇼(4:3)</PresentationFormat>
  <Paragraphs>240</Paragraphs>
  <Slides>5</Slides>
  <Notes>0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7" baseType="lpstr">
      <vt:lpstr>Office 테마</vt:lpstr>
      <vt:lpstr>Microsoft Equation 3.0</vt:lpstr>
      <vt:lpstr>WF on FFS points Regarding DCI contents</vt:lpstr>
      <vt:lpstr>MCS Table – CE Mode A (starting point)</vt:lpstr>
      <vt:lpstr>TBS Table – CE mode B (staring point)</vt:lpstr>
      <vt:lpstr>Proposal</vt:lpstr>
      <vt:lpstr>Proposal (DCI scheduling Paging)</vt:lpstr>
    </vt:vector>
  </TitlesOfParts>
  <Company>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Starting Subframe Set Configuration</dc:title>
  <dc:creator>Microsoft Corporation</dc:creator>
  <cp:lastModifiedBy>yunjung</cp:lastModifiedBy>
  <cp:revision>69</cp:revision>
  <dcterms:created xsi:type="dcterms:W3CDTF">2006-10-05T04:04:58Z</dcterms:created>
  <dcterms:modified xsi:type="dcterms:W3CDTF">2015-11-22T01:54:33Z</dcterms:modified>
</cp:coreProperties>
</file>