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5" r:id="rId4"/>
    <p:sldId id="276" r:id="rId5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0041" autoAdjust="0"/>
    <p:restoredTop sz="81171" autoAdjust="0"/>
  </p:normalViewPr>
  <p:slideViewPr>
    <p:cSldViewPr>
      <p:cViewPr varScale="1">
        <p:scale>
          <a:sx n="74" d="100"/>
          <a:sy n="74" d="100"/>
        </p:scale>
        <p:origin x="170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Remaining Issues on Number of Repetitions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R1-157878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repetitions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GB" dirty="0" smtClean="0"/>
              <a:t>Agreement</a:t>
            </a:r>
          </a:p>
          <a:p>
            <a:pPr lvl="0"/>
            <a:r>
              <a:rPr lang="en-GB" dirty="0" smtClean="0"/>
              <a:t>Set </a:t>
            </a:r>
            <a:r>
              <a:rPr lang="en-GB" dirty="0"/>
              <a:t>of PDSCH/PUSCH Repetition Numbers</a:t>
            </a:r>
          </a:p>
          <a:p>
            <a:pPr lvl="0"/>
            <a:r>
              <a:rPr lang="en-GB" dirty="0"/>
              <a:t>The predefined set of </a:t>
            </a:r>
            <a:r>
              <a:rPr lang="en-GB" dirty="0" smtClean="0"/>
              <a:t>PDSCH/</a:t>
            </a:r>
            <a:r>
              <a:rPr lang="en-US" dirty="0" smtClean="0"/>
              <a:t>PUSCH</a:t>
            </a:r>
            <a:r>
              <a:rPr lang="en-GB" dirty="0" smtClean="0"/>
              <a:t> repetition numbers are: {1, 2, 4, 8, 16, 32, 64, 128, </a:t>
            </a:r>
            <a:r>
              <a:rPr lang="en-GB" dirty="0" smtClean="0">
                <a:solidFill>
                  <a:srgbClr val="FF0000"/>
                </a:solidFill>
              </a:rPr>
              <a:t>[192]</a:t>
            </a:r>
            <a:r>
              <a:rPr lang="en-GB" dirty="0" smtClean="0"/>
              <a:t>, 256</a:t>
            </a:r>
            <a:r>
              <a:rPr lang="en-GB" dirty="0"/>
              <a:t>, </a:t>
            </a:r>
            <a:r>
              <a:rPr lang="en-GB" dirty="0">
                <a:solidFill>
                  <a:srgbClr val="FF0000"/>
                </a:solidFill>
              </a:rPr>
              <a:t>[384]</a:t>
            </a:r>
            <a:r>
              <a:rPr lang="en-GB" dirty="0"/>
              <a:t>, 512, </a:t>
            </a:r>
            <a:r>
              <a:rPr lang="en-GB" dirty="0">
                <a:solidFill>
                  <a:srgbClr val="FF0000"/>
                </a:solidFill>
              </a:rPr>
              <a:t>[768]</a:t>
            </a:r>
            <a:r>
              <a:rPr lang="en-GB" dirty="0"/>
              <a:t>, 1024, </a:t>
            </a:r>
            <a:r>
              <a:rPr lang="en-GB" dirty="0">
                <a:solidFill>
                  <a:srgbClr val="FF0000"/>
                </a:solidFill>
              </a:rPr>
              <a:t>[1536]</a:t>
            </a:r>
            <a:r>
              <a:rPr lang="en-GB" dirty="0"/>
              <a:t>, </a:t>
            </a:r>
            <a:r>
              <a:rPr lang="en-GB" dirty="0">
                <a:solidFill>
                  <a:srgbClr val="FF0000"/>
                </a:solidFill>
              </a:rPr>
              <a:t>[2048]</a:t>
            </a:r>
            <a:r>
              <a:rPr lang="en-GB" dirty="0"/>
              <a:t>}</a:t>
            </a:r>
          </a:p>
          <a:p>
            <a:pPr lvl="0"/>
            <a:r>
              <a:rPr lang="en-GB" dirty="0"/>
              <a:t>“Set of PDSCH </a:t>
            </a:r>
            <a:r>
              <a:rPr lang="en-GB" dirty="0" smtClean="0"/>
              <a:t>repetition </a:t>
            </a:r>
            <a:r>
              <a:rPr lang="en-GB" dirty="0"/>
              <a:t>numbers” and “Set of PUSCH repetition numbers” </a:t>
            </a:r>
            <a:r>
              <a:rPr lang="en-GB" dirty="0" smtClean="0"/>
              <a:t>are </a:t>
            </a:r>
            <a:r>
              <a:rPr lang="en-GB" dirty="0"/>
              <a:t>derived based on each respective </a:t>
            </a:r>
            <a:r>
              <a:rPr lang="en-GB" dirty="0">
                <a:solidFill>
                  <a:srgbClr val="FF0000"/>
                </a:solidFill>
              </a:rPr>
              <a:t>4-bit indicator signalled in MTC-SIB</a:t>
            </a:r>
            <a:r>
              <a:rPr lang="en-GB" dirty="0"/>
              <a:t>:</a:t>
            </a:r>
          </a:p>
          <a:p>
            <a:pPr lvl="2"/>
            <a:r>
              <a:rPr lang="en-GB" dirty="0"/>
              <a:t>Mode A: 4 values </a:t>
            </a:r>
          </a:p>
          <a:p>
            <a:pPr lvl="2"/>
            <a:r>
              <a:rPr lang="en-GB" dirty="0"/>
              <a:t>Mode B: 8 values </a:t>
            </a:r>
          </a:p>
          <a:p>
            <a:pPr lvl="2"/>
            <a:r>
              <a:rPr lang="en-GB" dirty="0"/>
              <a:t>Default values:</a:t>
            </a:r>
          </a:p>
          <a:p>
            <a:pPr lvl="3"/>
            <a:r>
              <a:rPr lang="en-GB" dirty="0"/>
              <a:t>Mode A: set = {1,2,4,8}</a:t>
            </a:r>
          </a:p>
          <a:p>
            <a:pPr lvl="3"/>
            <a:r>
              <a:rPr lang="en-GB" dirty="0"/>
              <a:t>Mode B: set = {4,8,16,32,64,128,256,512}</a:t>
            </a:r>
          </a:p>
          <a:p>
            <a:pPr lvl="0"/>
            <a:r>
              <a:rPr lang="en-GB" dirty="0">
                <a:solidFill>
                  <a:srgbClr val="FF0000"/>
                </a:solidFill>
              </a:rPr>
              <a:t>FFS</a:t>
            </a:r>
            <a:r>
              <a:rPr lang="en-GB" dirty="0"/>
              <a:t> whether or not there is a restriction on the max number repetitions for Mode A</a:t>
            </a:r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Predefined Set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 smtClean="0"/>
              <a:t>Proposal: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predefined set of PDSCH/</a:t>
            </a:r>
            <a:r>
              <a:rPr lang="en-US" dirty="0"/>
              <a:t>PUSCH</a:t>
            </a:r>
            <a:r>
              <a:rPr lang="en-GB" dirty="0"/>
              <a:t> repetition numbers </a:t>
            </a:r>
            <a:r>
              <a:rPr lang="en-GB" dirty="0" smtClean="0"/>
              <a:t>is: </a:t>
            </a:r>
            <a:r>
              <a:rPr lang="en-GB" dirty="0"/>
              <a:t>{1, 2, 4, 8, 16, 32, 64, 128, </a:t>
            </a:r>
            <a:r>
              <a:rPr lang="en-GB" dirty="0" smtClean="0"/>
              <a:t>192, </a:t>
            </a:r>
            <a:r>
              <a:rPr lang="en-GB" dirty="0"/>
              <a:t>256, </a:t>
            </a:r>
            <a:r>
              <a:rPr lang="en-GB" dirty="0" smtClean="0"/>
              <a:t>384, </a:t>
            </a:r>
            <a:r>
              <a:rPr lang="en-GB" dirty="0"/>
              <a:t>512, </a:t>
            </a:r>
            <a:r>
              <a:rPr lang="en-GB" dirty="0" smtClean="0"/>
              <a:t>768, </a:t>
            </a:r>
            <a:r>
              <a:rPr lang="en-GB" dirty="0"/>
              <a:t>1024, </a:t>
            </a:r>
            <a:r>
              <a:rPr lang="en-GB" dirty="0" smtClean="0"/>
              <a:t>1536, 2048}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2554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on </a:t>
            </a:r>
            <a:r>
              <a:rPr lang="en-GB" dirty="0" smtClean="0"/>
              <a:t>4-bit indicator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GB" dirty="0" smtClean="0"/>
              <a:t>RRC parameter name for 4-bit indicator has been agreed in RRC parameter list:</a:t>
            </a:r>
          </a:p>
          <a:p>
            <a:pPr marL="0" lvl="0" indent="0">
              <a:buNone/>
            </a:pPr>
            <a:r>
              <a:rPr lang="en-GB" dirty="0" smtClean="0"/>
              <a:t>Downlink:</a:t>
            </a:r>
          </a:p>
          <a:p>
            <a:pPr lvl="0">
              <a:buFontTx/>
              <a:buChar char="-"/>
            </a:pPr>
            <a:r>
              <a:rPr lang="en-GB" dirty="0" smtClean="0">
                <a:solidFill>
                  <a:srgbClr val="FF0000"/>
                </a:solidFill>
              </a:rPr>
              <a:t>Maximum </a:t>
            </a:r>
            <a:r>
              <a:rPr lang="en-GB" dirty="0">
                <a:solidFill>
                  <a:srgbClr val="FF0000"/>
                </a:solidFill>
              </a:rPr>
              <a:t>value</a:t>
            </a:r>
            <a:r>
              <a:rPr lang="en-GB" dirty="0"/>
              <a:t> to indicate the set of PDSCH repetition number for CE mode </a:t>
            </a:r>
            <a:r>
              <a:rPr lang="en-GB" dirty="0" smtClean="0"/>
              <a:t>A</a:t>
            </a:r>
          </a:p>
          <a:p>
            <a:pPr lvl="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Maximum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value</a:t>
            </a:r>
            <a:r>
              <a:rPr lang="en-US" dirty="0"/>
              <a:t> to indicate the set of PDSCH repetition number for CE mode B</a:t>
            </a:r>
            <a:endParaRPr lang="en-GB" dirty="0" smtClean="0"/>
          </a:p>
          <a:p>
            <a:pPr marL="0" lvl="0" indent="0">
              <a:buNone/>
            </a:pPr>
            <a:r>
              <a:rPr lang="en-GB" dirty="0" smtClean="0"/>
              <a:t>Uplink:</a:t>
            </a:r>
          </a:p>
          <a:p>
            <a:pPr lvl="0">
              <a:buFontTx/>
              <a:buChar char="-"/>
            </a:pPr>
            <a:r>
              <a:rPr lang="en-GB" dirty="0">
                <a:solidFill>
                  <a:srgbClr val="FF0000"/>
                </a:solidFill>
              </a:rPr>
              <a:t>Maximum value</a:t>
            </a:r>
            <a:r>
              <a:rPr lang="en-GB" dirty="0"/>
              <a:t> to indicate the set of PDSCH repetition number for CE mode A</a:t>
            </a:r>
          </a:p>
          <a:p>
            <a:pPr lvl="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Maximum value</a:t>
            </a:r>
            <a:r>
              <a:rPr lang="en-US" dirty="0"/>
              <a:t> to indicate the set of PDSCH repetition number for CE mode B</a:t>
            </a:r>
            <a:endParaRPr lang="en-GB" dirty="0"/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025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A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>
            <a:normAutofit/>
          </a:bodyPr>
          <a:lstStyle/>
          <a:p>
            <a:pPr lvl="1"/>
            <a:r>
              <a:rPr lang="en-GB" sz="2000" dirty="0" smtClean="0"/>
              <a:t>For </a:t>
            </a:r>
            <a:r>
              <a:rPr lang="en-GB" sz="2000" dirty="0" smtClean="0"/>
              <a:t>Mode A, the 4-bit indicator provides an index to a table</a:t>
            </a:r>
          </a:p>
          <a:p>
            <a:pPr lvl="2"/>
            <a:r>
              <a:rPr lang="en-GB" sz="2000" dirty="0" smtClean="0"/>
              <a:t>A single table is used that is common to the UL and DL</a:t>
            </a:r>
            <a:endParaRPr lang="en-US" sz="2000" dirty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725973"/>
              </p:ext>
            </p:extLst>
          </p:nvPr>
        </p:nvGraphicFramePr>
        <p:xfrm>
          <a:off x="1371600" y="2627401"/>
          <a:ext cx="6096000" cy="2788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Maximum value to indicate the set of </a:t>
                      </a:r>
                      <a:r>
                        <a:rPr lang="en-GB" dirty="0" err="1" smtClean="0"/>
                        <a:t>PxSCH</a:t>
                      </a:r>
                      <a:r>
                        <a:rPr lang="en-GB" dirty="0" smtClean="0"/>
                        <a:t> repetition number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Set of repetitions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baseline="0" dirty="0" smtClean="0"/>
                        <a:t>no IE in MTC-SIB (default)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1,2,4,8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1,4,8,16</a:t>
                      </a:r>
                      <a:endParaRPr lang="en-GB" dirty="0"/>
                    </a:p>
                  </a:txBody>
                  <a:tcPr/>
                </a:tc>
              </a:tr>
              <a:tr h="343455">
                <a:tc>
                  <a:txBody>
                    <a:bodyPr/>
                    <a:lstStyle/>
                    <a:p>
                      <a:r>
                        <a:rPr lang="en-GB" dirty="0" smtClean="0"/>
                        <a:t>32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</a:t>
                      </a:r>
                      <a:r>
                        <a:rPr lang="en-GB" baseline="0" dirty="0" smtClean="0"/>
                        <a:t>16,32</a:t>
                      </a:r>
                      <a:endParaRPr lang="en-GB" dirty="0"/>
                    </a:p>
                  </a:txBody>
                  <a:tcPr/>
                </a:tc>
              </a:tr>
              <a:tr h="343455">
                <a:tc>
                  <a:txBody>
                    <a:bodyPr/>
                    <a:lstStyle/>
                    <a:p>
                      <a:r>
                        <a:rPr lang="en-GB" dirty="0" smtClean="0"/>
                        <a:t>64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1,4,16,64</a:t>
                      </a:r>
                      <a:endParaRPr lang="en-GB" dirty="0"/>
                    </a:p>
                  </a:txBody>
                  <a:tcPr/>
                </a:tc>
              </a:tr>
              <a:tr h="380723">
                <a:tc>
                  <a:txBody>
                    <a:bodyPr/>
                    <a:lstStyle/>
                    <a:p>
                      <a:r>
                        <a:rPr lang="en-GB" dirty="0" smtClean="0"/>
                        <a:t>others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Reserved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5486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i="1" dirty="0" smtClean="0"/>
              <a:t>Note: FFS on max number of repetitions for mode A is resolved by this table: max = </a:t>
            </a:r>
            <a:r>
              <a:rPr lang="en-GB" i="1" dirty="0" smtClean="0"/>
              <a:t>64</a:t>
            </a:r>
          </a:p>
          <a:p>
            <a:pPr marL="457200" lvl="1" indent="0">
              <a:buNone/>
            </a:pPr>
            <a:endParaRPr lang="en-GB" sz="4000" dirty="0" smtClean="0"/>
          </a:p>
          <a:p>
            <a:pPr lvl="1"/>
            <a:endParaRPr lang="en-US" dirty="0" smtClean="0"/>
          </a:p>
          <a:p>
            <a:pPr marL="914400" lvl="2" indent="0">
              <a:buFont typeface="Arial" pitchFamily="34" charset="0"/>
              <a:buNone/>
            </a:pPr>
            <a:endParaRPr lang="en-US" dirty="0" smtClean="0"/>
          </a:p>
          <a:p>
            <a:pPr marL="457200" lvl="1" indent="0">
              <a:buFont typeface="Arial" pitchFamily="34" charset="0"/>
              <a:buNone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89864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repetitions for Mode B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104056"/>
            <a:ext cx="8229600" cy="762000"/>
          </a:xfrm>
        </p:spPr>
        <p:txBody>
          <a:bodyPr>
            <a:normAutofit/>
          </a:bodyPr>
          <a:lstStyle/>
          <a:p>
            <a:pPr lvl="1"/>
            <a:r>
              <a:rPr lang="en-GB" sz="1600" dirty="0" smtClean="0"/>
              <a:t>For </a:t>
            </a:r>
            <a:r>
              <a:rPr lang="en-GB" sz="1600" dirty="0" smtClean="0"/>
              <a:t>Mode B, the 4-bit indicator provides an index to a table</a:t>
            </a:r>
          </a:p>
          <a:p>
            <a:pPr lvl="2"/>
            <a:r>
              <a:rPr lang="en-GB" sz="1600" dirty="0" smtClean="0"/>
              <a:t>A single table is used that is common to the UL and DL</a:t>
            </a:r>
            <a:endParaRPr lang="en-US" sz="1600" dirty="0"/>
          </a:p>
          <a:p>
            <a:pPr marL="914400" lvl="2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964851"/>
              </p:ext>
            </p:extLst>
          </p:nvPr>
        </p:nvGraphicFramePr>
        <p:xfrm>
          <a:off x="685800" y="1866056"/>
          <a:ext cx="7467599" cy="4991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3048000"/>
                <a:gridCol w="3200399"/>
              </a:tblGrid>
              <a:tr h="30480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Maximum value to indicate the set of </a:t>
                      </a:r>
                      <a:r>
                        <a:rPr lang="en-GB" sz="1200" dirty="0" err="1" smtClean="0"/>
                        <a:t>PxSCH</a:t>
                      </a:r>
                      <a:r>
                        <a:rPr lang="en-GB" sz="1200" dirty="0" smtClean="0"/>
                        <a:t> repetition number 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Set of repetitions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motivation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No IE in MTC-SIB (default)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4,8,16,32,64,128,256,512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In</a:t>
                      </a:r>
                      <a:r>
                        <a:rPr lang="en-GB" sz="1200" baseline="0" dirty="0" smtClean="0"/>
                        <a:t> line with mode A default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128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1,2,4,8,16,32,64,128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Mode-B only network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192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1,4,8,16,32,64,128,192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Mode-B only network</a:t>
                      </a:r>
                      <a:endParaRPr lang="en-GB" sz="1200" dirty="0"/>
                    </a:p>
                  </a:txBody>
                  <a:tcPr/>
                </a:tc>
              </a:tr>
              <a:tr h="298327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256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4,8,16,32,64,128,192,256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In line with mode A, better granularity at high R</a:t>
                      </a:r>
                      <a:endParaRPr lang="en-GB" sz="1200" dirty="0"/>
                    </a:p>
                  </a:txBody>
                  <a:tcPr/>
                </a:tc>
              </a:tr>
              <a:tr h="386279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384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4,16,32,64,128,192,256,384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Granularity at</a:t>
                      </a:r>
                      <a:r>
                        <a:rPr lang="en-GB" sz="1200" baseline="0" dirty="0" smtClean="0"/>
                        <a:t> high R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4,16,64,128,192,256,384,512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Alternative to</a:t>
                      </a:r>
                      <a:r>
                        <a:rPr lang="en-GB" sz="1200" baseline="0" dirty="0" smtClean="0"/>
                        <a:t> default with better granularity at high R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768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8,32,128,192,256,384,512,768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Granularity at high R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1024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4,8,16,64,128,256,512,1024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aseline="0" dirty="0" smtClean="0"/>
                        <a:t>overlap at low R, large UL TBS possible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1536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4,16,64,256,512,768,1024,1536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Good granularity at high R,</a:t>
                      </a:r>
                      <a:r>
                        <a:rPr lang="en-GB" sz="1200" baseline="0" dirty="0" smtClean="0"/>
                        <a:t> overlap at low R</a:t>
                      </a:r>
                      <a:endParaRPr lang="en-GB" sz="1200" dirty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2048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4,16,64,128,256,512,1024,2048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Even spacing, large UL</a:t>
                      </a:r>
                      <a:r>
                        <a:rPr lang="en-GB" sz="1200" baseline="0" dirty="0" smtClean="0"/>
                        <a:t> </a:t>
                      </a:r>
                      <a:r>
                        <a:rPr lang="en-GB" sz="1200" baseline="0" dirty="0" err="1" smtClean="0"/>
                        <a:t>TrBlks</a:t>
                      </a:r>
                      <a:endParaRPr lang="en-GB" sz="1200" baseline="0" dirty="0" smtClean="0"/>
                    </a:p>
                  </a:txBody>
                  <a:tcPr/>
                </a:tc>
              </a:tr>
              <a:tr h="341014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Others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Reserved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791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507</Words>
  <Application>Microsoft Office PowerPoint</Application>
  <PresentationFormat>On-screen Show (4:3)</PresentationFormat>
  <Paragraphs>87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WF on Remaining Issues on Number of Repetitions</vt:lpstr>
      <vt:lpstr>Background on repetitions</vt:lpstr>
      <vt:lpstr>Proposal on Predefined Set</vt:lpstr>
      <vt:lpstr>Background on 4-bit indicator</vt:lpstr>
      <vt:lpstr>Proposal on repetitions for Mode A</vt:lpstr>
      <vt:lpstr>Proposal on repetitions for Mode B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Beale, Martin</cp:lastModifiedBy>
  <cp:revision>152</cp:revision>
  <dcterms:created xsi:type="dcterms:W3CDTF">2006-08-16T00:00:00Z</dcterms:created>
  <dcterms:modified xsi:type="dcterms:W3CDTF">2015-11-22T01:20:53Z</dcterms:modified>
</cp:coreProperties>
</file>