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69" r:id="rId4"/>
    <p:sldId id="271" r:id="rId5"/>
    <p:sldId id="26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0113C-C0D9-4360-84AC-0F2DFC194BBB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1E8E0-9C49-41A8-A71A-7366526C7A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1E8E0-9C49-41A8-A71A-7366526C7A0B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Scrambling Initialization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Spreadtrum, NEC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R1-157877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371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USA,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15th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22nd November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R1-157333, Discussion on open issues in MTC PDSCH, </a:t>
            </a:r>
            <a:r>
              <a:rPr lang="en-GB" sz="2400" dirty="0" err="1" smtClean="0"/>
              <a:t>Spreadtrum</a:t>
            </a:r>
            <a:r>
              <a:rPr lang="en-GB" sz="2400" dirty="0" smtClean="0"/>
              <a:t> Communications</a:t>
            </a:r>
          </a:p>
          <a:p>
            <a:r>
              <a:rPr lang="en-GB" sz="2400" dirty="0" smtClean="0"/>
              <a:t>R1-156683, Extending </a:t>
            </a:r>
            <a:r>
              <a:rPr lang="en-GB" sz="2400" dirty="0"/>
              <a:t>the Scrambling sequence for DL/UL </a:t>
            </a:r>
            <a:r>
              <a:rPr lang="en-GB" sz="2400" dirty="0" smtClean="0"/>
              <a:t>transmissions, NEC</a:t>
            </a:r>
            <a:endParaRPr lang="en-GB" sz="2400" dirty="0"/>
          </a:p>
          <a:p>
            <a:endParaRPr lang="en-GB" sz="2400" dirty="0" smtClean="0"/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Agreement:</a:t>
            </a:r>
            <a:endParaRPr lang="en-US" sz="2400" dirty="0" smtClean="0"/>
          </a:p>
          <a:p>
            <a:pPr lvl="0"/>
            <a:r>
              <a:rPr lang="en-US" sz="2400" dirty="0" smtClean="0"/>
              <a:t>For PUSCH and PDCSH RV cycling, </a:t>
            </a:r>
          </a:p>
          <a:p>
            <a:pPr lvl="1"/>
            <a:r>
              <a:rPr lang="en-US" sz="2000" dirty="0" err="1" smtClean="0"/>
              <a:t>Rel</a:t>
            </a:r>
            <a:r>
              <a:rPr lang="en-US" sz="2000" dirty="0" smtClean="0"/>
              <a:t> 13 UE in Mode A: Z=1 </a:t>
            </a:r>
          </a:p>
          <a:p>
            <a:pPr lvl="1"/>
            <a:r>
              <a:rPr lang="en-US" sz="2000" dirty="0" err="1" smtClean="0"/>
              <a:t>Rel</a:t>
            </a:r>
            <a:r>
              <a:rPr lang="en-US" sz="2000" dirty="0" smtClean="0"/>
              <a:t> 13 UE in Mode B:</a:t>
            </a:r>
          </a:p>
          <a:p>
            <a:pPr lvl="2"/>
            <a:r>
              <a:rPr lang="en-US" sz="1800" dirty="0" smtClean="0"/>
              <a:t>For FDD: Z=4</a:t>
            </a:r>
          </a:p>
          <a:p>
            <a:pPr lvl="2"/>
            <a:r>
              <a:rPr lang="en-US" sz="1800" dirty="0" smtClean="0"/>
              <a:t>For TDD PUSCH Z = 5, PDSCH Z= 10</a:t>
            </a:r>
          </a:p>
          <a:p>
            <a:pPr lvl="0"/>
            <a:r>
              <a:rPr lang="en-CA" sz="2400" dirty="0" smtClean="0"/>
              <a:t>In Mode A and Mode B, PUSCH/PDSCH scrambling sequence </a:t>
            </a:r>
            <a:r>
              <a:rPr lang="en-CA" sz="2400" u="sng" dirty="0" smtClean="0"/>
              <a:t>is different in every Z </a:t>
            </a:r>
            <a:r>
              <a:rPr lang="en-CA" sz="2400" u="sng" dirty="0" err="1" smtClean="0"/>
              <a:t>subframes</a:t>
            </a:r>
            <a:r>
              <a:rPr lang="en-CA" sz="2400" u="sng" dirty="0" smtClean="0"/>
              <a:t> for the duration of repetitions </a:t>
            </a:r>
            <a:endParaRPr lang="en-US" sz="2400" u="sng" dirty="0" smtClean="0"/>
          </a:p>
          <a:p>
            <a:pPr lvl="0"/>
            <a:r>
              <a:rPr lang="en-US" sz="2400" dirty="0" smtClean="0"/>
              <a:t>Note: the set of Z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correspond to all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in any frame, regardless of whether the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are valid or not for PUSCH/PDSCH transmission</a:t>
            </a:r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i-FI" sz="2400" dirty="0" smtClean="0"/>
              <a:t>Legacy       for information:</a:t>
            </a:r>
          </a:p>
          <a:p>
            <a:pPr>
              <a:buNone/>
            </a:pPr>
            <a:endParaRPr lang="fi-FI" sz="2400" dirty="0" smtClean="0"/>
          </a:p>
          <a:p>
            <a:pPr>
              <a:buNone/>
            </a:pPr>
            <a:r>
              <a:rPr lang="fi-FI" sz="2400" dirty="0" smtClean="0"/>
              <a:t>PDSCH/PUCCH:</a:t>
            </a:r>
          </a:p>
          <a:p>
            <a:pPr>
              <a:buNone/>
            </a:pPr>
            <a:endParaRPr lang="fi-FI" sz="2400" dirty="0" smtClean="0"/>
          </a:p>
          <a:p>
            <a:pPr>
              <a:buNone/>
            </a:pPr>
            <a:endParaRPr lang="fi-FI" sz="2400" dirty="0" smtClean="0"/>
          </a:p>
          <a:p>
            <a:pPr>
              <a:buNone/>
            </a:pPr>
            <a:endParaRPr lang="fi-FI" sz="2400" dirty="0" smtClean="0"/>
          </a:p>
          <a:p>
            <a:pPr>
              <a:buNone/>
            </a:pPr>
            <a:r>
              <a:rPr lang="fi-FI" sz="2400" dirty="0" smtClean="0"/>
              <a:t>DMRS:</a:t>
            </a:r>
          </a:p>
          <a:p>
            <a:pPr>
              <a:buNone/>
            </a:pPr>
            <a:endParaRPr lang="fi-FI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1797050" y="3000375"/>
          <a:ext cx="4535488" cy="428625"/>
        </p:xfrm>
        <a:graphic>
          <a:graphicData uri="http://schemas.openxmlformats.org/presentationml/2006/ole">
            <p:oleObj spid="_x0000_s19459" name="Equation" r:id="rId3" imgW="2552400" imgH="241200" progId="Equation.3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1428728" y="1285860"/>
          <a:ext cx="448472" cy="424868"/>
        </p:xfrm>
        <a:graphic>
          <a:graphicData uri="http://schemas.openxmlformats.org/presentationml/2006/ole">
            <p:oleObj spid="_x0000_s19460" name="Equation" r:id="rId4" imgW="241200" imgH="228600" progId="Equation.3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1714480" y="4643446"/>
          <a:ext cx="4556992" cy="428628"/>
        </p:xfrm>
        <a:graphic>
          <a:graphicData uri="http://schemas.openxmlformats.org/presentationml/2006/ole">
            <p:oleObj spid="_x0000_s19461" name="Equation" r:id="rId5" imgW="2565360" imgH="2412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85860"/>
            <a:ext cx="8229600" cy="5343540"/>
          </a:xfrm>
        </p:spPr>
        <p:txBody>
          <a:bodyPr>
            <a:noAutofit/>
          </a:bodyPr>
          <a:lstStyle/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endParaRPr lang="en-US" sz="1600" b="1" dirty="0" smtClean="0"/>
          </a:p>
          <a:p>
            <a:r>
              <a:rPr lang="fi-FI" sz="2000" dirty="0" smtClean="0"/>
              <a:t>The scrambling sequence over Z subframes is the same as the scrambling sequence in the first subframe of the Z subframes</a:t>
            </a:r>
            <a:endParaRPr lang="en-US" sz="20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000" dirty="0" smtClean="0"/>
              <a:t>For mode B, </a:t>
            </a:r>
            <a:r>
              <a:rPr lang="en-US" sz="2000" i="1" dirty="0" smtClean="0"/>
              <a:t>n</a:t>
            </a:r>
            <a:r>
              <a:rPr lang="en-US" sz="2000" baseline="-25000" dirty="0" smtClean="0"/>
              <a:t>s  </a:t>
            </a:r>
            <a:r>
              <a:rPr lang="en-US" sz="2000" dirty="0" smtClean="0"/>
              <a:t>is the first slot of the first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of period </a:t>
            </a:r>
            <a:r>
              <a:rPr lang="en-US" sz="2000" dirty="0" smtClean="0"/>
              <a:t>Z</a:t>
            </a:r>
            <a:endParaRPr lang="en-US" sz="2000" b="1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endParaRPr lang="en-US" sz="2000" b="1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For </a:t>
            </a:r>
            <a:r>
              <a:rPr lang="en-US" sz="2000" dirty="0" smtClean="0"/>
              <a:t>PDSCH/PUSCH scrambling initialization value is </a:t>
            </a:r>
            <a:r>
              <a:rPr lang="en-US" sz="2000" dirty="0" smtClean="0"/>
              <a:t>calculated:</a:t>
            </a:r>
          </a:p>
          <a:p>
            <a:pPr marL="685800" lvl="2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fi-FI" sz="2000" dirty="0" smtClean="0"/>
              <a:t>Alt1 (Samsung, Panasonic):</a:t>
            </a:r>
            <a:endParaRPr lang="fi-FI" sz="2000" dirty="0" smtClean="0"/>
          </a:p>
          <a:p>
            <a:pPr marL="1200150" lvl="3" indent="-342900"/>
            <a:r>
              <a:rPr lang="fi-FI" dirty="0" smtClean="0"/>
              <a:t>The Rel-12 scrambling sequence initialization is </a:t>
            </a:r>
            <a:r>
              <a:rPr lang="fi-FI" dirty="0" smtClean="0"/>
              <a:t>used</a:t>
            </a:r>
          </a:p>
          <a:p>
            <a:pPr marL="1200150" lvl="3" indent="-342900"/>
            <a:endParaRPr lang="en-US" dirty="0" smtClean="0"/>
          </a:p>
          <a:p>
            <a:pPr marL="685800" lvl="2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fi-FI" sz="2000" dirty="0" smtClean="0"/>
              <a:t>Alt2 (Spreadtrum, NEC):</a:t>
            </a:r>
            <a:endParaRPr lang="en-US" sz="2000" dirty="0" smtClean="0"/>
          </a:p>
          <a:p>
            <a:pPr lvl="2">
              <a:buNone/>
            </a:pPr>
            <a:endParaRPr lang="en-US" sz="2000" dirty="0" smtClean="0"/>
          </a:p>
          <a:p>
            <a:pPr lvl="2">
              <a:buFont typeface="Courier New" panose="02070309020205020404" pitchFamily="49" charset="0"/>
              <a:buChar char="o"/>
            </a:pPr>
            <a:endParaRPr lang="en-US" sz="2000" dirty="0" smtClean="0"/>
          </a:p>
          <a:p>
            <a:pPr lvl="2"/>
            <a:r>
              <a:rPr lang="en-US" sz="2000" dirty="0" smtClean="0"/>
              <a:t>Where</a:t>
            </a:r>
            <a:endParaRPr lang="fi-FI" sz="2000" dirty="0" smtClean="0"/>
          </a:p>
          <a:p>
            <a:endParaRPr lang="fi-FI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2714556"/>
              </p:ext>
            </p:extLst>
          </p:nvPr>
        </p:nvGraphicFramePr>
        <p:xfrm>
          <a:off x="1571604" y="4929198"/>
          <a:ext cx="4727644" cy="500066"/>
        </p:xfrm>
        <a:graphic>
          <a:graphicData uri="http://schemas.openxmlformats.org/presentationml/2006/ole">
            <p:oleObj spid="_x0000_s1090" name="Equation" r:id="rId4" imgW="2539800" imgH="24120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80049404"/>
              </p:ext>
            </p:extLst>
          </p:nvPr>
        </p:nvGraphicFramePr>
        <p:xfrm>
          <a:off x="2500298" y="5572140"/>
          <a:ext cx="2764656" cy="423863"/>
        </p:xfrm>
        <a:graphic>
          <a:graphicData uri="http://schemas.openxmlformats.org/presentationml/2006/ole">
            <p:oleObj spid="_x0000_s1091" name="Equation" r:id="rId5" imgW="1765300" imgH="2413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257800"/>
          </a:xfrm>
        </p:spPr>
        <p:txBody>
          <a:bodyPr>
            <a:noAutofit/>
          </a:bodyPr>
          <a:lstStyle/>
          <a:p>
            <a:pPr marL="0" lvl="1" indent="0">
              <a:buClr>
                <a:srgbClr val="00A9D4"/>
              </a:buClr>
              <a:buNone/>
            </a:pPr>
            <a:endParaRPr lang="en-CA" sz="1600" b="1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CA" sz="2400" dirty="0" smtClean="0"/>
              <a:t>In Mode B, DMRS scrambling sequence is same in Z </a:t>
            </a:r>
            <a:r>
              <a:rPr lang="en-CA" sz="2400" dirty="0" err="1" smtClean="0"/>
              <a:t>subframes</a:t>
            </a:r>
            <a:endParaRPr lang="en-CA" sz="2400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endParaRPr lang="en-CA" sz="2400" dirty="0" smtClean="0"/>
          </a:p>
          <a:p>
            <a:pPr marL="285750" lvl="1">
              <a:buClr>
                <a:srgbClr val="00A9D4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The DMRS scrambling initialization value is calculated </a:t>
            </a:r>
            <a:r>
              <a:rPr lang="en-US" sz="2400" dirty="0" smtClean="0"/>
              <a:t>using legacy equation and assuming that </a:t>
            </a:r>
            <a:r>
              <a:rPr lang="en-US" sz="2400" i="1" dirty="0" smtClean="0"/>
              <a:t>n</a:t>
            </a:r>
            <a:r>
              <a:rPr lang="en-US" sz="2400" baseline="-25000" dirty="0" smtClean="0"/>
              <a:t>s</a:t>
            </a:r>
            <a:r>
              <a:rPr lang="en-US" sz="2400" dirty="0" smtClean="0"/>
              <a:t> </a:t>
            </a:r>
            <a:r>
              <a:rPr lang="en-US" sz="2400" dirty="0" smtClean="0"/>
              <a:t>is </a:t>
            </a:r>
            <a:r>
              <a:rPr lang="en-US" sz="2400" dirty="0"/>
              <a:t>the first slot of the first </a:t>
            </a:r>
            <a:r>
              <a:rPr lang="en-US" sz="2400" dirty="0" err="1"/>
              <a:t>subframe</a:t>
            </a:r>
            <a:r>
              <a:rPr lang="en-US" sz="2400" dirty="0"/>
              <a:t> of period Z 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400" b="1" dirty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None/>
            </a:pPr>
            <a:endParaRPr lang="en-US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</TotalTime>
  <Words>256</Words>
  <Application>Microsoft Office PowerPoint</Application>
  <PresentationFormat>On-screen Show (4:3)</PresentationFormat>
  <Paragraphs>71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Office Theme</vt:lpstr>
      <vt:lpstr>Microsoft Equation 3.0</vt:lpstr>
      <vt:lpstr>Equation</vt:lpstr>
      <vt:lpstr>Way Forward on Scrambling Initialization</vt:lpstr>
      <vt:lpstr>Background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Spreadtrum</cp:lastModifiedBy>
  <cp:revision>145</cp:revision>
  <dcterms:created xsi:type="dcterms:W3CDTF">2006-08-16T00:00:00Z</dcterms:created>
  <dcterms:modified xsi:type="dcterms:W3CDTF">2015-11-22T00:05:04Z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