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napToObjects="1">
      <p:cViewPr varScale="1">
        <p:scale>
          <a:sx n="116" d="100"/>
          <a:sy n="116" d="100"/>
        </p:scale>
        <p:origin x="144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023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306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8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391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048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24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05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90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4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07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464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23E111-E9E8-C24B-A107-26448B2AAB34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C29B6-5AD4-0D4B-8008-D3D271D8C6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10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>
            <a:noAutofit/>
          </a:bodyPr>
          <a:lstStyle/>
          <a:p>
            <a:pPr eaLnBrk="1" hangingPunct="1"/>
            <a:r>
              <a:rPr lang="en-GB" sz="3200" dirty="0" smtClean="0">
                <a:latin typeface="Calibri" charset="0"/>
                <a:ea typeface="MS PGothic" charset="0"/>
              </a:rPr>
              <a:t>Status of LBT Priority Class Proposals in LAA</a:t>
            </a:r>
            <a:endParaRPr lang="en-US" sz="3200" dirty="0">
              <a:latin typeface="Calibri" charset="0"/>
              <a:ea typeface="MS PGothic" charset="0"/>
            </a:endParaRP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rgbClr val="7F7F7F"/>
                </a:solidFill>
                <a:latin typeface="Calibri" charset="0"/>
                <a:ea typeface="Gulim" charset="0"/>
                <a:cs typeface="Gulim" charset="0"/>
              </a:rPr>
              <a:t>BlackBerry UK Ltd.</a:t>
            </a:r>
            <a:endParaRPr lang="en-US" altLang="ko-KR" sz="2800" dirty="0">
              <a:solidFill>
                <a:srgbClr val="7F7F7F"/>
              </a:solidFill>
              <a:latin typeface="Calibri" charset="0"/>
              <a:ea typeface="Gulim" charset="0"/>
              <a:cs typeface="Gulim" charset="0"/>
            </a:endParaRP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charset="0"/>
                <a:cs typeface="Times New Roman" charset="0"/>
              </a:rPr>
              <a:t>3GPP TSG RAN WG1 #</a:t>
            </a:r>
            <a:r>
              <a:rPr lang="en-GB" altLang="ko-KR" sz="2000" b="1" dirty="0" smtClean="0">
                <a:latin typeface="Times New Roman" charset="0"/>
                <a:cs typeface="Times New Roman" charset="0"/>
              </a:rPr>
              <a:t>83					</a:t>
            </a:r>
            <a:r>
              <a:rPr lang="en-GB" altLang="ko-KR" sz="2000" b="1" dirty="0">
                <a:latin typeface="Times New Roman" charset="0"/>
                <a:cs typeface="Times New Roman" charset="0"/>
              </a:rPr>
              <a:t>			        R1-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157875</a:t>
            </a:r>
            <a:endParaRPr lang="en-US" altLang="zh-CN" sz="2000" b="1" dirty="0">
              <a:latin typeface="Times New Roman" charset="0"/>
              <a:cs typeface="Times New Roman" charset="0"/>
            </a:endParaRPr>
          </a:p>
          <a:p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Anaheim, USA</a:t>
            </a:r>
            <a:endParaRPr lang="en-US" altLang="ko-KR" sz="2000" b="1" dirty="0">
              <a:latin typeface="Times New Roman" charset="0"/>
              <a:cs typeface="Times New Roman" charset="0"/>
            </a:endParaRPr>
          </a:p>
          <a:p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15</a:t>
            </a:r>
            <a:r>
              <a:rPr lang="en-US" altLang="ko-KR" sz="2000" b="1" baseline="30000" dirty="0" smtClean="0">
                <a:latin typeface="Times New Roman" charset="0"/>
                <a:cs typeface="Times New Roman" charset="0"/>
              </a:rPr>
              <a:t>th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 </a:t>
            </a:r>
            <a:r>
              <a:rPr lang="en-US" altLang="ko-KR" sz="2000" b="1" dirty="0">
                <a:latin typeface="Times New Roman" charset="0"/>
                <a:cs typeface="Times New Roman" charset="0"/>
              </a:rPr>
              <a:t>– 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22</a:t>
            </a:r>
            <a:r>
              <a:rPr lang="en-US" altLang="ko-KR" sz="2000" b="1" baseline="30000" dirty="0" smtClean="0">
                <a:latin typeface="Times New Roman" charset="0"/>
                <a:cs typeface="Times New Roman" charset="0"/>
              </a:rPr>
              <a:t>nd</a:t>
            </a:r>
            <a:r>
              <a:rPr lang="en-US" altLang="ko-KR" sz="2000" b="1" dirty="0" smtClean="0">
                <a:latin typeface="Times New Roman" charset="0"/>
                <a:cs typeface="Times New Roman" charset="0"/>
              </a:rPr>
              <a:t>  November 2015</a:t>
            </a:r>
            <a:endParaRPr lang="en-GB" altLang="ko-KR" sz="2000" b="1" dirty="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80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 of Proposals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417637"/>
            <a:ext cx="8229600" cy="53355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</a:rPr>
              <a:t>Alt </a:t>
            </a:r>
            <a:r>
              <a:rPr lang="en-GB" sz="1600" b="1" dirty="0">
                <a:solidFill>
                  <a:schemeClr val="accent1">
                    <a:lumMod val="75000"/>
                  </a:schemeClr>
                </a:solidFill>
              </a:rPr>
              <a:t>1:</a:t>
            </a:r>
          </a:p>
          <a:p>
            <a:r>
              <a:rPr lang="en-GB" sz="1600" dirty="0" smtClean="0"/>
              <a:t>If </a:t>
            </a:r>
            <a:r>
              <a:rPr lang="en-GB" sz="1600" dirty="0"/>
              <a:t>an intended DL transmission burst with PDSCH contains traffic corresponding to different LBT priority classes, the lowest priority shall be used for the LBT </a:t>
            </a:r>
            <a:r>
              <a:rPr lang="en-GB" sz="1600" dirty="0" smtClean="0"/>
              <a:t>parameters</a:t>
            </a:r>
          </a:p>
          <a:p>
            <a:pPr lvl="1"/>
            <a:r>
              <a:rPr lang="en-GB" sz="1400" dirty="0" smtClean="0"/>
              <a:t>Corresponds to the FFS in the LS already sent to RAN2 (R1-156091)</a:t>
            </a:r>
          </a:p>
          <a:p>
            <a:pPr lvl="1"/>
            <a:r>
              <a:rPr lang="en-GB" sz="1400" dirty="0" smtClean="0"/>
              <a:t>No </a:t>
            </a:r>
            <a:r>
              <a:rPr lang="en-GB" sz="1400" dirty="0"/>
              <a:t>further specification impact except to specify </a:t>
            </a:r>
            <a:r>
              <a:rPr lang="en-GB" sz="1400" dirty="0" smtClean="0"/>
              <a:t>QCI-to-LBT </a:t>
            </a:r>
            <a:r>
              <a:rPr lang="en-GB" sz="1400" dirty="0"/>
              <a:t>access class mapping in </a:t>
            </a:r>
            <a:r>
              <a:rPr lang="en-GB" sz="1400" dirty="0" smtClean="0"/>
              <a:t>RAN2.  LS would be needed to inform of this decision</a:t>
            </a:r>
          </a:p>
          <a:p>
            <a:pPr lvl="1"/>
            <a:endParaRPr lang="en-GB" sz="900" dirty="0" smtClean="0"/>
          </a:p>
          <a:p>
            <a:pPr marL="0" indent="0">
              <a:buNone/>
            </a:pPr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</a:rPr>
              <a:t>Alt 2:</a:t>
            </a:r>
          </a:p>
          <a:p>
            <a:r>
              <a:rPr lang="en-GB" sz="1600" dirty="0" smtClean="0"/>
              <a:t>Step 1) The </a:t>
            </a:r>
            <a:r>
              <a:rPr lang="en-GB" sz="1600" dirty="0" err="1"/>
              <a:t>eNB</a:t>
            </a:r>
            <a:r>
              <a:rPr lang="en-GB" sz="1600" dirty="0"/>
              <a:t> may select an LBT priority class for obtaining access to the </a:t>
            </a:r>
            <a:r>
              <a:rPr lang="en-GB" sz="1600" dirty="0" smtClean="0"/>
              <a:t>channel</a:t>
            </a:r>
          </a:p>
          <a:p>
            <a:r>
              <a:rPr lang="en-GB" sz="1600" dirty="0" smtClean="0"/>
              <a:t>Step 2) The </a:t>
            </a:r>
            <a:r>
              <a:rPr lang="en-GB" sz="1600" dirty="0" err="1"/>
              <a:t>eNB</a:t>
            </a:r>
            <a:r>
              <a:rPr lang="en-GB" sz="1600" dirty="0"/>
              <a:t> shall determine the minimum downlink transmit duration necessary to service all available data corresponding </a:t>
            </a:r>
            <a:r>
              <a:rPr lang="en-GB" sz="1600" dirty="0" smtClean="0"/>
              <a:t>only to </a:t>
            </a:r>
            <a:r>
              <a:rPr lang="en-GB" sz="1600" dirty="0"/>
              <a:t>the selected priority class, up to </a:t>
            </a:r>
            <a:r>
              <a:rPr lang="en-GB" sz="1600" dirty="0" smtClean="0"/>
              <a:t>the </a:t>
            </a:r>
            <a:r>
              <a:rPr lang="en-GB" sz="1600" dirty="0"/>
              <a:t>MCOT for that </a:t>
            </a:r>
            <a:r>
              <a:rPr lang="en-GB" sz="1600" dirty="0" smtClean="0"/>
              <a:t>class</a:t>
            </a:r>
          </a:p>
          <a:p>
            <a:r>
              <a:rPr lang="en-GB" sz="1600" dirty="0" smtClean="0"/>
              <a:t>Step 3) If </a:t>
            </a:r>
            <a:r>
              <a:rPr lang="en-GB" sz="1600" dirty="0"/>
              <a:t>spare PRB resources remain, the </a:t>
            </a:r>
            <a:r>
              <a:rPr lang="en-GB" sz="1600" dirty="0" err="1"/>
              <a:t>eNB</a:t>
            </a:r>
            <a:r>
              <a:rPr lang="en-GB" sz="1600" dirty="0"/>
              <a:t> </a:t>
            </a:r>
            <a:r>
              <a:rPr lang="en-GB" sz="1600" dirty="0" smtClean="0"/>
              <a:t>should use </a:t>
            </a:r>
            <a:r>
              <a:rPr lang="en-GB" sz="1600" dirty="0"/>
              <a:t>these for transmission of any other </a:t>
            </a:r>
            <a:r>
              <a:rPr lang="en-GB" sz="1600" dirty="0" smtClean="0"/>
              <a:t>data that is available</a:t>
            </a:r>
          </a:p>
          <a:p>
            <a:pPr lvl="1"/>
            <a:r>
              <a:rPr lang="en-GB" sz="1400" dirty="0" smtClean="0"/>
              <a:t>LS </a:t>
            </a:r>
            <a:r>
              <a:rPr lang="en-GB" sz="1400" dirty="0"/>
              <a:t>would be needed to request RAN2 to capture </a:t>
            </a:r>
            <a:r>
              <a:rPr lang="en-GB" sz="1400" dirty="0" smtClean="0"/>
              <a:t>these </a:t>
            </a:r>
            <a:r>
              <a:rPr lang="en-GB" sz="1400" dirty="0" err="1" smtClean="0"/>
              <a:t>eNB</a:t>
            </a:r>
            <a:r>
              <a:rPr lang="en-GB" sz="1400" dirty="0" smtClean="0"/>
              <a:t> requirements in </a:t>
            </a:r>
            <a:r>
              <a:rPr lang="en-GB" sz="1400" dirty="0"/>
              <a:t>the MAC </a:t>
            </a:r>
            <a:r>
              <a:rPr lang="en-GB" sz="1400" dirty="0" smtClean="0"/>
              <a:t>specification</a:t>
            </a:r>
          </a:p>
          <a:p>
            <a:pPr lvl="1"/>
            <a:endParaRPr lang="en-GB" sz="1000" dirty="0" smtClean="0"/>
          </a:p>
          <a:p>
            <a:pPr marL="0" indent="0">
              <a:buNone/>
            </a:pPr>
            <a:r>
              <a:rPr lang="en-GB" sz="1600" b="1" dirty="0" smtClean="0">
                <a:solidFill>
                  <a:schemeClr val="accent1">
                    <a:lumMod val="75000"/>
                  </a:schemeClr>
                </a:solidFill>
              </a:rPr>
              <a:t>Alt 3:</a:t>
            </a:r>
          </a:p>
          <a:p>
            <a:r>
              <a:rPr lang="en-GB" sz="1600" dirty="0" smtClean="0"/>
              <a:t>Adopt only LBT </a:t>
            </a:r>
            <a:r>
              <a:rPr lang="en-GB" sz="1600" dirty="0"/>
              <a:t>priority class </a:t>
            </a:r>
            <a:r>
              <a:rPr lang="en-GB" sz="1600" dirty="0" smtClean="0"/>
              <a:t>for Rel-13</a:t>
            </a:r>
          </a:p>
          <a:p>
            <a:pPr lvl="1"/>
            <a:r>
              <a:rPr lang="en-GB" sz="1400" dirty="0" smtClean="0"/>
              <a:t>Further priority classes could be included in future releases</a:t>
            </a:r>
          </a:p>
          <a:p>
            <a:pPr lvl="1"/>
            <a:r>
              <a:rPr lang="en-GB" sz="1400" dirty="0" smtClean="0"/>
              <a:t>TBD whether to add the LBT </a:t>
            </a:r>
            <a:r>
              <a:rPr lang="en-GB" sz="1400" dirty="0"/>
              <a:t>priority class table </a:t>
            </a:r>
            <a:r>
              <a:rPr lang="en-GB" sz="1400" dirty="0" smtClean="0"/>
              <a:t>in </a:t>
            </a:r>
            <a:r>
              <a:rPr lang="en-GB" sz="1400" dirty="0"/>
              <a:t>RAN1 </a:t>
            </a:r>
            <a:r>
              <a:rPr lang="en-GB" sz="1400" dirty="0" smtClean="0"/>
              <a:t>specifications</a:t>
            </a:r>
            <a:endParaRPr lang="en-GB" sz="1400" dirty="0"/>
          </a:p>
          <a:p>
            <a:endParaRPr lang="en-GB" sz="1100" dirty="0" smtClean="0"/>
          </a:p>
        </p:txBody>
      </p:sp>
    </p:spTree>
    <p:extLst>
      <p:ext uri="{BB962C8B-B14F-4D97-AF65-F5344CB8AC3E}">
        <p14:creationId xmlns:p14="http://schemas.microsoft.com/office/powerpoint/2010/main" val="9023381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</Words>
  <Application>Microsoft Office PowerPoint</Application>
  <PresentationFormat>On-screen Show (4:3)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Gulim</vt:lpstr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Status of LBT Priority Class Proposals in LAA</vt:lpstr>
      <vt:lpstr>Status of Proposals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2015-11-21T18:55:34Z</dcterms:created>
  <dcterms:modified xsi:type="dcterms:W3CDTF">2015-11-21T18:58:04Z</dcterms:modified>
</cp:coreProperties>
</file>