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60" r:id="rId5"/>
    <p:sldId id="266" r:id="rId6"/>
    <p:sldId id="268" r:id="rId7"/>
    <p:sldId id="263" r:id="rId8"/>
    <p:sldId id="258" r:id="rId9"/>
    <p:sldId id="269" r:id="rId10"/>
    <p:sldId id="271" r:id="rId11"/>
    <p:sldId id="264" r:id="rId12"/>
    <p:sldId id="274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</a:t>
            </a:r>
            <a:r>
              <a:rPr lang="en-US" altLang="ko-KR" dirty="0" smtClean="0"/>
              <a:t>DCI Contents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Electronics,, ...</a:t>
            </a:r>
            <a:endParaRPr lang="ko-KR" altLang="en-US" dirty="0"/>
          </a:p>
        </p:txBody>
      </p:sp>
      <p:sp>
        <p:nvSpPr>
          <p:cNvPr id="4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R1-157867</a:t>
            </a:r>
            <a:endParaRPr lang="en-US" altLang="ja-JP" sz="2400" dirty="0" smtClean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6.2.1.7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(M-PDCCH order, CE mode B)</a:t>
            </a:r>
            <a:endParaRPr lang="ko-KR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144328"/>
              </p:ext>
            </p:extLst>
          </p:nvPr>
        </p:nvGraphicFramePr>
        <p:xfrm>
          <a:off x="539552" y="1844824"/>
          <a:ext cx="7992887" cy="2800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1728192"/>
                <a:gridCol w="1810544"/>
                <a:gridCol w="2581943"/>
              </a:tblGrid>
              <a:tr h="189355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</a:t>
                      </a:r>
                      <a:r>
                        <a:rPr lang="en-US" sz="1000" dirty="0" smtClean="0">
                          <a:effectLst/>
                        </a:rPr>
                        <a:t>contents (M1A)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cs typeface="+mn-cs"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DCI Contents (M0A)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UL/DL 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UL/DL flag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1870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</a:t>
                      </a:r>
                      <a:r>
                        <a:rPr lang="en-US" sz="10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‘1’s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2154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PRB assignment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‘1’s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3453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TBS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rowSpan="3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‘1’s 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12" marR="42612" marT="0" marB="0" anchor="ctr">
                    <a:solidFill>
                      <a:srgbClr val="0070C0"/>
                    </a:solidFill>
                  </a:tcPr>
                </a:tc>
              </a:tr>
              <a:tr h="0"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</a:rPr>
                        <a:t>Repetition number</a:t>
                      </a:r>
                      <a:endParaRPr lang="ko-KR" alt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rowSpan="5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‘1’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12" marR="42612" marT="0" marB="0" anchor="ctr">
                    <a:solidFill>
                      <a:srgbClr val="0070C0"/>
                    </a:solidFill>
                  </a:tcPr>
                </a:tc>
              </a:tr>
              <a:tr h="1397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PREMABLE</a:t>
                      </a:r>
                      <a:r>
                        <a:rPr lang="en-US" altLang="ko-KR" sz="10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index</a:t>
                      </a:r>
                      <a:endParaRPr lang="ko-KR" alt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12" marR="42612" marT="0" marB="0" anchor="ctr">
                    <a:solidFill>
                      <a:srgbClr val="0070C0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6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427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 process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alt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2268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NDI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HARQ-ACK resource offset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alt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M-PDCCH 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M-PDCCH repetition number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Total (maximum)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19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336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(UL Grant carried in RAR)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901220"/>
              </p:ext>
            </p:extLst>
          </p:nvPr>
        </p:nvGraphicFramePr>
        <p:xfrm>
          <a:off x="611560" y="1340768"/>
          <a:ext cx="8064897" cy="31355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119"/>
                <a:gridCol w="1523535"/>
                <a:gridCol w="1401189"/>
                <a:gridCol w="3214054"/>
              </a:tblGrid>
              <a:tr h="368882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DCI contents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 for CE mode 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 size for CE mode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5332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ceil(log2(number of narrowbands))</a:t>
                      </a:r>
                      <a:endParaRPr lang="ko-KR" altLang="ko-KR" sz="1000" dirty="0" smtClean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ceil(log2(number of narrowbands))</a:t>
                      </a:r>
                      <a:endParaRPr lang="ko-KR" altLang="ko-KR" sz="10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NB index of Msg3 scheduling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55332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PRB assignment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PRB location within the configured narrowband in narrowband index field.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55332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Repetition number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repetition level of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Msg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is dynamically indicated based on a set of values configured by higher layers.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MCS/TBS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TPC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TPC is supported in CE mode A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A-CSI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A-CSI is supported in CE mode A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UL</a:t>
                      </a:r>
                      <a:r>
                        <a:rPr lang="en-US" altLang="ko-KR" sz="1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delay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FH hopping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  <a:tr h="1844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 panose="02020603050405020304" pitchFamily="18" charset="0"/>
                          <a:ea typeface="맑은 고딕"/>
                          <a:cs typeface="Times New Roman" panose="02020603050405020304" pitchFamily="18" charset="0"/>
                        </a:rPr>
                        <a:t>14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/>
                        <a:cs typeface="Times New Roman" panose="02020603050405020304" pitchFamily="18" charset="0"/>
                      </a:endParaRPr>
                    </a:p>
                  </a:txBody>
                  <a:tcPr marL="71755" marR="7175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TM 6</a:t>
            </a:r>
          </a:p>
          <a:p>
            <a:pPr lvl="1" hangingPunct="0"/>
            <a:r>
              <a:rPr lang="en-GB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GB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 mode A, TMPI and PMI confirmation fields are added to M1A</a:t>
            </a:r>
            <a:endParaRPr lang="ko-KR" altLang="ko-K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</a:t>
            </a:r>
            <a:r>
              <a:rPr lang="en-GB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TM6 is not supported</a:t>
            </a:r>
          </a:p>
          <a:p>
            <a:pPr hangingPunct="0"/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TM9</a:t>
            </a:r>
          </a:p>
          <a:p>
            <a:pPr lvl="1" hangingPunct="0"/>
            <a:r>
              <a:rPr lang="en-GB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A: Add </a:t>
            </a:r>
            <a:r>
              <a:rPr lang="en-GB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bits for antenna ports and scrambling identity to M1A</a:t>
            </a:r>
            <a:endParaRPr lang="ko-KR" altLang="ko-K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</a:t>
            </a:r>
            <a:r>
              <a:rPr lang="en-GB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 </a:t>
            </a:r>
            <a:r>
              <a:rPr lang="en-GB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 </a:t>
            </a:r>
            <a:r>
              <a:rPr lang="en-GB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2 bits for antenna ports and scrambling identity to M1A</a:t>
            </a:r>
            <a:endParaRPr lang="ko-KR" altLang="ko-K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40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DL DCI Mode B:</a:t>
            </a:r>
            <a:endParaRPr lang="ko-KR" altLang="ko-K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Narrowband index is included in the DCI. 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indicated narrowband, the possible RBs are: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{0, 1, …, 5}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another value - Yunjung (LGE)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 {0, 1, 2, 3} or the first full RBG in the narrowband where the RBG is per Rel-12 specification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41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for RB assignment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DL DCI Mode B:</a:t>
            </a:r>
            <a:endParaRPr lang="ko-KR" altLang="ko-K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Narrowband index is included in the DCI. 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indicated narrowband, the possible RBs are: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{0, 1, …, 5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lvl="2"/>
            <a:r>
              <a:rPr lang="en-US" altLang="ko-K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{0, 1, 2, 3}</a:t>
            </a:r>
            <a:endParaRPr lang="ko-KR" altLang="ko-K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23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for Unicast DL Grant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Repetition number for PDSCH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bit in CE mode A, 3 bit in CE mode B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MCS/TBS bit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mode A: 4 bits excluding 64 QAM and reserved bits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mode B: 4 bit TBS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is indicated in DCI instead of MCS (with assumption of fixed modulation order)</a:t>
            </a: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A-SRS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Trigger in both DL/UL grant</a:t>
            </a:r>
          </a:p>
          <a:p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2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(DCI M1A/M0A)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924257"/>
              </p:ext>
            </p:extLst>
          </p:nvPr>
        </p:nvGraphicFramePr>
        <p:xfrm>
          <a:off x="539552" y="1268760"/>
          <a:ext cx="7992887" cy="5035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1728192"/>
                <a:gridCol w="1810544"/>
                <a:gridCol w="2581943"/>
              </a:tblGrid>
              <a:tr h="189355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</a:t>
                      </a:r>
                      <a:r>
                        <a:rPr lang="en-US" sz="1000" dirty="0" smtClean="0">
                          <a:effectLst/>
                        </a:rPr>
                        <a:t>contents (M1A)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cs typeface="+mn-cs"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DCI Contents (M0A)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UL/DL 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UL/DL flag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1870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Narrowband index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2154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PRB assignment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PRB assignment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3453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Repetition number</a:t>
                      </a:r>
                      <a:endParaRPr lang="ko-KR" alt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12" marR="42612" marT="0" marB="0" anchor="ctr">
                    <a:solidFill>
                      <a:srgbClr val="0070C0"/>
                    </a:solidFill>
                  </a:tcPr>
                </a:tc>
              </a:tr>
              <a:tr h="23853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MCS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4811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FH hopping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FH hopping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7427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 process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4 for TDD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4 for TDD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process number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9814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RV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RV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TPC for PUCCH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TPC for PUSCH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2268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NDI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NDI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SRS request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 request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DAI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for TDD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HD-FDD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0 for FDD</a:t>
                      </a:r>
                      <a:endParaRPr lang="ko-KR" altLang="ko-KR" sz="1000" dirty="0" smtClean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2 for TDD</a:t>
                      </a:r>
                      <a:endParaRPr lang="ko-KR" altLang="ko-KR" sz="1000" dirty="0" smtClean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0 for HD-FDD</a:t>
                      </a:r>
                      <a:endParaRPr lang="ko-KR" alt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DAI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HARQ-ACK resource offset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alt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for TDD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index (for TDD</a:t>
                      </a:r>
                      <a:r>
                        <a:rPr lang="en-US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SRS request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 request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M-PDCCH 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M-PDCCH repetition number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Total (maximum)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30 (FDD), 33 (TDD)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29 (FDD), 34 (TDD)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216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(DCI M1B/M0B)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9273653"/>
              </p:ext>
            </p:extLst>
          </p:nvPr>
        </p:nvGraphicFramePr>
        <p:xfrm>
          <a:off x="539552" y="1844824"/>
          <a:ext cx="7992887" cy="2798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1728192"/>
                <a:gridCol w="1810544"/>
                <a:gridCol w="2581943"/>
              </a:tblGrid>
              <a:tr h="189355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</a:t>
                      </a:r>
                      <a:r>
                        <a:rPr lang="en-US" sz="1000" dirty="0" smtClean="0">
                          <a:effectLst/>
                        </a:rPr>
                        <a:t>contents (M1A)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cs typeface="+mn-cs"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DCI Contents (M0A)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UL/DL 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UL/DL flag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1870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Narrowband index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2154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PRB assignment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PRB assignment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3453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3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Repetition number</a:t>
                      </a:r>
                      <a:endParaRPr lang="ko-KR" alt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12" marR="42612" marT="0" marB="0" anchor="ctr">
                    <a:solidFill>
                      <a:srgbClr val="0070C0"/>
                    </a:solidFill>
                  </a:tcPr>
                </a:tc>
              </a:tr>
              <a:tr h="23853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TBS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TBS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7427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 process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process number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2268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NDI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NDI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HARQ-ACK resource offset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alt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M-PDCCH 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M-PDCCH repetition number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Total (maximum)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19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19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1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(DCI scheduling Paging)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310508"/>
              </p:ext>
            </p:extLst>
          </p:nvPr>
        </p:nvGraphicFramePr>
        <p:xfrm>
          <a:off x="2483768" y="1628800"/>
          <a:ext cx="4189316" cy="35571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7359"/>
                <a:gridCol w="2381957"/>
              </a:tblGrid>
              <a:tr h="374441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1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Scheduling Paging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S_flag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Narrowband index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 (truncated MCS)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16849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Repetition number (PDSCH)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 (from</a:t>
                      </a:r>
                      <a:r>
                        <a:rPr lang="en-US" sz="1000" baseline="0" dirty="0" smtClean="0">
                          <a:effectLst/>
                        </a:rPr>
                        <a:t> predefined set of repetition numbers)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M-PDCCH repetition number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66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fontAlgn="base" hangingPunct="0"/>
            <a:r>
              <a:rPr lang="en-GB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DCI sizes for M-PDCCH order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A: the same size to DCI M1A</a:t>
            </a:r>
          </a:p>
          <a:p>
            <a:pPr lvl="1" fontAlgn="base" hangingPunct="0"/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B: the same size to DCI M1B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PRACH repetition/CE level, a CE level is indicated dynamically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Starting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subframe and repetition number for PRACH transmission is determined based on SIB PRACH resource configuration for the CE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A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preamble index and mask index can be indicated dynamically via M-PDCCH order</a:t>
            </a:r>
          </a:p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CE mode B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 index is not dynamically indicated via M-PDCCH order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PRACH resource index is determined based on SIB PRACH resource configuration for the CE level</a:t>
            </a:r>
          </a:p>
          <a:p>
            <a:pPr lvl="1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Preamble index is dynamically indicated via M-PDCCH order</a:t>
            </a:r>
          </a:p>
          <a:p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Retransmission of PRACH reaches the maximum for the configured CE level, stop retransmission</a:t>
            </a:r>
          </a:p>
        </p:txBody>
      </p:sp>
    </p:spTree>
    <p:extLst>
      <p:ext uri="{BB962C8B-B14F-4D97-AF65-F5344CB8AC3E}">
        <p14:creationId xmlns:p14="http://schemas.microsoft.com/office/powerpoint/2010/main" val="45150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(M-PDCCH order, CE mode A)</a:t>
            </a:r>
            <a:endParaRPr lang="ko-KR" altLang="en-US" sz="3600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8187763"/>
              </p:ext>
            </p:extLst>
          </p:nvPr>
        </p:nvGraphicFramePr>
        <p:xfrm>
          <a:off x="539552" y="1484784"/>
          <a:ext cx="7992887" cy="5035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1728192"/>
                <a:gridCol w="1810544"/>
                <a:gridCol w="2581943"/>
              </a:tblGrid>
              <a:tr h="189355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</a:t>
                      </a:r>
                      <a:r>
                        <a:rPr lang="en-US" sz="1000" dirty="0" smtClean="0">
                          <a:effectLst/>
                        </a:rPr>
                        <a:t>contents (M1A)</a:t>
                      </a:r>
                      <a:endParaRPr lang="ko-KR" sz="10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cs typeface="+mn-cs"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Size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M-PDCCH order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UL/DL flag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UL/DL flag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1870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Narrowband index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‘1’s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2154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PRB assignment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‘1’s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3453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6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Preamble index</a:t>
                      </a:r>
                      <a:endParaRPr lang="ko-KR" alt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612" marR="42612" marT="0" marB="0" anchor="ctr">
                    <a:solidFill>
                      <a:srgbClr val="0070C0"/>
                    </a:solidFill>
                  </a:tcPr>
                </a:tc>
              </a:tr>
              <a:tr h="23853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4811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FH hopping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rowSpan="2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Mask Index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7427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 process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4 for TDD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9814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RV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 level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TPC for PUCCH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rowSpan="7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to ‘0’s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22686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NDI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SRS request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28403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DAI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FDD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for TDD</a:t>
                      </a:r>
                      <a:endParaRPr lang="ko-KR" sz="1000" dirty="0">
                        <a:effectLst/>
                      </a:endParaRP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for HD-FDD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alt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HARQ-ACK resource offset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alt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367649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0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 vMerge="1"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ko-KR" sz="1000" dirty="0" smtClean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M-PDCCH repetition number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M-PDCCH repetition number</a:t>
                      </a: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  <a:tr h="18935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Total (maximum)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30 (FDD), 33 (TDD)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42612" marR="42612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29 (FDD), 34 (TDD)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57371" marR="57371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71" marR="57371" marT="0" marB="0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2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</TotalTime>
  <Words>1009</Words>
  <Application>Microsoft Office PowerPoint</Application>
  <PresentationFormat>화면 슬라이드 쇼(4:3)</PresentationFormat>
  <Paragraphs>314</Paragraphs>
  <Slides>12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WF on DCI Contents</vt:lpstr>
      <vt:lpstr>Background</vt:lpstr>
      <vt:lpstr>Proposal for RB assignment</vt:lpstr>
      <vt:lpstr>Proposals for Unicast DL Grant</vt:lpstr>
      <vt:lpstr>Proposal (DCI M1A/M0A)</vt:lpstr>
      <vt:lpstr>Proposal (DCI M1B/M0B)</vt:lpstr>
      <vt:lpstr>Proposal (DCI scheduling Paging)</vt:lpstr>
      <vt:lpstr>Proposal</vt:lpstr>
      <vt:lpstr>Proposal (M-PDCCH order, CE mode A)</vt:lpstr>
      <vt:lpstr>Proposal (M-PDCCH order, CE mode B)</vt:lpstr>
      <vt:lpstr>Proposal (UL Grant carried in RAR)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yunjung</cp:lastModifiedBy>
  <cp:revision>55</cp:revision>
  <dcterms:created xsi:type="dcterms:W3CDTF">2006-10-05T04:04:58Z</dcterms:created>
  <dcterms:modified xsi:type="dcterms:W3CDTF">2015-11-21T17:11:30Z</dcterms:modified>
</cp:coreProperties>
</file>