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3" r:id="rId5"/>
    <p:sldId id="261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Rel.13 P-CSI Reporting </a:t>
            </a:r>
            <a:br>
              <a:rPr lang="en-US" dirty="0" smtClean="0"/>
            </a:br>
            <a:r>
              <a:rPr lang="en-US" dirty="0" smtClean="0"/>
              <a:t>for Class 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</a:t>
            </a:r>
          </a:p>
          <a:p>
            <a:r>
              <a:rPr lang="en-US" dirty="0" smtClean="0"/>
              <a:t>AI: 6.2.4.3.2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/>
              <a:t>3GPP TSG-RAN WG1#83	</a:t>
            </a:r>
            <a:r>
              <a:rPr lang="de-DE" sz="2000" b="1" dirty="0" smtClean="0"/>
              <a:t>				R1-15</a:t>
            </a:r>
            <a:r>
              <a:rPr lang="en-US" sz="2000" b="1" dirty="0" smtClean="0"/>
              <a:t>7832</a:t>
            </a:r>
            <a:endParaRPr lang="en-US" sz="2000" b="1" dirty="0"/>
          </a:p>
          <a:p>
            <a:r>
              <a:rPr lang="en-US" sz="2000" b="1" dirty="0"/>
              <a:t>Anaheim, US, 16</a:t>
            </a:r>
            <a:r>
              <a:rPr lang="en-US" sz="2000" b="1" baseline="30000" dirty="0"/>
              <a:t>th</a:t>
            </a:r>
            <a:r>
              <a:rPr lang="en-US" sz="2000" b="1" dirty="0"/>
              <a:t> - 20</a:t>
            </a:r>
            <a:r>
              <a:rPr lang="en-US" sz="2000" b="1" baseline="30000" dirty="0"/>
              <a:t>th</a:t>
            </a:r>
            <a:r>
              <a:rPr lang="en-US" sz="2000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Rel</a:t>
            </a:r>
            <a:r>
              <a:rPr lang="en-US" dirty="0" smtClean="0"/>
              <a:t> 13 FD-MIMO supports 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wo </a:t>
            </a:r>
            <a:r>
              <a:rPr lang="en-US" dirty="0" err="1" smtClean="0"/>
              <a:t>submodes</a:t>
            </a:r>
            <a:r>
              <a:rPr lang="en-US" dirty="0" smtClean="0"/>
              <a:t> for PUCCH mode 1-1: </a:t>
            </a:r>
            <a:r>
              <a:rPr lang="en-US" dirty="0" err="1" smtClean="0"/>
              <a:t>submode</a:t>
            </a:r>
            <a:r>
              <a:rPr lang="en-US" dirty="0" smtClean="0"/>
              <a:t> 1 and 2</a:t>
            </a:r>
          </a:p>
          <a:p>
            <a:pPr lvl="1"/>
            <a:r>
              <a:rPr lang="en-US" dirty="0" smtClean="0"/>
              <a:t>PUCCH mode 2-1</a:t>
            </a:r>
          </a:p>
          <a:p>
            <a:endParaRPr lang="en-US" dirty="0" smtClean="0"/>
          </a:p>
          <a:p>
            <a:r>
              <a:rPr lang="en-US" dirty="0" smtClean="0"/>
              <a:t>Details are described in the next slides</a:t>
            </a:r>
          </a:p>
        </p:txBody>
      </p:sp>
    </p:spTree>
    <p:extLst>
      <p:ext uri="{BB962C8B-B14F-4D97-AF65-F5344CB8AC3E}">
        <p14:creationId xmlns:p14="http://schemas.microsoft.com/office/powerpoint/2010/main" val="3365632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P-CSI mode 1-1 </a:t>
            </a:r>
            <a:r>
              <a:rPr lang="en-US" dirty="0" err="1" smtClean="0"/>
              <a:t>submode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>
                <a:solidFill>
                  <a:srgbClr val="00285F"/>
                </a:solidFill>
              </a:rPr>
              <a:t>1 full report consists of 3 reporting instances on PUCCH format 2/2a/2b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1</a:t>
            </a:r>
            <a:r>
              <a:rPr lang="en-US" sz="2400" baseline="30000" dirty="0" smtClean="0">
                <a:solidFill>
                  <a:srgbClr val="00285F"/>
                </a:solidFill>
              </a:rPr>
              <a:t>st</a:t>
            </a:r>
            <a:r>
              <a:rPr lang="en-US" sz="2400" dirty="0" smtClean="0">
                <a:solidFill>
                  <a:srgbClr val="00285F"/>
                </a:solidFill>
              </a:rPr>
              <a:t> instance: RI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2</a:t>
            </a:r>
            <a:r>
              <a:rPr lang="en-US" sz="2400" baseline="30000" dirty="0" smtClean="0">
                <a:solidFill>
                  <a:srgbClr val="00285F"/>
                </a:solidFill>
              </a:rPr>
              <a:t>nd</a:t>
            </a:r>
            <a:r>
              <a:rPr lang="en-US" sz="2400" dirty="0" smtClean="0">
                <a:solidFill>
                  <a:srgbClr val="00285F"/>
                </a:solidFill>
              </a:rPr>
              <a:t> instance: W1 ((i11 or i'11) &amp; i12))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3</a:t>
            </a:r>
            <a:r>
              <a:rPr lang="en-US" sz="2400" baseline="30000" dirty="0" smtClean="0">
                <a:solidFill>
                  <a:srgbClr val="00285F"/>
                </a:solidFill>
              </a:rPr>
              <a:t>rd</a:t>
            </a:r>
            <a:r>
              <a:rPr lang="en-US" sz="2400" dirty="0" smtClean="0">
                <a:solidFill>
                  <a:srgbClr val="00285F"/>
                </a:solidFill>
              </a:rPr>
              <a:t> instance: CQI + W2 (i2)</a:t>
            </a:r>
          </a:p>
          <a:p>
            <a:r>
              <a:rPr lang="en-US" altLang="ko-KR" sz="2800" dirty="0">
                <a:solidFill>
                  <a:srgbClr val="00285F"/>
                </a:solidFill>
              </a:rPr>
              <a:t>For P-CSI mode </a:t>
            </a:r>
            <a:r>
              <a:rPr lang="en-US" altLang="ko-KR" sz="2800" dirty="0" smtClean="0">
                <a:solidFill>
                  <a:srgbClr val="00285F"/>
                </a:solidFill>
              </a:rPr>
              <a:t>1-1 </a:t>
            </a:r>
            <a:r>
              <a:rPr lang="en-US" altLang="ko-KR" sz="2800" dirty="0" err="1" smtClean="0">
                <a:solidFill>
                  <a:srgbClr val="00285F"/>
                </a:solidFill>
              </a:rPr>
              <a:t>submode</a:t>
            </a:r>
            <a:r>
              <a:rPr lang="en-US" altLang="ko-KR" sz="2800" dirty="0" smtClean="0">
                <a:solidFill>
                  <a:srgbClr val="00285F"/>
                </a:solidFill>
              </a:rPr>
              <a:t> 1, </a:t>
            </a:r>
            <a:r>
              <a:rPr lang="en-US" altLang="ko-KR" sz="2800" dirty="0">
                <a:solidFill>
                  <a:srgbClr val="00285F"/>
                </a:solidFill>
              </a:rPr>
              <a:t>Rel.13 class A </a:t>
            </a:r>
            <a:r>
              <a:rPr lang="en-US" altLang="ko-KR" sz="2800" dirty="0" smtClean="0">
                <a:solidFill>
                  <a:srgbClr val="00285F"/>
                </a:solidFill>
              </a:rPr>
              <a:t>codebook with </a:t>
            </a:r>
            <a:r>
              <a:rPr lang="en-US" altLang="ko-KR" sz="2800" dirty="0" err="1" smtClean="0">
                <a:solidFill>
                  <a:srgbClr val="00285F"/>
                </a:solidFill>
              </a:rPr>
              <a:t>Config</a:t>
            </a:r>
            <a:r>
              <a:rPr lang="en-US" altLang="ko-KR" sz="2800" dirty="0" smtClean="0">
                <a:solidFill>
                  <a:srgbClr val="00285F"/>
                </a:solidFill>
              </a:rPr>
              <a:t> given by RRC is assumed</a:t>
            </a:r>
            <a:endParaRPr lang="en-US" sz="28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No codebook subsampling needed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W1 feedback periodicity is H' · </a:t>
            </a:r>
            <a:r>
              <a:rPr lang="en-US" sz="2800" dirty="0" err="1" smtClean="0">
                <a:solidFill>
                  <a:srgbClr val="00285F"/>
                </a:solidFill>
              </a:rPr>
              <a:t>N</a:t>
            </a:r>
            <a:r>
              <a:rPr lang="en-US" sz="2800" baseline="-25000" dirty="0" err="1" smtClean="0">
                <a:solidFill>
                  <a:srgbClr val="00285F"/>
                </a:solidFill>
              </a:rPr>
              <a:t>pd</a:t>
            </a:r>
            <a:r>
              <a:rPr lang="en-US" sz="2800" dirty="0">
                <a:solidFill>
                  <a:srgbClr val="00285F"/>
                </a:solidFill>
              </a:rPr>
              <a:t>.</a:t>
            </a:r>
            <a:endParaRPr lang="en-US" sz="2400" dirty="0" smtClean="0">
              <a:solidFill>
                <a:srgbClr val="00285F"/>
              </a:solidFill>
            </a:endParaRPr>
          </a:p>
          <a:p>
            <a:pPr lvl="1"/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>
              <a:solidFill>
                <a:srgbClr val="00285F"/>
              </a:solidFill>
            </a:endParaRP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P-CSI </a:t>
            </a:r>
            <a:r>
              <a:rPr lang="en-US" altLang="ko-KR" sz="4000" dirty="0"/>
              <a:t>mode</a:t>
            </a:r>
            <a:r>
              <a:rPr lang="en-US" altLang="ko-KR" dirty="0"/>
              <a:t> 1-1 </a:t>
            </a:r>
            <a:r>
              <a:rPr lang="en-US" altLang="ko-KR" dirty="0" err="1"/>
              <a:t>submode</a:t>
            </a:r>
            <a:r>
              <a:rPr lang="en-US" altLang="ko-KR" dirty="0"/>
              <a:t> 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>
                <a:solidFill>
                  <a:srgbClr val="002060"/>
                </a:solidFill>
              </a:rPr>
              <a:t>For </a:t>
            </a:r>
            <a:r>
              <a:rPr lang="en-US" altLang="ko-KR" sz="2800" dirty="0" smtClean="0">
                <a:solidFill>
                  <a:srgbClr val="002060"/>
                </a:solidFill>
              </a:rPr>
              <a:t>1</a:t>
            </a:r>
            <a:r>
              <a:rPr lang="en-US" altLang="ko-KR" sz="2800" baseline="30000" dirty="0" smtClean="0">
                <a:solidFill>
                  <a:srgbClr val="002060"/>
                </a:solidFill>
              </a:rPr>
              <a:t>st</a:t>
            </a:r>
            <a:r>
              <a:rPr lang="en-US" altLang="ko-KR" sz="2800" dirty="0" smtClean="0">
                <a:solidFill>
                  <a:srgbClr val="002060"/>
                </a:solidFill>
              </a:rPr>
              <a:t> reporting instance,</a:t>
            </a:r>
          </a:p>
          <a:p>
            <a:endParaRPr lang="en-US" altLang="ko-KR" sz="2800" dirty="0">
              <a:solidFill>
                <a:srgbClr val="002060"/>
              </a:solidFill>
            </a:endParaRPr>
          </a:p>
          <a:p>
            <a:pPr lvl="1"/>
            <a:r>
              <a:rPr lang="en-US" altLang="ko-KR" sz="2400" i="1" dirty="0" smtClean="0">
                <a:solidFill>
                  <a:srgbClr val="002060"/>
                </a:solidFill>
              </a:rPr>
              <a:t>M</a:t>
            </a:r>
            <a:r>
              <a:rPr lang="en-US" altLang="ko-KR" sz="2400" i="1" baseline="-25000" dirty="0" smtClean="0">
                <a:solidFill>
                  <a:srgbClr val="002060"/>
                </a:solidFill>
              </a:rPr>
              <a:t>RI</a:t>
            </a:r>
            <a:r>
              <a:rPr lang="en-US" altLang="ko-KR" sz="2400" dirty="0" smtClean="0">
                <a:solidFill>
                  <a:srgbClr val="002060"/>
                </a:solidFill>
              </a:rPr>
              <a:t>, </a:t>
            </a:r>
            <a:r>
              <a:rPr lang="en-US" altLang="ko-KR" sz="2400" i="1" dirty="0" smtClean="0">
                <a:solidFill>
                  <a:srgbClr val="002060"/>
                </a:solidFill>
              </a:rPr>
              <a:t>N</a:t>
            </a:r>
            <a:r>
              <a:rPr lang="en-US" altLang="ko-KR" sz="2400" i="1" baseline="-25000" dirty="0" smtClean="0">
                <a:solidFill>
                  <a:srgbClr val="002060"/>
                </a:solidFill>
              </a:rPr>
              <a:t>OFFSET,RI</a:t>
            </a:r>
            <a:r>
              <a:rPr lang="en-US" altLang="ko-KR" sz="2400" i="1" dirty="0" smtClean="0">
                <a:solidFill>
                  <a:srgbClr val="002060"/>
                </a:solidFill>
              </a:rPr>
              <a:t>, N</a:t>
            </a:r>
            <a:r>
              <a:rPr lang="en-US" altLang="ko-KR" sz="2400" i="1" baseline="-25000" dirty="0" smtClean="0">
                <a:solidFill>
                  <a:srgbClr val="002060"/>
                </a:solidFill>
              </a:rPr>
              <a:t>OFFSET,CQI</a:t>
            </a:r>
            <a:r>
              <a:rPr lang="en-US" altLang="ko-KR" sz="2400" i="1" dirty="0" smtClean="0">
                <a:solidFill>
                  <a:srgbClr val="002060"/>
                </a:solidFill>
              </a:rPr>
              <a:t> </a:t>
            </a:r>
            <a:r>
              <a:rPr lang="en-US" altLang="ko-KR" sz="2400" dirty="0" smtClean="0">
                <a:solidFill>
                  <a:srgbClr val="002060"/>
                </a:solidFill>
              </a:rPr>
              <a:t>and</a:t>
            </a:r>
            <a:r>
              <a:rPr lang="en-US" altLang="ko-KR" sz="2400" i="1" dirty="0" smtClean="0">
                <a:solidFill>
                  <a:srgbClr val="002060"/>
                </a:solidFill>
              </a:rPr>
              <a:t> </a:t>
            </a:r>
            <a:r>
              <a:rPr lang="en-US" altLang="ko-KR" sz="2400" i="1" dirty="0" err="1" smtClean="0">
                <a:solidFill>
                  <a:srgbClr val="002060"/>
                </a:solidFill>
              </a:rPr>
              <a:t>N</a:t>
            </a:r>
            <a:r>
              <a:rPr lang="en-US" altLang="ko-KR" sz="2400" i="1" baseline="-25000" dirty="0" err="1" smtClean="0">
                <a:solidFill>
                  <a:srgbClr val="002060"/>
                </a:solidFill>
              </a:rPr>
              <a:t>pd</a:t>
            </a:r>
            <a:r>
              <a:rPr lang="en-US" altLang="ko-KR" sz="2400" dirty="0" smtClean="0">
                <a:solidFill>
                  <a:srgbClr val="002060"/>
                </a:solidFill>
              </a:rPr>
              <a:t> can be reused from the current RRC specification.</a:t>
            </a:r>
          </a:p>
          <a:p>
            <a:r>
              <a:rPr lang="en-US" altLang="ko-KR" sz="2800" dirty="0" smtClean="0">
                <a:solidFill>
                  <a:srgbClr val="002060"/>
                </a:solidFill>
              </a:rPr>
              <a:t>For 2</a:t>
            </a:r>
            <a:r>
              <a:rPr lang="en-US" altLang="ko-KR" sz="2800" baseline="30000" dirty="0" smtClean="0">
                <a:solidFill>
                  <a:srgbClr val="002060"/>
                </a:solidFill>
              </a:rPr>
              <a:t>nd</a:t>
            </a:r>
            <a:r>
              <a:rPr lang="en-US" altLang="ko-KR" sz="2800" dirty="0" smtClean="0">
                <a:solidFill>
                  <a:srgbClr val="002060"/>
                </a:solidFill>
              </a:rPr>
              <a:t> reporting instance,</a:t>
            </a:r>
          </a:p>
          <a:p>
            <a:endParaRPr lang="en-US" altLang="ko-KR" dirty="0">
              <a:solidFill>
                <a:srgbClr val="00206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>
                <a:solidFill>
                  <a:srgbClr val="002060"/>
                </a:solidFill>
              </a:rPr>
              <a:t>For 3</a:t>
            </a:r>
            <a:r>
              <a:rPr lang="en-US" altLang="ko-KR" baseline="30000" dirty="0" smtClean="0">
                <a:solidFill>
                  <a:srgbClr val="002060"/>
                </a:solidFill>
              </a:rPr>
              <a:t>rd</a:t>
            </a:r>
            <a:r>
              <a:rPr lang="en-US" altLang="ko-KR" dirty="0" smtClean="0">
                <a:solidFill>
                  <a:srgbClr val="002060"/>
                </a:solidFill>
              </a:rPr>
              <a:t> reporting instance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ko-KR" dirty="0" smtClean="0">
              <a:solidFill>
                <a:srgbClr val="00206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i="1" dirty="0" smtClean="0">
                <a:solidFill>
                  <a:srgbClr val="002060"/>
                </a:solidFill>
              </a:rPr>
              <a:t>M</a:t>
            </a:r>
            <a:r>
              <a:rPr lang="en-US" altLang="ko-KR" i="1" baseline="-25000" dirty="0" smtClean="0">
                <a:solidFill>
                  <a:srgbClr val="002060"/>
                </a:solidFill>
              </a:rPr>
              <a:t>i1</a:t>
            </a:r>
            <a:r>
              <a:rPr lang="en-US" altLang="ko-KR" dirty="0" smtClean="0">
                <a:solidFill>
                  <a:srgbClr val="002060"/>
                </a:solidFill>
              </a:rPr>
              <a:t> </a:t>
            </a:r>
            <a:r>
              <a:rPr lang="en-US" altLang="ko-KR" dirty="0">
                <a:solidFill>
                  <a:srgbClr val="002060"/>
                </a:solidFill>
              </a:rPr>
              <a:t>is a </a:t>
            </a:r>
            <a:r>
              <a:rPr lang="en-US" altLang="ko-KR" dirty="0" smtClean="0">
                <a:solidFill>
                  <a:srgbClr val="002060"/>
                </a:solidFill>
              </a:rPr>
              <a:t>same value as </a:t>
            </a:r>
            <a:r>
              <a:rPr lang="en-US" altLang="ko-KR" i="1" dirty="0">
                <a:solidFill>
                  <a:srgbClr val="002060"/>
                </a:solidFill>
              </a:rPr>
              <a:t>M</a:t>
            </a:r>
            <a:r>
              <a:rPr lang="en-US" altLang="ko-KR" i="1" baseline="-25000" dirty="0">
                <a:solidFill>
                  <a:srgbClr val="002060"/>
                </a:solidFill>
              </a:rPr>
              <a:t>RI</a:t>
            </a:r>
            <a:r>
              <a:rPr lang="en-US" altLang="ko-KR" dirty="0" smtClean="0">
                <a:solidFill>
                  <a:srgbClr val="002060"/>
                </a:solidFill>
              </a:rPr>
              <a:t>.</a:t>
            </a:r>
            <a:endParaRPr lang="en-US" altLang="ko-KR" dirty="0">
              <a:solidFill>
                <a:srgbClr val="002060"/>
              </a:solidFill>
            </a:endParaRPr>
          </a:p>
          <a:p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702666"/>
              </p:ext>
            </p:extLst>
          </p:nvPr>
        </p:nvGraphicFramePr>
        <p:xfrm>
          <a:off x="1579563" y="2205038"/>
          <a:ext cx="61087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3" imgW="3771720" imgH="241200" progId="Equation.3">
                  <p:embed/>
                </p:oleObj>
              </mc:Choice>
              <mc:Fallback>
                <p:oleObj name="Equation" r:id="rId3" imgW="3771720" imgH="24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9563" y="2205038"/>
                        <a:ext cx="6108700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151648"/>
              </p:ext>
            </p:extLst>
          </p:nvPr>
        </p:nvGraphicFramePr>
        <p:xfrm>
          <a:off x="1524000" y="5146675"/>
          <a:ext cx="421481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Equation" r:id="rId5" imgW="2654280" imgH="241200" progId="Equation.3">
                  <p:embed/>
                </p:oleObj>
              </mc:Choice>
              <mc:Fallback>
                <p:oleObj name="Equation" r:id="rId5" imgW="265428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146675"/>
                        <a:ext cx="4214813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230420"/>
              </p:ext>
            </p:extLst>
          </p:nvPr>
        </p:nvGraphicFramePr>
        <p:xfrm>
          <a:off x="1547663" y="4005064"/>
          <a:ext cx="5655901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7" imgW="2743200" imgH="215900" progId="Equation.3">
                  <p:embed/>
                </p:oleObj>
              </mc:Choice>
              <mc:Fallback>
                <p:oleObj name="Equation" r:id="rId7" imgW="2743200" imgH="2159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3" y="4005064"/>
                        <a:ext cx="5655901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75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P-CSI mode 1-1 </a:t>
            </a:r>
            <a:r>
              <a:rPr lang="en-US" dirty="0" err="1"/>
              <a:t>submode</a:t>
            </a:r>
            <a:r>
              <a:rPr lang="en-US" dirty="0"/>
              <a:t>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85F"/>
                </a:solidFill>
              </a:rPr>
              <a:t>For </a:t>
            </a:r>
            <a:r>
              <a:rPr lang="en-US" sz="2800" dirty="0" err="1" smtClean="0">
                <a:solidFill>
                  <a:srgbClr val="00285F"/>
                </a:solidFill>
              </a:rPr>
              <a:t>CDMType</a:t>
            </a:r>
            <a:r>
              <a:rPr lang="en-US" sz="2800" dirty="0" smtClean="0">
                <a:solidFill>
                  <a:srgbClr val="00285F"/>
                </a:solidFill>
              </a:rPr>
              <a:t>= CDM2,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UE measures and reports CSI based on the 4 or 8 CSI-RS ports of the first aggregated CSI-RS resource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For </a:t>
            </a:r>
            <a:r>
              <a:rPr lang="en-US" sz="2800" dirty="0" err="1" smtClean="0">
                <a:solidFill>
                  <a:srgbClr val="00285F"/>
                </a:solidFill>
              </a:rPr>
              <a:t>CDMType</a:t>
            </a:r>
            <a:r>
              <a:rPr lang="en-US" sz="2800" dirty="0" smtClean="0">
                <a:solidFill>
                  <a:srgbClr val="00285F"/>
                </a:solidFill>
              </a:rPr>
              <a:t> = CDM4,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This </a:t>
            </a:r>
            <a:r>
              <a:rPr lang="en-US" sz="2400" dirty="0" err="1" smtClean="0">
                <a:solidFill>
                  <a:srgbClr val="00285F"/>
                </a:solidFill>
              </a:rPr>
              <a:t>submode</a:t>
            </a:r>
            <a:r>
              <a:rPr lang="en-US" sz="2400" dirty="0" smtClean="0">
                <a:solidFill>
                  <a:srgbClr val="00285F"/>
                </a:solidFill>
              </a:rPr>
              <a:t> is not supported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Using dual-stage 4Tx and 8Tx legacy codebooks 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Using legacy P-CSI mode 1-1 </a:t>
            </a:r>
            <a:r>
              <a:rPr lang="en-US" sz="2800" dirty="0" err="1" smtClean="0">
                <a:solidFill>
                  <a:srgbClr val="00285F"/>
                </a:solidFill>
              </a:rPr>
              <a:t>submode</a:t>
            </a:r>
            <a:r>
              <a:rPr lang="en-US" sz="2800" dirty="0" smtClean="0">
                <a:solidFill>
                  <a:srgbClr val="00285F"/>
                </a:solidFill>
              </a:rPr>
              <a:t> 2 and procedures</a:t>
            </a: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4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P-CSI </a:t>
            </a:r>
            <a:r>
              <a:rPr lang="en-US" smtClean="0"/>
              <a:t>mode 2-1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>
                <a:solidFill>
                  <a:srgbClr val="00285F"/>
                </a:solidFill>
              </a:rPr>
              <a:t>P-CSI mode 2-1 is identical to the legacy 8-Tx P-CSI mode 2-1, with following exception:</a:t>
            </a:r>
          </a:p>
          <a:p>
            <a:pPr lvl="1"/>
            <a:r>
              <a:rPr lang="en-US" sz="2400" dirty="0"/>
              <a:t>Rel.13 class A codebook with </a:t>
            </a:r>
            <a:r>
              <a:rPr lang="en-US" sz="2400" i="1" dirty="0" err="1"/>
              <a:t>Config</a:t>
            </a:r>
            <a:r>
              <a:rPr lang="en-US" sz="2400" dirty="0"/>
              <a:t> given by RRC is </a:t>
            </a:r>
            <a:r>
              <a:rPr lang="en-US" sz="2400" dirty="0" smtClean="0"/>
              <a:t>assumed</a:t>
            </a:r>
          </a:p>
          <a:p>
            <a:pPr lvl="2"/>
            <a:r>
              <a:rPr lang="en-US" sz="2000" dirty="0"/>
              <a:t>Legacy subsampling is reused for i2 for </a:t>
            </a:r>
            <a:r>
              <a:rPr lang="en-US" sz="2000" dirty="0" err="1"/>
              <a:t>Config</a:t>
            </a:r>
            <a:r>
              <a:rPr lang="en-US" sz="2000" dirty="0"/>
              <a:t> 2</a:t>
            </a:r>
            <a:r>
              <a:rPr lang="en-US" sz="2000" dirty="0" smtClean="0"/>
              <a:t>, 3, 4</a:t>
            </a:r>
            <a:endParaRPr lang="en-US" sz="2000" dirty="0"/>
          </a:p>
          <a:p>
            <a:pPr lvl="2"/>
            <a:r>
              <a:rPr lang="en-US" sz="2000" dirty="0"/>
              <a:t>No subsampling is used for i2 for </a:t>
            </a:r>
            <a:r>
              <a:rPr lang="en-US" sz="2000" dirty="0" err="1"/>
              <a:t>Config</a:t>
            </a:r>
            <a:r>
              <a:rPr lang="en-US" sz="2000" dirty="0"/>
              <a:t> </a:t>
            </a:r>
            <a:r>
              <a:rPr lang="en-US" sz="2000" dirty="0" smtClean="0"/>
              <a:t>1</a:t>
            </a:r>
            <a:endParaRPr lang="en-US" sz="18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For PTI = 0, 2</a:t>
            </a:r>
            <a:r>
              <a:rPr lang="en-US" sz="2400" baseline="30000" dirty="0" smtClean="0">
                <a:solidFill>
                  <a:srgbClr val="00285F"/>
                </a:solidFill>
              </a:rPr>
              <a:t>nd</a:t>
            </a:r>
            <a:r>
              <a:rPr lang="en-US" sz="2400" dirty="0" smtClean="0">
                <a:solidFill>
                  <a:srgbClr val="00285F"/>
                </a:solidFill>
              </a:rPr>
              <a:t> instance: W1 ((i11 or i’11) &amp; i12))</a:t>
            </a:r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>
              <a:solidFill>
                <a:srgbClr val="00285F"/>
              </a:solidFill>
            </a:endParaRP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7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281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Equation</vt:lpstr>
      <vt:lpstr>WF on Rel.13 P-CSI Reporting  for Class A</vt:lpstr>
      <vt:lpstr>Proposal</vt:lpstr>
      <vt:lpstr>P-CSI mode 1-1 submode 1</vt:lpstr>
      <vt:lpstr>P-CSI mode 1-1 submode 1</vt:lpstr>
      <vt:lpstr>P-CSI mode 1-1 submode 2</vt:lpstr>
      <vt:lpstr>P-CSI mode 2-1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Young Han Nam</cp:lastModifiedBy>
  <cp:revision>49</cp:revision>
  <dcterms:created xsi:type="dcterms:W3CDTF">2015-11-16T20:06:13Z</dcterms:created>
  <dcterms:modified xsi:type="dcterms:W3CDTF">2015-11-20T20:15:21Z</dcterms:modified>
</cp:coreProperties>
</file>