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3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000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471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53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52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978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68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22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209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03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41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97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93330-7E02-43CB-8D93-E66923522CB1}" type="datetimeFigureOut">
              <a:rPr lang="en-US" smtClean="0"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34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Rel.13 P-CSI Reporting </a:t>
            </a:r>
            <a:br>
              <a:rPr lang="en-US" dirty="0" smtClean="0"/>
            </a:br>
            <a:r>
              <a:rPr lang="en-US" dirty="0" smtClean="0"/>
              <a:t>for Class 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</a:t>
            </a:r>
            <a:r>
              <a:rPr lang="en-US" smtClean="0"/>
              <a:t>, </a:t>
            </a:r>
            <a:r>
              <a:rPr lang="en-US" smtClean="0"/>
              <a:t>Ericsson</a:t>
            </a:r>
            <a:endParaRPr lang="en-US" dirty="0" smtClean="0"/>
          </a:p>
          <a:p>
            <a:r>
              <a:rPr lang="en-US" dirty="0" smtClean="0"/>
              <a:t>AI: 6.2.4.3.2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1520" y="260648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/>
              <a:t>3GPP TSG-RAN WG1#83	</a:t>
            </a:r>
            <a:r>
              <a:rPr lang="de-DE" sz="2000" b="1" dirty="0" smtClean="0"/>
              <a:t>				</a:t>
            </a:r>
            <a:r>
              <a:rPr lang="de-DE" sz="2000" b="1" dirty="0" smtClean="0"/>
              <a:t>R1-15</a:t>
            </a:r>
            <a:r>
              <a:rPr lang="en-US" sz="2000" b="1" dirty="0" smtClean="0"/>
              <a:t>7815</a:t>
            </a:r>
            <a:endParaRPr lang="en-US" sz="2000" b="1" dirty="0"/>
          </a:p>
          <a:p>
            <a:r>
              <a:rPr lang="en-US" sz="2000" b="1" dirty="0"/>
              <a:t>Anaheim, US, 16</a:t>
            </a:r>
            <a:r>
              <a:rPr lang="en-US" sz="2000" b="1" baseline="30000" dirty="0"/>
              <a:t>th</a:t>
            </a:r>
            <a:r>
              <a:rPr lang="en-US" sz="2000" b="1" dirty="0"/>
              <a:t> - 20</a:t>
            </a:r>
            <a:r>
              <a:rPr lang="en-US" sz="2000" b="1" baseline="30000" dirty="0"/>
              <a:t>th</a:t>
            </a:r>
            <a:r>
              <a:rPr lang="en-US" sz="2000" b="1" dirty="0"/>
              <a:t> November 2015</a:t>
            </a:r>
          </a:p>
        </p:txBody>
      </p:sp>
    </p:spTree>
    <p:extLst>
      <p:ext uri="{BB962C8B-B14F-4D97-AF65-F5344CB8AC3E}">
        <p14:creationId xmlns:p14="http://schemas.microsoft.com/office/powerpoint/2010/main" val="420784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/>
              <a:t>P-CSI mode 1-1 </a:t>
            </a:r>
            <a:r>
              <a:rPr lang="en-US" dirty="0" err="1"/>
              <a:t>submode</a:t>
            </a:r>
            <a:r>
              <a:rPr lang="en-US" dirty="0"/>
              <a:t> </a:t>
            </a:r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424936" cy="506916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285F"/>
                </a:solidFill>
              </a:rPr>
              <a:t>For </a:t>
            </a:r>
            <a:r>
              <a:rPr lang="en-US" sz="2800" dirty="0" err="1" smtClean="0">
                <a:solidFill>
                  <a:srgbClr val="00285F"/>
                </a:solidFill>
              </a:rPr>
              <a:t>CDMType</a:t>
            </a:r>
            <a:r>
              <a:rPr lang="en-US" sz="2800" dirty="0" smtClean="0">
                <a:solidFill>
                  <a:srgbClr val="00285F"/>
                </a:solidFill>
              </a:rPr>
              <a:t>= CDM2,</a:t>
            </a: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UE measures and reports CSI based on the 4 or 8 CSI-RS ports of the first aggregated CSI-RS resource</a:t>
            </a:r>
          </a:p>
          <a:p>
            <a:r>
              <a:rPr lang="en-US" sz="2800" dirty="0" smtClean="0">
                <a:solidFill>
                  <a:srgbClr val="00285F"/>
                </a:solidFill>
              </a:rPr>
              <a:t>For </a:t>
            </a:r>
            <a:r>
              <a:rPr lang="en-US" sz="2800" dirty="0" err="1" smtClean="0">
                <a:solidFill>
                  <a:srgbClr val="00285F"/>
                </a:solidFill>
              </a:rPr>
              <a:t>CDMType</a:t>
            </a:r>
            <a:r>
              <a:rPr lang="en-US" sz="2800" dirty="0" smtClean="0">
                <a:solidFill>
                  <a:srgbClr val="00285F"/>
                </a:solidFill>
              </a:rPr>
              <a:t> = CDM4,</a:t>
            </a: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This </a:t>
            </a:r>
            <a:r>
              <a:rPr lang="en-US" sz="2400" dirty="0" err="1" smtClean="0">
                <a:solidFill>
                  <a:srgbClr val="00285F"/>
                </a:solidFill>
              </a:rPr>
              <a:t>submode</a:t>
            </a:r>
            <a:r>
              <a:rPr lang="en-US" sz="2400" dirty="0" smtClean="0">
                <a:solidFill>
                  <a:srgbClr val="00285F"/>
                </a:solidFill>
              </a:rPr>
              <a:t> is not supported</a:t>
            </a:r>
            <a:endParaRPr lang="en-US" sz="2400" dirty="0" smtClean="0">
              <a:solidFill>
                <a:srgbClr val="00285F"/>
              </a:solidFill>
            </a:endParaRPr>
          </a:p>
          <a:p>
            <a:r>
              <a:rPr lang="en-US" sz="2800" dirty="0" smtClean="0">
                <a:solidFill>
                  <a:srgbClr val="00285F"/>
                </a:solidFill>
              </a:rPr>
              <a:t>Using </a:t>
            </a:r>
            <a:r>
              <a:rPr lang="en-US" sz="2800" dirty="0" smtClean="0">
                <a:solidFill>
                  <a:srgbClr val="00285F"/>
                </a:solidFill>
              </a:rPr>
              <a:t>dual-stage 4Tx and 8Tx legacy codebooks </a:t>
            </a:r>
          </a:p>
          <a:p>
            <a:r>
              <a:rPr lang="en-US" sz="2800" dirty="0" smtClean="0">
                <a:solidFill>
                  <a:srgbClr val="00285F"/>
                </a:solidFill>
              </a:rPr>
              <a:t>Using legacy P-CSI mode 1-1 </a:t>
            </a:r>
            <a:r>
              <a:rPr lang="en-US" sz="2800" dirty="0" err="1" smtClean="0">
                <a:solidFill>
                  <a:srgbClr val="00285F"/>
                </a:solidFill>
              </a:rPr>
              <a:t>submode</a:t>
            </a:r>
            <a:r>
              <a:rPr lang="en-US" sz="2800" dirty="0" smtClean="0">
                <a:solidFill>
                  <a:srgbClr val="00285F"/>
                </a:solidFill>
              </a:rPr>
              <a:t> 1 and procedures</a:t>
            </a:r>
          </a:p>
          <a:p>
            <a:endParaRPr lang="en-US" dirty="0">
              <a:solidFill>
                <a:srgbClr val="00285F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46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P-CSI mode 1-1 </a:t>
            </a:r>
            <a:r>
              <a:rPr lang="en-US" dirty="0" err="1" smtClean="0"/>
              <a:t>submode</a:t>
            </a:r>
            <a:r>
              <a:rPr lang="en-US" dirty="0" smtClean="0"/>
              <a:t> </a:t>
            </a:r>
            <a:r>
              <a:rPr lang="en-US" dirty="0" smtClean="0"/>
              <a:t>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424936" cy="506916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>
                <a:solidFill>
                  <a:srgbClr val="00285F"/>
                </a:solidFill>
              </a:rPr>
              <a:t>1 full report consists of 3 reporting instances on PUCCH format 2/2a/2b</a:t>
            </a: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1</a:t>
            </a:r>
            <a:r>
              <a:rPr lang="en-US" sz="2400" baseline="30000" dirty="0" smtClean="0">
                <a:solidFill>
                  <a:srgbClr val="00285F"/>
                </a:solidFill>
              </a:rPr>
              <a:t>st</a:t>
            </a:r>
            <a:r>
              <a:rPr lang="en-US" sz="2400" dirty="0" smtClean="0">
                <a:solidFill>
                  <a:srgbClr val="00285F"/>
                </a:solidFill>
              </a:rPr>
              <a:t> instance: RI</a:t>
            </a: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2</a:t>
            </a:r>
            <a:r>
              <a:rPr lang="en-US" sz="2400" baseline="30000" dirty="0" smtClean="0">
                <a:solidFill>
                  <a:srgbClr val="00285F"/>
                </a:solidFill>
              </a:rPr>
              <a:t>nd</a:t>
            </a:r>
            <a:r>
              <a:rPr lang="en-US" sz="2400" dirty="0" smtClean="0">
                <a:solidFill>
                  <a:srgbClr val="00285F"/>
                </a:solidFill>
              </a:rPr>
              <a:t> instance: W1 (</a:t>
            </a:r>
            <a:r>
              <a:rPr lang="en-US" sz="2400" dirty="0" smtClean="0">
                <a:solidFill>
                  <a:srgbClr val="00285F"/>
                </a:solidFill>
              </a:rPr>
              <a:t>i11+i12+(k))</a:t>
            </a:r>
            <a:endParaRPr lang="en-US" sz="2400" dirty="0" smtClean="0">
              <a:solidFill>
                <a:srgbClr val="00285F"/>
              </a:solidFill>
            </a:endParaRP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3</a:t>
            </a:r>
            <a:r>
              <a:rPr lang="en-US" sz="2400" baseline="30000" dirty="0" smtClean="0">
                <a:solidFill>
                  <a:srgbClr val="00285F"/>
                </a:solidFill>
              </a:rPr>
              <a:t>rd</a:t>
            </a:r>
            <a:r>
              <a:rPr lang="en-US" sz="2400" dirty="0" smtClean="0">
                <a:solidFill>
                  <a:srgbClr val="00285F"/>
                </a:solidFill>
              </a:rPr>
              <a:t> instance: CQI + W2 (i2)</a:t>
            </a:r>
          </a:p>
          <a:p>
            <a:r>
              <a:rPr lang="en-US" altLang="ko-KR" sz="2800" dirty="0">
                <a:solidFill>
                  <a:srgbClr val="00285F"/>
                </a:solidFill>
              </a:rPr>
              <a:t>For P-CSI mode </a:t>
            </a:r>
            <a:r>
              <a:rPr lang="en-US" altLang="ko-KR" sz="2800" dirty="0" smtClean="0">
                <a:solidFill>
                  <a:srgbClr val="00285F"/>
                </a:solidFill>
              </a:rPr>
              <a:t>1-1 </a:t>
            </a:r>
            <a:r>
              <a:rPr lang="en-US" altLang="ko-KR" sz="2800" dirty="0" err="1" smtClean="0">
                <a:solidFill>
                  <a:srgbClr val="00285F"/>
                </a:solidFill>
              </a:rPr>
              <a:t>submode</a:t>
            </a:r>
            <a:r>
              <a:rPr lang="en-US" altLang="ko-KR" sz="2800" dirty="0" smtClean="0">
                <a:solidFill>
                  <a:srgbClr val="00285F"/>
                </a:solidFill>
              </a:rPr>
              <a:t> </a:t>
            </a:r>
            <a:r>
              <a:rPr lang="en-US" altLang="ko-KR" sz="2800" dirty="0" smtClean="0">
                <a:solidFill>
                  <a:srgbClr val="00285F"/>
                </a:solidFill>
              </a:rPr>
              <a:t>y, </a:t>
            </a:r>
            <a:r>
              <a:rPr lang="en-US" altLang="ko-KR" sz="2800" dirty="0">
                <a:solidFill>
                  <a:srgbClr val="00285F"/>
                </a:solidFill>
              </a:rPr>
              <a:t>Rel.13 class A codebook config.1 is always </a:t>
            </a:r>
            <a:r>
              <a:rPr lang="en-US" altLang="ko-KR" sz="2800" dirty="0" smtClean="0">
                <a:solidFill>
                  <a:srgbClr val="00285F"/>
                </a:solidFill>
              </a:rPr>
              <a:t>assumed</a:t>
            </a:r>
            <a:endParaRPr lang="en-US" sz="2800" dirty="0" smtClean="0">
              <a:solidFill>
                <a:srgbClr val="00285F"/>
              </a:solidFill>
            </a:endParaRP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No codebook subsampling needed</a:t>
            </a:r>
          </a:p>
          <a:p>
            <a:r>
              <a:rPr lang="en-US" sz="2800" dirty="0" smtClean="0">
                <a:solidFill>
                  <a:srgbClr val="00285F"/>
                </a:solidFill>
              </a:rPr>
              <a:t>W1 feedback has the same periodicity as RI</a:t>
            </a: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W1 and RI reports are adjacent to each other</a:t>
            </a:r>
          </a:p>
          <a:p>
            <a:pPr lvl="1"/>
            <a:endParaRPr lang="en-US" dirty="0" smtClean="0">
              <a:solidFill>
                <a:srgbClr val="00285F"/>
              </a:solidFill>
            </a:endParaRPr>
          </a:p>
          <a:p>
            <a:pPr lvl="1"/>
            <a:endParaRPr lang="en-US" dirty="0">
              <a:solidFill>
                <a:srgbClr val="00285F"/>
              </a:solidFill>
            </a:endParaRPr>
          </a:p>
          <a:p>
            <a:endParaRPr lang="en-US" dirty="0">
              <a:solidFill>
                <a:srgbClr val="00285F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20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P-CSI </a:t>
            </a:r>
            <a:r>
              <a:rPr lang="en-US" altLang="ko-KR" sz="4000" dirty="0"/>
              <a:t>mode</a:t>
            </a:r>
            <a:r>
              <a:rPr lang="en-US" altLang="ko-KR" dirty="0"/>
              <a:t> 1-1 </a:t>
            </a:r>
            <a:r>
              <a:rPr lang="en-US" altLang="ko-KR" dirty="0" err="1"/>
              <a:t>submode</a:t>
            </a:r>
            <a:r>
              <a:rPr lang="en-US" altLang="ko-KR" dirty="0"/>
              <a:t> </a:t>
            </a:r>
            <a:r>
              <a:rPr lang="en-US" altLang="ko-KR" dirty="0" smtClean="0"/>
              <a:t>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>
                <a:solidFill>
                  <a:srgbClr val="002060"/>
                </a:solidFill>
              </a:rPr>
              <a:t>For </a:t>
            </a:r>
            <a:r>
              <a:rPr lang="en-US" altLang="ko-KR" sz="2800" smtClean="0">
                <a:solidFill>
                  <a:srgbClr val="002060"/>
                </a:solidFill>
              </a:rPr>
              <a:t>1</a:t>
            </a:r>
            <a:r>
              <a:rPr lang="en-US" altLang="ko-KR" sz="2800" baseline="30000" smtClean="0">
                <a:solidFill>
                  <a:srgbClr val="002060"/>
                </a:solidFill>
              </a:rPr>
              <a:t>st</a:t>
            </a:r>
            <a:r>
              <a:rPr lang="en-US" altLang="ko-KR" sz="2800" smtClean="0">
                <a:solidFill>
                  <a:srgbClr val="002060"/>
                </a:solidFill>
              </a:rPr>
              <a:t> reporting instance,</a:t>
            </a:r>
          </a:p>
          <a:p>
            <a:endParaRPr lang="en-US" altLang="ko-KR" sz="2800">
              <a:solidFill>
                <a:srgbClr val="002060"/>
              </a:solidFill>
            </a:endParaRPr>
          </a:p>
          <a:p>
            <a:pPr lvl="1"/>
            <a:r>
              <a:rPr lang="en-US" altLang="ko-KR" sz="2400" i="1" smtClean="0">
                <a:solidFill>
                  <a:srgbClr val="002060"/>
                </a:solidFill>
              </a:rPr>
              <a:t>M</a:t>
            </a:r>
            <a:r>
              <a:rPr lang="en-US" altLang="ko-KR" sz="2400" i="1" baseline="-25000" smtClean="0">
                <a:solidFill>
                  <a:srgbClr val="002060"/>
                </a:solidFill>
              </a:rPr>
              <a:t>RI</a:t>
            </a:r>
            <a:r>
              <a:rPr lang="en-US" altLang="ko-KR" sz="2400" smtClean="0">
                <a:solidFill>
                  <a:srgbClr val="002060"/>
                </a:solidFill>
              </a:rPr>
              <a:t>, </a:t>
            </a:r>
            <a:r>
              <a:rPr lang="en-US" altLang="ko-KR" sz="2400" i="1" smtClean="0">
                <a:solidFill>
                  <a:srgbClr val="002060"/>
                </a:solidFill>
              </a:rPr>
              <a:t>N</a:t>
            </a:r>
            <a:r>
              <a:rPr lang="en-US" altLang="ko-KR" sz="2400" i="1" baseline="-25000" smtClean="0">
                <a:solidFill>
                  <a:srgbClr val="002060"/>
                </a:solidFill>
              </a:rPr>
              <a:t>OFFSET,RI</a:t>
            </a:r>
            <a:r>
              <a:rPr lang="en-US" altLang="ko-KR" sz="2400" i="1" smtClean="0">
                <a:solidFill>
                  <a:srgbClr val="002060"/>
                </a:solidFill>
              </a:rPr>
              <a:t>, N</a:t>
            </a:r>
            <a:r>
              <a:rPr lang="en-US" altLang="ko-KR" sz="2400" i="1" baseline="-25000" smtClean="0">
                <a:solidFill>
                  <a:srgbClr val="002060"/>
                </a:solidFill>
              </a:rPr>
              <a:t>OFFSET,CQI</a:t>
            </a:r>
            <a:r>
              <a:rPr lang="en-US" altLang="ko-KR" sz="2400" i="1" smtClean="0">
                <a:solidFill>
                  <a:srgbClr val="002060"/>
                </a:solidFill>
              </a:rPr>
              <a:t> </a:t>
            </a:r>
            <a:r>
              <a:rPr lang="en-US" altLang="ko-KR" sz="2400" smtClean="0">
                <a:solidFill>
                  <a:srgbClr val="002060"/>
                </a:solidFill>
              </a:rPr>
              <a:t>and</a:t>
            </a:r>
            <a:r>
              <a:rPr lang="en-US" altLang="ko-KR" sz="2400" i="1" smtClean="0">
                <a:solidFill>
                  <a:srgbClr val="002060"/>
                </a:solidFill>
              </a:rPr>
              <a:t> N</a:t>
            </a:r>
            <a:r>
              <a:rPr lang="en-US" altLang="ko-KR" sz="2400" i="1" baseline="-25000" smtClean="0">
                <a:solidFill>
                  <a:srgbClr val="002060"/>
                </a:solidFill>
              </a:rPr>
              <a:t>pd</a:t>
            </a:r>
            <a:r>
              <a:rPr lang="en-US" altLang="ko-KR" sz="2400" smtClean="0">
                <a:solidFill>
                  <a:srgbClr val="002060"/>
                </a:solidFill>
              </a:rPr>
              <a:t> can be reused from the current RRC specification.</a:t>
            </a:r>
          </a:p>
          <a:p>
            <a:r>
              <a:rPr lang="en-US" altLang="ko-KR" sz="2800" smtClean="0">
                <a:solidFill>
                  <a:srgbClr val="002060"/>
                </a:solidFill>
              </a:rPr>
              <a:t>For 2</a:t>
            </a:r>
            <a:r>
              <a:rPr lang="en-US" altLang="ko-KR" sz="2800" baseline="30000" smtClean="0">
                <a:solidFill>
                  <a:srgbClr val="002060"/>
                </a:solidFill>
              </a:rPr>
              <a:t>nd</a:t>
            </a:r>
            <a:r>
              <a:rPr lang="en-US" altLang="ko-KR" sz="2800" smtClean="0">
                <a:solidFill>
                  <a:srgbClr val="002060"/>
                </a:solidFill>
              </a:rPr>
              <a:t> reporting instance,</a:t>
            </a:r>
          </a:p>
          <a:p>
            <a:endParaRPr lang="en-US" altLang="ko-KR">
              <a:solidFill>
                <a:srgbClr val="002060"/>
              </a:solidFill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mtClean="0">
                <a:solidFill>
                  <a:srgbClr val="002060"/>
                </a:solidFill>
              </a:rPr>
              <a:t>For 3</a:t>
            </a:r>
            <a:r>
              <a:rPr lang="en-US" altLang="ko-KR" baseline="30000" smtClean="0">
                <a:solidFill>
                  <a:srgbClr val="002060"/>
                </a:solidFill>
              </a:rPr>
              <a:t>rd</a:t>
            </a:r>
            <a:r>
              <a:rPr lang="en-US" altLang="ko-KR" smtClean="0">
                <a:solidFill>
                  <a:srgbClr val="002060"/>
                </a:solidFill>
              </a:rPr>
              <a:t> reporting instance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altLang="ko-KR" smtClean="0">
              <a:solidFill>
                <a:srgbClr val="002060"/>
              </a:solidFill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i="1" smtClean="0">
                <a:solidFill>
                  <a:srgbClr val="002060"/>
                </a:solidFill>
              </a:rPr>
              <a:t>M</a:t>
            </a:r>
            <a:r>
              <a:rPr lang="en-US" altLang="ko-KR" i="1" baseline="-25000" smtClean="0">
                <a:solidFill>
                  <a:srgbClr val="002060"/>
                </a:solidFill>
              </a:rPr>
              <a:t>i1</a:t>
            </a:r>
            <a:r>
              <a:rPr lang="en-US" altLang="ko-KR" smtClean="0">
                <a:solidFill>
                  <a:srgbClr val="002060"/>
                </a:solidFill>
              </a:rPr>
              <a:t> </a:t>
            </a:r>
            <a:r>
              <a:rPr lang="en-US" altLang="ko-KR">
                <a:solidFill>
                  <a:srgbClr val="002060"/>
                </a:solidFill>
              </a:rPr>
              <a:t>is a </a:t>
            </a:r>
            <a:r>
              <a:rPr lang="en-US" altLang="ko-KR" smtClean="0">
                <a:solidFill>
                  <a:srgbClr val="002060"/>
                </a:solidFill>
              </a:rPr>
              <a:t>same value as </a:t>
            </a:r>
            <a:r>
              <a:rPr lang="en-US" altLang="ko-KR" i="1">
                <a:solidFill>
                  <a:srgbClr val="002060"/>
                </a:solidFill>
              </a:rPr>
              <a:t>M</a:t>
            </a:r>
            <a:r>
              <a:rPr lang="en-US" altLang="ko-KR" i="1" baseline="-25000">
                <a:solidFill>
                  <a:srgbClr val="002060"/>
                </a:solidFill>
              </a:rPr>
              <a:t>RI</a:t>
            </a:r>
            <a:r>
              <a:rPr lang="en-US" altLang="ko-KR" smtClean="0">
                <a:solidFill>
                  <a:srgbClr val="002060"/>
                </a:solidFill>
              </a:rPr>
              <a:t>.</a:t>
            </a:r>
            <a:endParaRPr lang="en-US" altLang="ko-KR">
              <a:solidFill>
                <a:srgbClr val="002060"/>
              </a:solidFill>
            </a:endParaRPr>
          </a:p>
          <a:p>
            <a:endParaRPr lang="ko-KR" altLang="en-US">
              <a:solidFill>
                <a:srgbClr val="002060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910422"/>
              </p:ext>
            </p:extLst>
          </p:nvPr>
        </p:nvGraphicFramePr>
        <p:xfrm>
          <a:off x="1384300" y="2205038"/>
          <a:ext cx="6500813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수식" r:id="rId3" imgW="4012920" imgH="241200" progId="Equation.3">
                  <p:embed/>
                </p:oleObj>
              </mc:Choice>
              <mc:Fallback>
                <p:oleObj name="수식" r:id="rId3" imgW="4012920" imgH="241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4300" y="2205038"/>
                        <a:ext cx="6500813" cy="385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04172"/>
              </p:ext>
            </p:extLst>
          </p:nvPr>
        </p:nvGraphicFramePr>
        <p:xfrm>
          <a:off x="1403648" y="4077072"/>
          <a:ext cx="4886943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수식" r:id="rId5" imgW="3225600" imgH="241200" progId="Equation.3">
                  <p:embed/>
                </p:oleObj>
              </mc:Choice>
              <mc:Fallback>
                <p:oleObj name="수식" r:id="rId5" imgW="3225600" imgH="241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4077072"/>
                        <a:ext cx="4886943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202341"/>
              </p:ext>
            </p:extLst>
          </p:nvPr>
        </p:nvGraphicFramePr>
        <p:xfrm>
          <a:off x="1363663" y="5146229"/>
          <a:ext cx="4537856" cy="371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수식" r:id="rId7" imgW="2857320" imgH="241200" progId="Equation.3">
                  <p:embed/>
                </p:oleObj>
              </mc:Choice>
              <mc:Fallback>
                <p:oleObj name="수식" r:id="rId7" imgW="2857320" imgH="24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3663" y="5146229"/>
                        <a:ext cx="4537856" cy="3710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752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P-CSI </a:t>
            </a:r>
            <a:r>
              <a:rPr lang="en-US" smtClean="0"/>
              <a:t>mode 2-1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424936" cy="506916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>
                <a:solidFill>
                  <a:srgbClr val="00285F"/>
                </a:solidFill>
              </a:rPr>
              <a:t>1 full report consists of 3 reporting instances on PUCCH format 2/2a/2b</a:t>
            </a: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1</a:t>
            </a:r>
            <a:r>
              <a:rPr lang="en-US" sz="2400" baseline="30000" dirty="0" smtClean="0">
                <a:solidFill>
                  <a:srgbClr val="00285F"/>
                </a:solidFill>
              </a:rPr>
              <a:t>st</a:t>
            </a:r>
            <a:r>
              <a:rPr lang="en-US" sz="2400" dirty="0" smtClean="0">
                <a:solidFill>
                  <a:srgbClr val="00285F"/>
                </a:solidFill>
              </a:rPr>
              <a:t> instance: RI</a:t>
            </a: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2</a:t>
            </a:r>
            <a:r>
              <a:rPr lang="en-US" sz="2400" baseline="30000" dirty="0" smtClean="0">
                <a:solidFill>
                  <a:srgbClr val="00285F"/>
                </a:solidFill>
              </a:rPr>
              <a:t>nd</a:t>
            </a:r>
            <a:r>
              <a:rPr lang="en-US" sz="2400" dirty="0" smtClean="0">
                <a:solidFill>
                  <a:srgbClr val="00285F"/>
                </a:solidFill>
              </a:rPr>
              <a:t> instance: W1 (</a:t>
            </a:r>
            <a:r>
              <a:rPr lang="en-US" sz="2400" dirty="0" smtClean="0">
                <a:solidFill>
                  <a:srgbClr val="00285F"/>
                </a:solidFill>
              </a:rPr>
              <a:t>i11+i12+(k))</a:t>
            </a:r>
            <a:endParaRPr lang="en-US" sz="2400" dirty="0" smtClean="0">
              <a:solidFill>
                <a:srgbClr val="00285F"/>
              </a:solidFill>
            </a:endParaRP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3</a:t>
            </a:r>
            <a:r>
              <a:rPr lang="en-US" sz="2400" baseline="30000" dirty="0" smtClean="0">
                <a:solidFill>
                  <a:srgbClr val="00285F"/>
                </a:solidFill>
              </a:rPr>
              <a:t>rd</a:t>
            </a:r>
            <a:r>
              <a:rPr lang="en-US" sz="2400" dirty="0" smtClean="0">
                <a:solidFill>
                  <a:srgbClr val="00285F"/>
                </a:solidFill>
              </a:rPr>
              <a:t> instance: CQI + W2 (i2)</a:t>
            </a:r>
          </a:p>
          <a:p>
            <a:r>
              <a:rPr lang="en-US" sz="2800" dirty="0" smtClean="0">
                <a:solidFill>
                  <a:srgbClr val="00285F"/>
                </a:solidFill>
              </a:rPr>
              <a:t>For P-C</a:t>
            </a:r>
            <a:r>
              <a:rPr lang="en-US" altLang="ko-KR" sz="2800" dirty="0" smtClean="0">
                <a:solidFill>
                  <a:srgbClr val="00285F"/>
                </a:solidFill>
              </a:rPr>
              <a:t>SI</a:t>
            </a:r>
            <a:r>
              <a:rPr lang="en-US" sz="2800" dirty="0" smtClean="0">
                <a:solidFill>
                  <a:srgbClr val="00285F"/>
                </a:solidFill>
              </a:rPr>
              <a:t> </a:t>
            </a:r>
            <a:r>
              <a:rPr lang="en-US" altLang="ko-KR" sz="2800" dirty="0" smtClean="0">
                <a:solidFill>
                  <a:srgbClr val="00285F"/>
                </a:solidFill>
              </a:rPr>
              <a:t>mode 2-1, Rel.13 class A codebook config.1 is always assumed</a:t>
            </a:r>
            <a:endParaRPr lang="en-US" sz="2800" dirty="0" smtClean="0">
              <a:solidFill>
                <a:srgbClr val="00285F"/>
              </a:solidFill>
            </a:endParaRPr>
          </a:p>
          <a:p>
            <a:pPr lvl="1"/>
            <a:r>
              <a:rPr lang="en-US" sz="2400" dirty="0" smtClean="0">
                <a:solidFill>
                  <a:srgbClr val="00285F"/>
                </a:solidFill>
              </a:rPr>
              <a:t>No codebook subsampling needed</a:t>
            </a:r>
          </a:p>
          <a:p>
            <a:r>
              <a:rPr lang="en-US" sz="2800" dirty="0" smtClean="0">
                <a:solidFill>
                  <a:srgbClr val="00285F"/>
                </a:solidFill>
              </a:rPr>
              <a:t>Reporting instances are same as </a:t>
            </a:r>
            <a:r>
              <a:rPr lang="en-US" altLang="ko-KR" sz="2800" dirty="0">
                <a:solidFill>
                  <a:srgbClr val="00285F"/>
                </a:solidFill>
              </a:rPr>
              <a:t>legacy P-CSI mode 2-1 and procedures</a:t>
            </a:r>
          </a:p>
          <a:p>
            <a:endParaRPr lang="en-US" sz="2800" dirty="0">
              <a:solidFill>
                <a:srgbClr val="00285F"/>
              </a:solidFill>
            </a:endParaRPr>
          </a:p>
          <a:p>
            <a:endParaRPr lang="en-US" dirty="0" smtClean="0">
              <a:solidFill>
                <a:srgbClr val="00285F"/>
              </a:solidFill>
            </a:endParaRPr>
          </a:p>
          <a:p>
            <a:pPr lvl="1"/>
            <a:endParaRPr lang="en-US" dirty="0" smtClean="0">
              <a:solidFill>
                <a:srgbClr val="00285F"/>
              </a:solidFill>
            </a:endParaRPr>
          </a:p>
          <a:p>
            <a:pPr lvl="1"/>
            <a:endParaRPr lang="en-US" dirty="0">
              <a:solidFill>
                <a:srgbClr val="00285F"/>
              </a:solidFill>
            </a:endParaRPr>
          </a:p>
          <a:p>
            <a:endParaRPr lang="en-US" dirty="0">
              <a:solidFill>
                <a:srgbClr val="00285F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73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252</Words>
  <Application>Microsoft Office PowerPoint</Application>
  <PresentationFormat>On-screen Show (4:3)</PresentationFormat>
  <Paragraphs>44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수식</vt:lpstr>
      <vt:lpstr>WF on Rel.13 P-CSI Reporting  for Class A</vt:lpstr>
      <vt:lpstr>P-CSI mode 1-1 submode x</vt:lpstr>
      <vt:lpstr>P-CSI mode 1-1 submode y</vt:lpstr>
      <vt:lpstr>P-CSI mode 1-1 submode y</vt:lpstr>
      <vt:lpstr>P-CSI mode 2-1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Mattias Frenne</dc:creator>
  <cp:lastModifiedBy>Young Han Nam</cp:lastModifiedBy>
  <cp:revision>42</cp:revision>
  <dcterms:created xsi:type="dcterms:W3CDTF">2015-11-16T20:06:13Z</dcterms:created>
  <dcterms:modified xsi:type="dcterms:W3CDTF">2015-11-20T17:22:47Z</dcterms:modified>
</cp:coreProperties>
</file>