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1" r:id="rId5"/>
    <p:sldId id="262" r:id="rId6"/>
    <p:sldId id="263" r:id="rId7"/>
    <p:sldId id="258" r:id="rId8"/>
    <p:sldId id="259" r:id="rId9"/>
    <p:sldId id="257" r:id="rId10"/>
    <p:sldId id="264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Remaining Details on DCI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Electronics,, ...</a:t>
            </a:r>
            <a:endParaRPr lang="ko-KR" altLang="en-US" dirty="0"/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R1-157811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6.2.1.7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(UL Grant)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883430"/>
              </p:ext>
            </p:extLst>
          </p:nvPr>
        </p:nvGraphicFramePr>
        <p:xfrm>
          <a:off x="611560" y="1340768"/>
          <a:ext cx="8064897" cy="3873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119"/>
                <a:gridCol w="1523535"/>
                <a:gridCol w="1401189"/>
                <a:gridCol w="3214054"/>
              </a:tblGrid>
              <a:tr h="368882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CE mode 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CE mode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 smtClean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NB index of Msg3 scheduling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location within the configured narrowband in narrowband index field.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repetition level of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Msg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is dynamically indicated based on a set of values configured by higher layers.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Truncated MCS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rgbClr val="FFFF00"/>
                    </a:solidFill>
                  </a:tcPr>
                </a:tc>
              </a:tr>
              <a:tr h="129109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location for M-PDCCH scheduling Msg3 retransmission/Msg4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508000" algn="l" fontAlgn="auto" latinLnBrk="1" hangingPunct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rgbClr val="FFFF00"/>
                    </a:solidFill>
                  </a:tcPr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 is supported in CE mode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A-CSI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A-CSI is supported in CE mode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Questions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/>
            <a:r>
              <a:rPr lang="en-US" altLang="ko-KR" dirty="0"/>
              <a:t>Resource allocation </a:t>
            </a:r>
            <a:endParaRPr lang="ko-KR" altLang="ko-KR" sz="4400" dirty="0"/>
          </a:p>
          <a:p>
            <a:pPr lvl="1"/>
            <a:r>
              <a:rPr lang="en-US" altLang="ko-KR" dirty="0"/>
              <a:t>Narrowband index + 6 bit bitmap: LG</a:t>
            </a:r>
            <a:endParaRPr lang="ko-KR" altLang="ko-KR" sz="4000" dirty="0"/>
          </a:p>
          <a:p>
            <a:pPr lvl="1"/>
            <a:r>
              <a:rPr lang="en-US" altLang="ko-KR" dirty="0"/>
              <a:t>Joint coding of narrowband index + PRB assignment</a:t>
            </a:r>
            <a:endParaRPr lang="ko-KR" altLang="ko-KR" sz="4000" dirty="0"/>
          </a:p>
          <a:p>
            <a:pPr lvl="0"/>
            <a:r>
              <a:rPr lang="en-US" altLang="ko-KR" dirty="0"/>
              <a:t>Is there any company strongly against Case 1 in CE mode B?</a:t>
            </a:r>
            <a:endParaRPr lang="ko-KR" altLang="ko-KR" sz="4400" dirty="0"/>
          </a:p>
          <a:p>
            <a:pPr lvl="0"/>
            <a:r>
              <a:rPr lang="en-US" altLang="ko-KR" dirty="0"/>
              <a:t>In terms of repetition number in CE mode B</a:t>
            </a:r>
            <a:endParaRPr lang="ko-KR" altLang="ko-KR" sz="4400" dirty="0"/>
          </a:p>
          <a:p>
            <a:pPr lvl="1"/>
            <a:r>
              <a:rPr lang="en-US" altLang="ko-KR" dirty="0"/>
              <a:t>2 bit repetition number for PDSCH/PUSCH </a:t>
            </a:r>
            <a:endParaRPr lang="ko-KR" altLang="ko-KR" sz="4000" dirty="0"/>
          </a:p>
          <a:p>
            <a:pPr lvl="1"/>
            <a:r>
              <a:rPr lang="en-US" altLang="ko-KR" dirty="0"/>
              <a:t>3 bit repetition number for PDSCH/PUSCH : LG</a:t>
            </a:r>
            <a:endParaRPr lang="ko-KR" altLang="ko-KR" sz="4000" dirty="0"/>
          </a:p>
          <a:p>
            <a:pPr lvl="0"/>
            <a:r>
              <a:rPr lang="en-US" altLang="ko-KR" dirty="0"/>
              <a:t>In terms of TBS computation in CE mode B</a:t>
            </a:r>
            <a:endParaRPr lang="ko-KR" altLang="ko-KR" sz="4400" dirty="0"/>
          </a:p>
          <a:p>
            <a:pPr lvl="1"/>
            <a:r>
              <a:rPr lang="en-US" altLang="ko-KR" dirty="0"/>
              <a:t>TBS index is indicated in DCI instead of MCS (with assumption of fixed modulation order) : LG</a:t>
            </a:r>
            <a:endParaRPr lang="ko-KR" altLang="ko-KR" sz="4000" dirty="0"/>
          </a:p>
          <a:p>
            <a:pPr lvl="1"/>
            <a:r>
              <a:rPr lang="en-US" altLang="ko-KR" dirty="0"/>
              <a:t>Repetition number is used to compute TBS</a:t>
            </a:r>
            <a:endParaRPr lang="ko-KR" altLang="ko-KR" sz="4000" dirty="0"/>
          </a:p>
          <a:p>
            <a:pPr lvl="0"/>
            <a:r>
              <a:rPr lang="en-US" altLang="ko-KR" dirty="0"/>
              <a:t>Do you see the necessity to increase M-PDCCH repetition number bits for DCI scheduling paging</a:t>
            </a:r>
            <a:endParaRPr lang="ko-KR" altLang="ko-KR" sz="4400" dirty="0"/>
          </a:p>
          <a:p>
            <a:pPr lvl="0"/>
            <a:r>
              <a:rPr lang="en-US" altLang="ko-KR" dirty="0"/>
              <a:t>For M-PDCCH scheduling paging, M-PDCCH repetition number bits:</a:t>
            </a:r>
            <a:endParaRPr lang="ko-KR" altLang="ko-KR" dirty="0"/>
          </a:p>
          <a:p>
            <a:pPr lvl="1"/>
            <a:r>
              <a:rPr lang="en-US" altLang="ko-KR" dirty="0"/>
              <a:t>Alt1:   Use a fixed subset of the candidates {2, 16, 64, 256} : LG</a:t>
            </a:r>
            <a:endParaRPr lang="ko-KR" altLang="ko-KR" dirty="0"/>
          </a:p>
          <a:p>
            <a:pPr lvl="1"/>
            <a:r>
              <a:rPr lang="en-US" altLang="ko-KR" dirty="0"/>
              <a:t>Alt2:  </a:t>
            </a:r>
            <a:r>
              <a:rPr lang="en-US" altLang="ko-KR" dirty="0" smtClean="0"/>
              <a:t>increase </a:t>
            </a:r>
            <a:r>
              <a:rPr lang="en-US" altLang="ko-KR" dirty="0"/>
              <a:t>bits to 3 </a:t>
            </a:r>
            <a:r>
              <a:rPr lang="en-US" altLang="ko-KR"/>
              <a:t>bits </a:t>
            </a:r>
            <a:r>
              <a:rPr lang="en-US" altLang="ko-KR" smtClean="0"/>
              <a:t>: LG (Okay)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M-PDCCH order, </a:t>
            </a:r>
            <a:endParaRPr lang="ko-KR" altLang="ko-KR" sz="4800" dirty="0"/>
          </a:p>
          <a:p>
            <a:pPr lvl="1"/>
            <a:r>
              <a:rPr lang="en-US" altLang="ko-KR" dirty="0"/>
              <a:t>CE level or PRACH resource indication is supported </a:t>
            </a:r>
            <a:r>
              <a:rPr lang="en-US" altLang="ko-KR" dirty="0" smtClean="0"/>
              <a:t>: LG</a:t>
            </a:r>
          </a:p>
          <a:p>
            <a:pPr lvl="1"/>
            <a:r>
              <a:rPr lang="en-US" altLang="ko-KR" dirty="0" smtClean="0"/>
              <a:t>CE </a:t>
            </a:r>
            <a:r>
              <a:rPr lang="en-US" altLang="ko-KR" dirty="0"/>
              <a:t>level or PRACH resource indication is not supported. </a:t>
            </a:r>
            <a:endParaRPr lang="en-US" altLang="ko-KR" dirty="0" smtClean="0"/>
          </a:p>
          <a:p>
            <a:r>
              <a:rPr lang="en-US" altLang="ko-KR" dirty="0" smtClean="0"/>
              <a:t>A-SRS </a:t>
            </a:r>
            <a:r>
              <a:rPr lang="en-US" altLang="ko-KR" dirty="0"/>
              <a:t>trigger</a:t>
            </a:r>
            <a:endParaRPr lang="ko-KR" altLang="ko-KR" sz="4800" dirty="0"/>
          </a:p>
          <a:p>
            <a:pPr lvl="1"/>
            <a:r>
              <a:rPr lang="en-US" altLang="ko-KR" dirty="0"/>
              <a:t>Only in UL grant</a:t>
            </a:r>
            <a:endParaRPr lang="ko-KR" altLang="ko-KR" sz="4000" dirty="0"/>
          </a:p>
          <a:p>
            <a:pPr lvl="1"/>
            <a:r>
              <a:rPr lang="en-US" altLang="ko-KR" dirty="0"/>
              <a:t>Only in DL grant</a:t>
            </a:r>
            <a:endParaRPr lang="ko-KR" altLang="ko-KR" sz="4000" dirty="0"/>
          </a:p>
          <a:p>
            <a:pPr lvl="1"/>
            <a:r>
              <a:rPr lang="en-US" altLang="ko-KR" dirty="0"/>
              <a:t>In both UL/DL grant: LG</a:t>
            </a:r>
            <a:endParaRPr lang="ko-KR" altLang="ko-KR" sz="4000" dirty="0"/>
          </a:p>
          <a:p>
            <a:pPr lvl="1"/>
            <a:r>
              <a:rPr lang="en-US" altLang="ko-KR" dirty="0"/>
              <a:t>Depending on final DCI size on UL/DL grant: LG</a:t>
            </a:r>
            <a:endParaRPr lang="ko-KR" altLang="ko-KR" sz="40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9248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for Unicast DL Grant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allocation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Separate coding between narrowband index and PRB assignment is used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PRB assignment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Bitmap is used 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bits in CE mode A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bits in CE mode B (6 PRBs are assumed to be scheduled always)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 number for PDSCH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bit in CE mode A, 3 bit in CE mode B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MCS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bits excluding 64 QAM and reserved bits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A-SRS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Trigger is supported only if UL grant size is equal or larger than DL grant</a:t>
            </a:r>
          </a:p>
          <a:p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2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 (DL grant)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853188"/>
              </p:ext>
            </p:extLst>
          </p:nvPr>
        </p:nvGraphicFramePr>
        <p:xfrm>
          <a:off x="467544" y="1268760"/>
          <a:ext cx="7992887" cy="5448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7828"/>
                <a:gridCol w="1382019"/>
                <a:gridCol w="1382019"/>
                <a:gridCol w="3241021"/>
              </a:tblGrid>
              <a:tr h="189355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Field size for CE mode A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Field size for CE mode B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Description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79234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>
                        <a:effectLst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Case 1 is used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94677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PRB assignment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6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In </a:t>
                      </a:r>
                      <a:r>
                        <a:rPr lang="en-US" sz="1000" dirty="0">
                          <a:effectLst/>
                        </a:rPr>
                        <a:t>CE mode B, 6 PRBs are always used for PDSCH scheduling. 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Repetition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35046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</a:endParaRPr>
                    </a:p>
                  </a:txBody>
                  <a:tcPr marL="44585" marR="44585" marT="0" marB="0" anchor="ctr"/>
                </a:tc>
              </a:tr>
              <a:tr h="35046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Agreed. FH hopping can be dynamically</a:t>
                      </a:r>
                      <a:r>
                        <a:rPr lang="en-US" altLang="ko-KR" sz="1000" baseline="0" dirty="0" smtClean="0">
                          <a:effectLst/>
                        </a:rPr>
                        <a:t> enabled/</a:t>
                      </a:r>
                      <a:r>
                        <a:rPr lang="en-US" altLang="ko-KR" sz="1000" baseline="0" dirty="0" err="1" smtClean="0">
                          <a:effectLst/>
                        </a:rPr>
                        <a:t>diasbled</a:t>
                      </a:r>
                      <a:endParaRPr lang="ko-KR" sz="1000" dirty="0">
                        <a:effectLst/>
                      </a:endParaRPr>
                    </a:p>
                  </a:txBody>
                  <a:tcPr marL="44585" marR="44585" marT="0" marB="0" anchor="ctr"/>
                </a:tc>
              </a:tr>
              <a:tr h="27427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RV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TPC for PUCCH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12268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NDI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HARQ process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SRS request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HD-FDD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HARQ-ACK resource offset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Agreed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Agreed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2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 (UL grant)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4559"/>
              </p:ext>
            </p:extLst>
          </p:nvPr>
        </p:nvGraphicFramePr>
        <p:xfrm>
          <a:off x="395536" y="1268760"/>
          <a:ext cx="8496943" cy="5450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3183"/>
                <a:gridCol w="1469175"/>
                <a:gridCol w="1469175"/>
                <a:gridCol w="3445410"/>
              </a:tblGrid>
              <a:tr h="254984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Field size for CE mode A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Field size for CE mode B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Description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0" marR="0" marT="0" marB="0" anchor="ctr"/>
                </a:tc>
              </a:tr>
              <a:tr h="38247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This field will be present if size of DCI on DL grand and UL grant is same (including potential padding)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7528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>
                        <a:effectLst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Case 1 is used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PRB assignment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38247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Agreed. FH hopping can be dynamically</a:t>
                      </a:r>
                      <a:r>
                        <a:rPr lang="en-US" altLang="ko-KR" sz="1000" baseline="0" dirty="0" smtClean="0">
                          <a:effectLst/>
                        </a:rPr>
                        <a:t> enabled/</a:t>
                      </a:r>
                      <a:r>
                        <a:rPr lang="en-US" altLang="ko-KR" sz="1000" baseline="0" dirty="0" err="1" smtClean="0">
                          <a:effectLst/>
                        </a:rPr>
                        <a:t>diasbled</a:t>
                      </a:r>
                      <a:endParaRPr lang="ko-KR" sz="1000" dirty="0">
                        <a:effectLst/>
                      </a:endParaRPr>
                    </a:p>
                  </a:txBody>
                  <a:tcPr marL="44585" marR="44585" marT="0" marB="0" anchor="ctr"/>
                </a:tc>
              </a:tr>
              <a:tr h="38247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12749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TPC for PUSCH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12749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NDI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12749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CSI request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HARQ process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RV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4585" marR="44585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SRS request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 index (for TDD)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38247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DAI (for TDD)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HD-FDD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44622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 and OCC index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Not used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  <a:tr h="25498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Agreed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0027" marR="6002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8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(Paging)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310508"/>
              </p:ext>
            </p:extLst>
          </p:nvPr>
        </p:nvGraphicFramePr>
        <p:xfrm>
          <a:off x="2483768" y="1628800"/>
          <a:ext cx="4189316" cy="3557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7359"/>
                <a:gridCol w="2381957"/>
              </a:tblGrid>
              <a:tr h="374441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1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Scheduling Paging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S_flag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Narrowband index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 (truncated MCS)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6849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Repetition number (PDSCH)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 (from</a:t>
                      </a:r>
                      <a:r>
                        <a:rPr lang="en-US" sz="1000" baseline="0" dirty="0" smtClean="0">
                          <a:effectLst/>
                        </a:rPr>
                        <a:t> predefined set of repetition numbers)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6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fontAlgn="base" hangingPunct="0"/>
            <a:r>
              <a:rPr lang="en-GB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sizes for M-PDCCH order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A: the same size to DCI M1A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B: the same size to DCI M1B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Details are FFS</a:t>
            </a:r>
            <a:endParaRPr lang="ko-KR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PRACH repetition/CE level, the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CE level used in last successful PRACH transmission is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assumed unless a CE level is indicated dynamically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dynamic indication of CE level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and repetition number for PRACH transmission is determined based on SIB PRACH resource configuration for the CE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preamble index and mask index can be indicated dynamically via M-PDCCH order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 index are not dynamically indicated via M-PDCCH order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PRACH resource index is determined based on SIB PRACH resource configuration for the CE level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Preamble index can be dynamically indicated via M-PDCCH order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the size of preamble index is reduced</a:t>
            </a:r>
          </a:p>
        </p:txBody>
      </p:sp>
    </p:spTree>
    <p:extLst>
      <p:ext uri="{BB962C8B-B14F-4D97-AF65-F5344CB8AC3E}">
        <p14:creationId xmlns:p14="http://schemas.microsoft.com/office/powerpoint/2010/main" val="45150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Example in CE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803269"/>
              </p:ext>
            </p:extLst>
          </p:nvPr>
        </p:nvGraphicFramePr>
        <p:xfrm>
          <a:off x="611560" y="1268760"/>
          <a:ext cx="7848871" cy="5296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2010"/>
                <a:gridCol w="1357118"/>
                <a:gridCol w="1357118"/>
                <a:gridCol w="3182625"/>
              </a:tblGrid>
              <a:tr h="189387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DCI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field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DL grant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M-PDCCH order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order purpose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UL/DL flag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UL/DL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flag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7575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ceil(log2(number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1’s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alt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9469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assignment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‘1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’s or ‘0’s depending on resource allocation type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Preamble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331428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MaskIndex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 for PUCCH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2270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NDI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3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PRACH resource set indication (CE level)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 process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for 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for TDD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97947"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SRS request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389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3">
                  <a:txBody>
                    <a:bodyPr/>
                    <a:lstStyle/>
                    <a:p>
                      <a:pPr marL="0" algn="just" defTabSz="914400" rtl="0" eaLnBrk="1" latinLnBrk="1" hangingPunct="0">
                        <a:spcAft>
                          <a:spcPts val="600"/>
                        </a:spcAft>
                      </a:pPr>
                      <a:r>
                        <a:rPr lang="en-US" altLang="ko-KR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Reserved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 marL="44585" marR="44585" marT="0" marB="0" anchor="ctr"/>
                </a:tc>
              </a:tr>
              <a:tr h="36901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DAI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for 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for TDD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for HD-FDD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HARQ-ACK resource offset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1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Example in CE mode B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819852"/>
              </p:ext>
            </p:extLst>
          </p:nvPr>
        </p:nvGraphicFramePr>
        <p:xfrm>
          <a:off x="683568" y="1412776"/>
          <a:ext cx="7272808" cy="33012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367"/>
                <a:gridCol w="1618843"/>
                <a:gridCol w="2040299"/>
                <a:gridCol w="2040299"/>
              </a:tblGrid>
              <a:tr h="192944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Field size for </a:t>
                      </a:r>
                      <a:r>
                        <a:rPr lang="en-US" sz="1000" dirty="0" smtClean="0">
                          <a:effectLst/>
                        </a:rPr>
                        <a:t>DL</a:t>
                      </a:r>
                      <a:r>
                        <a:rPr lang="en-US" sz="1000" baseline="0" dirty="0" smtClean="0">
                          <a:effectLst/>
                        </a:rPr>
                        <a:t> grant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Field size for M-PDCCH order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order purpose</a:t>
                      </a:r>
                      <a:endParaRPr lang="ko-KR" alt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94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UL/DL flag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 UL flag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 UL flag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8073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ceil(log2(number of narrowbands))</a:t>
                      </a:r>
                      <a:endParaRPr lang="ko-KR" altLang="ko-KR" sz="12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Preamble</a:t>
                      </a: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index (4 bits)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rowSpan="2"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ko-KR" altLang="ko-KR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94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altLang="ko-KR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Set</a:t>
                      </a: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to ‘1’s 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Field differentiator (assume that MCS ‘1111’ is not used for regular DL)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2501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NDI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 process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Set</a:t>
                      </a: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 to ‘1’s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Field differentiator (assume that MCS ‘1111’ and ARO ’11’ is not used for regular DL)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HARQ-ACK resource offset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for M-PDCCH repetition</a:t>
                      </a:r>
                      <a:r>
                        <a:rPr lang="en-US" sz="12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for M-PDCCH repetition</a:t>
                      </a:r>
                      <a:r>
                        <a:rPr lang="en-US" sz="12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81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</TotalTime>
  <Words>1050</Words>
  <Application>Microsoft Office PowerPoint</Application>
  <PresentationFormat>화면 슬라이드 쇼(4:3)</PresentationFormat>
  <Paragraphs>310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WF on Remaining Details on DCI</vt:lpstr>
      <vt:lpstr>Questions</vt:lpstr>
      <vt:lpstr>Proposals for Unicast DL Grant</vt:lpstr>
      <vt:lpstr>Proposal (DL grant)</vt:lpstr>
      <vt:lpstr>Proposal (UL grant)</vt:lpstr>
      <vt:lpstr>Proposal (Paging)</vt:lpstr>
      <vt:lpstr>Proposal</vt:lpstr>
      <vt:lpstr>DCI Example in CE mode A</vt:lpstr>
      <vt:lpstr>DCI Example in CE mode B</vt:lpstr>
      <vt:lpstr>Proposal (UL Grant)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yunjung</cp:lastModifiedBy>
  <cp:revision>42</cp:revision>
  <dcterms:created xsi:type="dcterms:W3CDTF">2006-10-05T04:04:58Z</dcterms:created>
  <dcterms:modified xsi:type="dcterms:W3CDTF">2015-11-20T17:18:42Z</dcterms:modified>
</cp:coreProperties>
</file>