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6" r:id="rId3"/>
    <p:sldId id="26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07" autoAdjust="0"/>
    <p:restoredTop sz="83036" autoAdjust="0"/>
  </p:normalViewPr>
  <p:slideViewPr>
    <p:cSldViewPr>
      <p:cViewPr>
        <p:scale>
          <a:sx n="150" d="100"/>
          <a:sy n="150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85F3E7-614F-4DAB-84A4-92574CFD9B50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63F13-A0B7-4417-B096-3DC6679AC7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Notes: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63F13-A0B7-4417-B096-3DC6679AC7D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Notes Mode</a:t>
            </a:r>
            <a:r>
              <a:rPr lang="en-US" baseline="0" dirty="0" smtClean="0"/>
              <a:t> B alternatives</a:t>
            </a:r>
            <a:r>
              <a:rPr lang="en-US" dirty="0" smtClean="0"/>
              <a:t>:</a:t>
            </a:r>
          </a:p>
          <a:p>
            <a:pPr lvl="0" hangingPunct="0">
              <a:spcBef>
                <a:spcPts val="0"/>
              </a:spcBef>
            </a:pPr>
            <a:r>
              <a:rPr lang="en-US" sz="1200" dirty="0" smtClean="0"/>
              <a:t>Alt1: </a:t>
            </a:r>
            <a:r>
              <a:rPr lang="en-US" sz="1200" baseline="0" dirty="0" smtClean="0"/>
              <a:t> if R &gt;=16 then </a:t>
            </a:r>
            <a:r>
              <a:rPr lang="en-US" sz="1200" dirty="0" smtClean="0"/>
              <a:t>Z = 4</a:t>
            </a:r>
          </a:p>
          <a:p>
            <a:pPr lvl="0" hangingPunct="0">
              <a:spcBef>
                <a:spcPts val="0"/>
              </a:spcBef>
            </a:pPr>
            <a:r>
              <a:rPr lang="en-US" sz="1200" dirty="0" smtClean="0"/>
              <a:t> - Pro: always cycle all RVs regardless of </a:t>
            </a:r>
            <a:r>
              <a:rPr lang="en-US" sz="1200" dirty="0" err="1" smtClean="0"/>
              <a:t>Ych</a:t>
            </a:r>
            <a:endParaRPr lang="en-US" sz="1200" dirty="0" smtClean="0"/>
          </a:p>
          <a:p>
            <a:pPr lvl="0" hangingPunct="0">
              <a:spcBef>
                <a:spcPts val="0"/>
              </a:spcBef>
            </a:pPr>
            <a:r>
              <a:rPr lang="en-US" sz="1200" dirty="0" smtClean="0"/>
              <a:t> - Con: for large</a:t>
            </a:r>
            <a:r>
              <a:rPr lang="en-US" sz="1200" baseline="0" dirty="0" smtClean="0"/>
              <a:t> R, Z could be bigger and allow better eNB CFO estimations</a:t>
            </a:r>
            <a:endParaRPr lang="en-US" sz="1200" dirty="0" smtClean="0"/>
          </a:p>
          <a:p>
            <a:pPr lvl="0" hangingPunct="0">
              <a:spcBef>
                <a:spcPts val="0"/>
              </a:spcBef>
            </a:pPr>
            <a:r>
              <a:rPr lang="en-US" sz="1200" dirty="0" smtClean="0"/>
              <a:t>Alt2:  If R &gt;=16 then Z=</a:t>
            </a:r>
            <a:r>
              <a:rPr lang="en-US" sz="1200" dirty="0" err="1" smtClean="0"/>
              <a:t>Ych</a:t>
            </a:r>
            <a:r>
              <a:rPr lang="en-US" sz="1200" dirty="0" smtClean="0"/>
              <a:t>   </a:t>
            </a:r>
          </a:p>
          <a:p>
            <a:pPr lvl="0" hangingPunct="0">
              <a:spcBef>
                <a:spcPts val="0"/>
              </a:spcBef>
            </a:pPr>
            <a:r>
              <a:rPr lang="en-US" sz="1200" dirty="0" smtClean="0"/>
              <a:t>- </a:t>
            </a:r>
            <a:r>
              <a:rPr lang="en-US" sz="1200" baseline="0" dirty="0" smtClean="0"/>
              <a:t> limit value of </a:t>
            </a:r>
            <a:r>
              <a:rPr lang="en-US" sz="1200" baseline="0" dirty="0" err="1" smtClean="0"/>
              <a:t>Ych</a:t>
            </a:r>
            <a:r>
              <a:rPr lang="en-US" sz="1200" baseline="0" dirty="0" smtClean="0"/>
              <a:t> that allow all the RVs to cycle </a:t>
            </a:r>
            <a:endParaRPr lang="en-US" sz="1200" dirty="0" smtClean="0"/>
          </a:p>
          <a:p>
            <a:pPr lvl="0" hangingPunct="0">
              <a:spcBef>
                <a:spcPts val="0"/>
              </a:spcBef>
            </a:pPr>
            <a:r>
              <a:rPr lang="en-US" sz="1200" dirty="0" smtClean="0"/>
              <a:t>Alt3: if R&gt;=16 then Z= min(Ych,4) 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 - Pro: always cycle all RVs regardless of </a:t>
            </a:r>
            <a:r>
              <a:rPr lang="en-US" sz="1200" dirty="0" err="1" smtClean="0"/>
              <a:t>Ych</a:t>
            </a:r>
            <a:endParaRPr lang="en-US" sz="1200" dirty="0" smtClean="0"/>
          </a:p>
          <a:p>
            <a:pPr marL="171450" marR="0" lvl="0" indent="-17145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dirty="0" smtClean="0"/>
              <a:t>Con: for large</a:t>
            </a:r>
            <a:r>
              <a:rPr lang="en-US" sz="1200" baseline="0" dirty="0" smtClean="0"/>
              <a:t> R, Z could be bigger and allow better eNB CFO estimations</a:t>
            </a:r>
            <a:endParaRPr lang="en-US" sz="1200" dirty="0" smtClean="0"/>
          </a:p>
          <a:p>
            <a:pPr lvl="0" hangingPunct="0">
              <a:spcBef>
                <a:spcPts val="0"/>
              </a:spcBef>
            </a:pPr>
            <a:r>
              <a:rPr lang="en-US" sz="1200" dirty="0" smtClean="0"/>
              <a:t>Alt4: for all R Z= R/4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 - Pro: always cycle all RVs regardless of </a:t>
            </a:r>
            <a:r>
              <a:rPr lang="en-US" sz="1200" dirty="0" err="1" smtClean="0"/>
              <a:t>Ych</a:t>
            </a:r>
            <a:endParaRPr lang="en-US" sz="1200" dirty="0" smtClean="0"/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 - Pro: For large</a:t>
            </a:r>
            <a:r>
              <a:rPr lang="en-US" sz="1200" baseline="0" dirty="0" smtClean="0"/>
              <a:t> R, Z is bigger and allows better eNB CFO estimations</a:t>
            </a:r>
          </a:p>
          <a:p>
            <a:pPr marL="0" marR="0" lvl="0" indent="0" algn="l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aseline="0" dirty="0" smtClean="0"/>
              <a:t>- Con: large range of Z which could complicate UE design</a:t>
            </a:r>
          </a:p>
          <a:p>
            <a:r>
              <a:rPr lang="en-US" dirty="0" smtClean="0"/>
              <a:t>Alt5: For</a:t>
            </a:r>
            <a:r>
              <a:rPr lang="en-US" baseline="0" dirty="0" smtClean="0"/>
              <a:t> all R Z = </a:t>
            </a:r>
            <a:r>
              <a:rPr lang="en-US" baseline="0" dirty="0" err="1" smtClean="0"/>
              <a:t>Ych</a:t>
            </a:r>
            <a:endParaRPr lang="en-US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- </a:t>
            </a:r>
            <a:r>
              <a:rPr lang="en-US" sz="1200" baseline="0" dirty="0" smtClean="0"/>
              <a:t> con: limit values of </a:t>
            </a:r>
            <a:r>
              <a:rPr lang="en-US" sz="1200" baseline="0" dirty="0" err="1" smtClean="0"/>
              <a:t>Ych</a:t>
            </a:r>
            <a:r>
              <a:rPr lang="en-US" sz="1200" baseline="0" dirty="0" smtClean="0"/>
              <a:t> that allow all the RVs to cycle </a:t>
            </a:r>
            <a:endParaRPr lang="en-US" sz="1200" dirty="0" smtClean="0"/>
          </a:p>
          <a:p>
            <a:r>
              <a:rPr lang="en-US" baseline="0" dirty="0" smtClean="0"/>
              <a:t>Alt6: For all R, Z=4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 smtClean="0"/>
              <a:t>- </a:t>
            </a:r>
            <a:r>
              <a:rPr lang="en-US" sz="1200" baseline="0" dirty="0" smtClean="0"/>
              <a:t> con: does NOT allow all the RVs to cycle when R&lt;15 </a:t>
            </a:r>
            <a:endParaRPr lang="en-US" sz="1200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163F13-A0B7-4417-B096-3DC6679AC7D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RV Cycling Setting Z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Sierra Wireless,…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R1-155702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19323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#83	R1-157501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#4 – How to set Z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00600"/>
          </a:xfrm>
        </p:spPr>
        <p:txBody>
          <a:bodyPr>
            <a:noAutofit/>
          </a:bodyPr>
          <a:lstStyle/>
          <a:p>
            <a:pPr hangingPunct="0"/>
            <a:r>
              <a:rPr lang="en-US" sz="1600" dirty="0" smtClean="0"/>
              <a:t>RAN1#82bis </a:t>
            </a:r>
            <a:r>
              <a:rPr lang="en-US" sz="1600" dirty="0"/>
              <a:t>agreement:</a:t>
            </a:r>
          </a:p>
          <a:p>
            <a:pPr marL="542925" lvl="0" indent="-357188">
              <a:spcBef>
                <a:spcPts val="0"/>
              </a:spcBef>
            </a:pPr>
            <a:r>
              <a:rPr lang="en-GB" sz="1600" dirty="0"/>
              <a:t>In case of PUSCH transmission from LC UEs and UEs operating coverage enhancement</a:t>
            </a:r>
            <a:endParaRPr lang="en-US" sz="1600" dirty="0"/>
          </a:p>
          <a:p>
            <a:pPr lvl="1">
              <a:spcBef>
                <a:spcPts val="0"/>
              </a:spcBef>
            </a:pPr>
            <a:r>
              <a:rPr lang="en-GB" sz="1400" dirty="0"/>
              <a:t>The redundancy version (RV) is cycled every Z subframes</a:t>
            </a:r>
            <a:endParaRPr lang="en-US" sz="1400" dirty="0"/>
          </a:p>
          <a:p>
            <a:pPr lvl="2">
              <a:spcBef>
                <a:spcPts val="0"/>
              </a:spcBef>
            </a:pPr>
            <a:r>
              <a:rPr lang="en-GB" sz="1200" dirty="0"/>
              <a:t>For no or small repetitions, Z=1</a:t>
            </a:r>
            <a:endParaRPr lang="en-US" sz="1200" dirty="0"/>
          </a:p>
          <a:p>
            <a:pPr lvl="3">
              <a:spcBef>
                <a:spcPts val="0"/>
              </a:spcBef>
            </a:pPr>
            <a:r>
              <a:rPr lang="en-GB" sz="1100" dirty="0"/>
              <a:t>FFS whether or not a TB can be mapped to X&gt;1 subframes as a bundle</a:t>
            </a:r>
            <a:endParaRPr lang="en-US" sz="1100" dirty="0"/>
          </a:p>
          <a:p>
            <a:pPr lvl="4">
              <a:spcBef>
                <a:spcPts val="0"/>
              </a:spcBef>
            </a:pPr>
            <a:r>
              <a:rPr lang="en-GB" sz="1100" dirty="0"/>
              <a:t>Value of X FFS</a:t>
            </a:r>
            <a:endParaRPr lang="en-US" sz="1100" dirty="0"/>
          </a:p>
          <a:p>
            <a:pPr lvl="2">
              <a:spcBef>
                <a:spcPts val="0"/>
              </a:spcBef>
            </a:pPr>
            <a:r>
              <a:rPr lang="en-GB" sz="1200" dirty="0"/>
              <a:t>Otherwise, Z&gt;1</a:t>
            </a:r>
            <a:endParaRPr lang="en-US" sz="1200" dirty="0"/>
          </a:p>
          <a:p>
            <a:pPr lvl="3">
              <a:spcBef>
                <a:spcPts val="0"/>
              </a:spcBef>
            </a:pPr>
            <a:r>
              <a:rPr lang="en-GB" sz="1100" dirty="0"/>
              <a:t>The scrambling sequences at least for PUSCH data are the same in the same Z subframes</a:t>
            </a:r>
            <a:endParaRPr lang="en-US" sz="1100" dirty="0"/>
          </a:p>
          <a:p>
            <a:pPr lvl="3">
              <a:spcBef>
                <a:spcPts val="0"/>
              </a:spcBef>
            </a:pPr>
            <a:r>
              <a:rPr lang="en-GB" sz="1100" dirty="0"/>
              <a:t>Z is not explicitly configured</a:t>
            </a:r>
            <a:endParaRPr lang="en-US" sz="1100" dirty="0"/>
          </a:p>
          <a:p>
            <a:pPr lvl="3">
              <a:spcBef>
                <a:spcPts val="0"/>
              </a:spcBef>
            </a:pPr>
            <a:r>
              <a:rPr lang="en-GB" sz="1100" dirty="0"/>
              <a:t>FFS the value of Z</a:t>
            </a:r>
            <a:endParaRPr lang="en-US" sz="1100" dirty="0"/>
          </a:p>
          <a:p>
            <a:pPr lvl="1">
              <a:spcBef>
                <a:spcPts val="0"/>
              </a:spcBef>
            </a:pPr>
            <a:r>
              <a:rPr lang="en-GB" sz="1400" dirty="0"/>
              <a:t>The RV cycling follows legacy RV cycling pattern i.e. RV {0,2,3,1}</a:t>
            </a:r>
            <a:endParaRPr lang="en-US" sz="1400" dirty="0"/>
          </a:p>
          <a:p>
            <a:pPr lvl="2"/>
            <a:endParaRPr lang="en-US" sz="1200" dirty="0"/>
          </a:p>
          <a:p>
            <a:pPr lvl="2"/>
            <a:endParaRPr lang="en-US" sz="1200" dirty="0" smtClean="0"/>
          </a:p>
          <a:p>
            <a:pPr marL="0" indent="0">
              <a:buNone/>
            </a:pPr>
            <a:r>
              <a:rPr lang="en-US" sz="1600" dirty="0" smtClean="0"/>
              <a:t>TDD Background:</a:t>
            </a:r>
          </a:p>
          <a:p>
            <a:pPr marL="542925" indent="-357188">
              <a:spcBef>
                <a:spcPts val="0"/>
              </a:spcBef>
            </a:pPr>
            <a:r>
              <a:rPr lang="en-US" sz="1600" dirty="0" smtClean="0"/>
              <a:t>TDD </a:t>
            </a:r>
            <a:r>
              <a:rPr lang="en-US" sz="1600" dirty="0"/>
              <a:t>Proposal is to set Z </a:t>
            </a:r>
            <a:r>
              <a:rPr lang="en-US" sz="1600" dirty="0" smtClean="0"/>
              <a:t>in mode  B when R&gt;12 to </a:t>
            </a:r>
            <a:r>
              <a:rPr lang="en-US" sz="1600" dirty="0"/>
              <a:t>the # of consecutive UL SF in each Configuration</a:t>
            </a:r>
          </a:p>
          <a:p>
            <a:pPr marL="0" indent="0">
              <a:buNone/>
            </a:pPr>
            <a:endParaRPr lang="en-US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061" y="4724400"/>
            <a:ext cx="5715000" cy="1624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029200" y="6057900"/>
            <a:ext cx="838200" cy="252832"/>
          </a:xfrm>
          <a:prstGeom prst="rect">
            <a:avLst/>
          </a:prstGeom>
          <a:solidFill>
            <a:schemeClr val="accent6">
              <a:lumMod val="75000"/>
              <a:alpha val="25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24600" y="6070016"/>
            <a:ext cx="609600" cy="252832"/>
          </a:xfrm>
          <a:prstGeom prst="rect">
            <a:avLst/>
          </a:prstGeom>
          <a:solidFill>
            <a:schemeClr val="accent6">
              <a:lumMod val="75000"/>
              <a:alpha val="25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5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Autofit/>
          </a:bodyPr>
          <a:lstStyle/>
          <a:p>
            <a:pPr lvl="0" hangingPunct="0">
              <a:spcBef>
                <a:spcPts val="0"/>
              </a:spcBef>
            </a:pPr>
            <a:r>
              <a:rPr lang="en-US" sz="1400" i="1" dirty="0" smtClean="0"/>
              <a:t>For PUSCH and PDCSH RV cycling, </a:t>
            </a:r>
          </a:p>
          <a:p>
            <a:pPr lvl="1" hangingPunct="0">
              <a:spcBef>
                <a:spcPts val="0"/>
              </a:spcBef>
            </a:pPr>
            <a:r>
              <a:rPr lang="en-US" sz="1400" i="1" dirty="0" smtClean="0"/>
              <a:t>Rel 13 UE </a:t>
            </a:r>
            <a:r>
              <a:rPr lang="en-US" sz="1400" i="1" dirty="0" smtClean="0"/>
              <a:t>in Mode A: Z=1 </a:t>
            </a:r>
          </a:p>
          <a:p>
            <a:pPr lvl="1" hangingPunct="0">
              <a:spcBef>
                <a:spcPts val="0"/>
              </a:spcBef>
            </a:pPr>
            <a:r>
              <a:rPr lang="en-US" sz="1400" i="1" dirty="0" smtClean="0"/>
              <a:t>Rel 13 UE </a:t>
            </a:r>
            <a:r>
              <a:rPr lang="en-US" sz="1400" i="1" dirty="0" smtClean="0"/>
              <a:t>in Mode B:</a:t>
            </a:r>
          </a:p>
          <a:p>
            <a:pPr lvl="2" hangingPunct="0">
              <a:spcBef>
                <a:spcPts val="0"/>
              </a:spcBef>
            </a:pPr>
            <a:r>
              <a:rPr lang="en-US" sz="1400" i="1" dirty="0" smtClean="0"/>
              <a:t>For FDD: Z=4</a:t>
            </a:r>
          </a:p>
          <a:p>
            <a:pPr lvl="2" hangingPunct="0">
              <a:spcBef>
                <a:spcPts val="0"/>
              </a:spcBef>
            </a:pPr>
            <a:r>
              <a:rPr lang="en-US" sz="1400" i="1" dirty="0" smtClean="0"/>
              <a:t>For TDD PUSCH Z = 5, PDSCH Z= 10</a:t>
            </a:r>
          </a:p>
          <a:p>
            <a:pPr>
              <a:spcBef>
                <a:spcPts val="0"/>
              </a:spcBef>
            </a:pPr>
            <a:r>
              <a:rPr lang="en-CA" sz="1400" i="1" dirty="0" smtClean="0"/>
              <a:t>In Mode A and Mode B, PUSCH/PDSCH scrambling sequence is different in every Z subframes for the duration of repetitions </a:t>
            </a:r>
          </a:p>
          <a:p>
            <a:pPr>
              <a:spcBef>
                <a:spcPts val="0"/>
              </a:spcBef>
            </a:pPr>
            <a:r>
              <a:rPr lang="en-US" sz="1400" i="1" dirty="0" smtClean="0"/>
              <a:t>Note: the set of Z subframes correspond to all subframes in any frame, regardless of whether the subframes are valid or not for PUSCH/PDSCH transmission</a:t>
            </a:r>
          </a:p>
          <a:p>
            <a:pPr>
              <a:spcBef>
                <a:spcPts val="0"/>
              </a:spcBef>
            </a:pPr>
            <a:endParaRPr lang="en-US" sz="700" dirty="0" smtClean="0"/>
          </a:p>
          <a:p>
            <a:pPr marL="0" indent="0">
              <a:spcBef>
                <a:spcPts val="0"/>
              </a:spcBef>
              <a:buNone/>
            </a:pP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19811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6847</TotalTime>
  <Words>427</Words>
  <Application>Microsoft Office PowerPoint</Application>
  <PresentationFormat>On-screen Show (4:3)</PresentationFormat>
  <Paragraphs>50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RV Cycling Setting Z</vt:lpstr>
      <vt:lpstr>Background #4 – How to set Z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Frequency Hopping Granularity for MTC</dc:title>
  <dc:creator>Gus Vos</dc:creator>
  <cp:lastModifiedBy>Sierra</cp:lastModifiedBy>
  <cp:revision>351</cp:revision>
  <dcterms:created xsi:type="dcterms:W3CDTF">2006-08-16T00:00:00Z</dcterms:created>
  <dcterms:modified xsi:type="dcterms:W3CDTF">2015-11-20T16:55:16Z</dcterms:modified>
</cp:coreProperties>
</file>