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61" r:id="rId3"/>
    <p:sldId id="262" r:id="rId4"/>
    <p:sldId id="263" r:id="rId5"/>
    <p:sldId id="269" r:id="rId6"/>
    <p:sldId id="265" r:id="rId7"/>
    <p:sldId id="270" r:id="rId8"/>
    <p:sldId id="264" r:id="rId9"/>
    <p:sldId id="266" r:id="rId10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EC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中間スタイル 2 - アクセント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44" autoAdjust="0"/>
    <p:restoredTop sz="85393" autoAdjust="0"/>
  </p:normalViewPr>
  <p:slideViewPr>
    <p:cSldViewPr>
      <p:cViewPr>
        <p:scale>
          <a:sx n="80" d="100"/>
          <a:sy n="80" d="100"/>
        </p:scale>
        <p:origin x="-588" y="-16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2015/11/20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</a:t>
            </a:r>
            <a:r>
              <a:rPr lang="en-US" altLang="ja-JP" sz="4000" dirty="0" smtClean="0"/>
              <a:t>TBS determination in initial partial </a:t>
            </a:r>
            <a:r>
              <a:rPr lang="en-US" altLang="ja-JP" sz="4000" dirty="0" err="1" smtClean="0"/>
              <a:t>subframes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GB" altLang="ja-JP" dirty="0" smtClean="0"/>
              <a:t>Panasonic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/>
              <a:t>3GPP TSG RAN WG1 Meeting #</a:t>
            </a:r>
            <a:r>
              <a:rPr lang="en-US" altLang="ja-JP" dirty="0" smtClean="0"/>
              <a:t>83                                                 Anaheim, US, 15th </a:t>
            </a:r>
            <a:r>
              <a:rPr lang="en-US" altLang="ja-JP" dirty="0"/>
              <a:t>- </a:t>
            </a:r>
            <a:r>
              <a:rPr lang="en-US" altLang="ja-JP" dirty="0" smtClean="0"/>
              <a:t>22nd November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6.2.3.3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R1-157803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For the initial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MAC layer/scheduler needs to determine the Transport Block Size (TBS) and prepare PHY coding before knowing how long the initial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</a:t>
            </a:r>
          </a:p>
          <a:p>
            <a:pPr lvl="0"/>
            <a:r>
              <a:rPr lang="en-US" altLang="ja-JP" dirty="0" smtClean="0"/>
              <a:t>This might cause the need to prepare the MAC/PHY chain assuming two different TBS sizes or starting positions for at least the first two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Depending whether the TBS for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 size 1 or size 2, the Transport Block for the second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would start at different positions of the </a:t>
            </a:r>
            <a:r>
              <a:rPr lang="en-US" altLang="ja-JP" dirty="0" err="1" smtClean="0"/>
              <a:t>Tx</a:t>
            </a:r>
            <a:r>
              <a:rPr lang="en-US" altLang="ja-JP" dirty="0" smtClean="0"/>
              <a:t> buffer even for the same TBS of the second Transport Block.</a:t>
            </a:r>
          </a:p>
          <a:p>
            <a:r>
              <a:rPr lang="en-US" altLang="ja-JP" dirty="0" smtClean="0"/>
              <a:t>In order to alleviate this burden to the </a:t>
            </a:r>
            <a:r>
              <a:rPr lang="en-US" altLang="ja-JP" dirty="0" err="1" smtClean="0"/>
              <a:t>eNB</a:t>
            </a:r>
            <a:r>
              <a:rPr lang="en-US" altLang="ja-JP" dirty="0" smtClean="0"/>
              <a:t>, it is desirable to determine only one TBS that is applicable to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regardless of whether the first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is full or partial.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Potential solutions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Option A)</a:t>
            </a:r>
          </a:p>
          <a:p>
            <a:pPr lvl="1"/>
            <a:r>
              <a:rPr lang="en-US" altLang="ja-JP" dirty="0" smtClean="0"/>
              <a:t>Re-use the </a:t>
            </a:r>
            <a:r>
              <a:rPr lang="en-US" altLang="ja-JP" dirty="0" err="1" smtClean="0"/>
              <a:t>DwPTS</a:t>
            </a:r>
            <a:r>
              <a:rPr lang="en-US" altLang="ja-JP" dirty="0" smtClean="0"/>
              <a:t> TBS determination approach with a scaling factor of 0.5, so that N_PRB = floor(N'_PRB * 0.5) for lookup in the TBS table</a:t>
            </a:r>
          </a:p>
          <a:p>
            <a:r>
              <a:rPr lang="en-US" altLang="ja-JP" dirty="0" smtClean="0"/>
              <a:t>Option B)</a:t>
            </a:r>
          </a:p>
          <a:p>
            <a:pPr lvl="1"/>
            <a:r>
              <a:rPr lang="en-US" altLang="ja-JP" dirty="0" smtClean="0"/>
              <a:t>Determine the TBS according to the N'_PRB as indicated in the DCI, but adapt the modulation order in case the </a:t>
            </a:r>
            <a:r>
              <a:rPr lang="en-US" altLang="ja-JP" dirty="0" err="1" smtClean="0"/>
              <a:t>coderate</a:t>
            </a:r>
            <a:r>
              <a:rPr lang="en-US" altLang="ja-JP" dirty="0" smtClean="0"/>
              <a:t> exceeds 0.931</a:t>
            </a:r>
          </a:p>
          <a:p>
            <a:pPr lvl="2"/>
            <a:r>
              <a:rPr lang="en-US" altLang="ja-JP" dirty="0" smtClean="0"/>
              <a:t>E.g. if the I_MCS indicates QPSK but the </a:t>
            </a:r>
            <a:r>
              <a:rPr lang="en-US" altLang="ja-JP" dirty="0" err="1" smtClean="0"/>
              <a:t>coderate</a:t>
            </a:r>
            <a:r>
              <a:rPr lang="en-US" altLang="ja-JP" dirty="0" smtClean="0"/>
              <a:t> for the determined TBS exceeds 0.931, the modulation order is changed to 16-QAM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7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en-US" altLang="ja-JP" dirty="0" smtClean="0"/>
              <a:t>The example assumes scheduling of 100 PRBs in a full or partial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TBS table allows the following TB sizes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For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according to Option A (PRB scaling), the following TBS sizes are allowed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Yellow elements denote TBS that are identical for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PRB scaling partial </a:t>
            </a:r>
            <a:r>
              <a:rPr lang="en-US" altLang="ja-JP" dirty="0" err="1" smtClean="0"/>
              <a:t>subframes</a:t>
            </a:r>
            <a:r>
              <a:rPr lang="en-US" altLang="ja-JP" dirty="0" smtClean="0"/>
              <a:t>.</a:t>
            </a:r>
          </a:p>
          <a:p>
            <a:pPr lvl="1"/>
            <a:r>
              <a:rPr lang="en-US" altLang="ja-JP" dirty="0" smtClean="0"/>
              <a:t>"36696" is also identical, but exceeds code rate 0.931 in both cases</a:t>
            </a:r>
          </a:p>
          <a:p>
            <a:r>
              <a:rPr lang="en-US" altLang="ja-JP" dirty="0" smtClean="0"/>
              <a:t>Effect: Only 9 TB sizes are identical 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with PRB scaling</a:t>
            </a:r>
          </a:p>
          <a:p>
            <a:r>
              <a:rPr lang="en-US" altLang="ja-JP" dirty="0" smtClean="0"/>
              <a:t>The modulation size and code rate for these 9 TB sizes</a:t>
            </a:r>
          </a:p>
          <a:p>
            <a:endParaRPr lang="en-US" altLang="ja-JP" dirty="0"/>
          </a:p>
          <a:p>
            <a:r>
              <a:rPr lang="en-US" altLang="ja-JP" dirty="0" smtClean="0"/>
              <a:t> 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9459094"/>
              </p:ext>
            </p:extLst>
          </p:nvPr>
        </p:nvGraphicFramePr>
        <p:xfrm>
          <a:off x="611560" y="2087805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31525004"/>
              </p:ext>
            </p:extLst>
          </p:nvPr>
        </p:nvGraphicFramePr>
        <p:xfrm>
          <a:off x="611560" y="3140968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1384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1800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6200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6968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7992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9912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11448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12960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15264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16416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21384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31704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7739408"/>
              </p:ext>
            </p:extLst>
          </p:nvPr>
        </p:nvGraphicFramePr>
        <p:xfrm>
          <a:off x="899592" y="5517232"/>
          <a:ext cx="6477000" cy="91440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/>
                <a:gridCol w="685800"/>
                <a:gridCol w="685800"/>
                <a:gridCol w="685800"/>
                <a:gridCol w="685800"/>
                <a:gridCol w="508000"/>
                <a:gridCol w="508000"/>
                <a:gridCol w="508000"/>
                <a:gridCol w="508000"/>
                <a:gridCol w="508000"/>
                <a:gridCol w="508000"/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TBS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3624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8760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14112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19848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22920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25456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28336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ctr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Full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0,151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0,588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0,4135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0,4775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0,53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0,637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0,425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 dirty="0" smtClean="0">
                          <a:effectLst/>
                        </a:rPr>
                        <a:t>Scaling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M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4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6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  <a:tr h="180975">
                <a:tc>
                  <a:txBody>
                    <a:bodyPr/>
                    <a:lstStyle/>
                    <a:p>
                      <a:pPr algn="l" fontAlgn="b"/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1100" u="none" strike="noStrike">
                          <a:effectLst/>
                        </a:rPr>
                        <a:t>CR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0,302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0,365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0,588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0,551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0,637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0,707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0,787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>
                          <a:effectLst/>
                        </a:rPr>
                        <a:t>0,849</a:t>
                      </a:r>
                      <a:endParaRPr lang="en-GB" sz="11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1100" u="none" strike="noStrike" dirty="0">
                          <a:effectLst/>
                        </a:rPr>
                        <a:t>0,849</a:t>
                      </a:r>
                      <a:endParaRPr lang="en-GB" sz="11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85514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A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/>
          </a:bodyPr>
          <a:lstStyle/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88683410"/>
              </p:ext>
            </p:extLst>
          </p:nvPr>
        </p:nvGraphicFramePr>
        <p:xfrm>
          <a:off x="5475046" y="2012776"/>
          <a:ext cx="2913378" cy="4800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126"/>
                <a:gridCol w="971126"/>
                <a:gridCol w="971126"/>
              </a:tblGrid>
              <a:tr h="2662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972863"/>
              </p:ext>
            </p:extLst>
          </p:nvPr>
        </p:nvGraphicFramePr>
        <p:xfrm>
          <a:off x="1187624" y="2012776"/>
          <a:ext cx="2913378" cy="4800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126"/>
                <a:gridCol w="971126"/>
                <a:gridCol w="971126"/>
              </a:tblGrid>
              <a:tr h="2662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TextBox 11"/>
          <p:cNvSpPr txBox="1"/>
          <p:nvPr/>
        </p:nvSpPr>
        <p:spPr>
          <a:xfrm>
            <a:off x="1557534" y="1342509"/>
            <a:ext cx="224561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TBS Scaling</a:t>
            </a:r>
          </a:p>
          <a:p>
            <a:pPr algn="ctr"/>
            <a:r>
              <a:rPr lang="en-GB" dirty="0" smtClean="0"/>
              <a:t>For full </a:t>
            </a:r>
            <a:r>
              <a:rPr lang="en-GB" dirty="0" err="1" smtClean="0"/>
              <a:t>subframe</a:t>
            </a:r>
            <a:r>
              <a:rPr lang="en-GB" dirty="0" smtClean="0"/>
              <a:t> case</a:t>
            </a:r>
            <a:endParaRPr lang="en-GB" dirty="0"/>
          </a:p>
        </p:txBody>
      </p:sp>
      <p:sp>
        <p:nvSpPr>
          <p:cNvPr id="13" name="TextBox 12"/>
          <p:cNvSpPr txBox="1"/>
          <p:nvPr/>
        </p:nvSpPr>
        <p:spPr>
          <a:xfrm>
            <a:off x="5619062" y="1342508"/>
            <a:ext cx="255339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dirty="0" smtClean="0"/>
              <a:t>TBS Scaling</a:t>
            </a:r>
          </a:p>
          <a:p>
            <a:pPr algn="ctr"/>
            <a:r>
              <a:rPr lang="en-GB" dirty="0" smtClean="0"/>
              <a:t>For partial </a:t>
            </a:r>
            <a:r>
              <a:rPr lang="en-GB" dirty="0" err="1" smtClean="0"/>
              <a:t>subframe</a:t>
            </a:r>
            <a:r>
              <a:rPr lang="en-GB" dirty="0" smtClean="0"/>
              <a:t> case</a:t>
            </a:r>
            <a:endParaRPr lang="en-GB" dirty="0"/>
          </a:p>
        </p:txBody>
      </p:sp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475928" y="692696"/>
            <a:ext cx="8640960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This example shows the unavailable MCS (</a:t>
            </a:r>
            <a:r>
              <a:rPr lang="en-US" altLang="ja-JP" dirty="0" smtClean="0">
                <a:solidFill>
                  <a:srgbClr val="FF0000"/>
                </a:solidFill>
              </a:rPr>
              <a:t>red</a:t>
            </a:r>
            <a:r>
              <a:rPr lang="en-US" altLang="ja-JP" dirty="0" smtClean="0"/>
              <a:t>) for the case of 100 PRB and scaling factor of 0.5</a:t>
            </a:r>
          </a:p>
        </p:txBody>
      </p:sp>
    </p:spTree>
    <p:extLst>
      <p:ext uri="{BB962C8B-B14F-4D97-AF65-F5344CB8AC3E}">
        <p14:creationId xmlns:p14="http://schemas.microsoft.com/office/powerpoint/2010/main" val="400142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/>
          </a:bodyPr>
          <a:lstStyle/>
          <a:p>
            <a:pPr lvl="0"/>
            <a:r>
              <a:rPr lang="en-US" altLang="ja-JP" dirty="0" smtClean="0"/>
              <a:t>The example assumes scheduling of 100 PRBs in a full or partial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 the TBS table allows the following TB sizes</a:t>
            </a:r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For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according to Option B (Modulation order adaptation), the same TBS sizes are allowed that show a code rate &lt;=0.931</a:t>
            </a:r>
          </a:p>
          <a:p>
            <a:pPr lvl="0"/>
            <a:endParaRPr lang="en-US" altLang="ja-JP" dirty="0"/>
          </a:p>
          <a:p>
            <a:r>
              <a:rPr lang="en-US" altLang="ja-JP" dirty="0" smtClean="0"/>
              <a:t>Effect: 19 identical TB sizes are available for a full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and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with Modulation adaptation</a:t>
            </a:r>
          </a:p>
          <a:p>
            <a:r>
              <a:rPr lang="en-US" altLang="ja-JP" dirty="0" smtClean="0"/>
              <a:t>The modulation size and code rate for these 19 TB sizes</a:t>
            </a:r>
          </a:p>
          <a:p>
            <a:endParaRPr lang="en-US" altLang="ja-JP" dirty="0"/>
          </a:p>
          <a:p>
            <a:r>
              <a:rPr lang="en-US" altLang="ja-JP" dirty="0" smtClean="0"/>
              <a:t> </a:t>
            </a:r>
          </a:p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63426309"/>
              </p:ext>
            </p:extLst>
          </p:nvPr>
        </p:nvGraphicFramePr>
        <p:xfrm>
          <a:off x="611560" y="2231821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715962"/>
              </p:ext>
            </p:extLst>
          </p:nvPr>
        </p:nvGraphicFramePr>
        <p:xfrm>
          <a:off x="611560" y="3815997"/>
          <a:ext cx="8229591" cy="117059"/>
        </p:xfrm>
        <a:graphic>
          <a:graphicData uri="http://schemas.openxmlformats.org/drawingml/2006/table">
            <a:tbl>
              <a:tblPr/>
              <a:tblGrid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  <a:gridCol w="283779"/>
              </a:tblGrid>
              <a:tr h="117059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2792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4584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7224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8760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10296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12216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14112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15840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17568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19848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22920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25456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28336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30576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32856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36696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39232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43816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46888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51024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55056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57336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61664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63776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7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/>
                        </a:rPr>
                        <a:t>75376</a:t>
                      </a:r>
                    </a:p>
                  </a:txBody>
                  <a:tcPr marL="5321" marR="5321" marT="5321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540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6935161"/>
              </p:ext>
            </p:extLst>
          </p:nvPr>
        </p:nvGraphicFramePr>
        <p:xfrm>
          <a:off x="611560" y="5517232"/>
          <a:ext cx="8229606" cy="77966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488350"/>
                <a:gridCol w="488350"/>
                <a:gridCol w="488350"/>
                <a:gridCol w="488350"/>
                <a:gridCol w="488350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  <a:gridCol w="361741"/>
              </a:tblGrid>
              <a:tr h="142435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TBS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2792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3624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4584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5736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7224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8760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10296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12216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14112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15840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15840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17568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19848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22920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25456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28336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30576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800" u="none" strike="noStrike">
                          <a:effectLst/>
                        </a:rPr>
                        <a:t>32856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ctr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Full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CR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0,116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0,151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0,191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0,239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0,301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0,365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0,429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0,509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0,588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0,414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0,637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0,425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0,456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245531"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Mod. Adapt.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M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4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  <a:tr h="128870">
                <a:tc>
                  <a:txBody>
                    <a:bodyPr/>
                    <a:lstStyle/>
                    <a:p>
                      <a:pPr algn="l" fontAlgn="b"/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GB" sz="800" u="none" strike="noStrike">
                          <a:effectLst/>
                        </a:rPr>
                        <a:t>CR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0,233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0,302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0,382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0,478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0,602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0,73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0,858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0,509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0,588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0,66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0,732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0,827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0,637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0,707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0,787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0,849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>
                          <a:effectLst/>
                        </a:rPr>
                        <a:t>0,849</a:t>
                      </a:r>
                      <a:endParaRPr lang="en-GB" sz="800" b="0" i="0" u="none" strike="noStrike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GB" sz="800" u="none" strike="noStrike" dirty="0">
                          <a:effectLst/>
                        </a:rPr>
                        <a:t>0,913</a:t>
                      </a:r>
                      <a:endParaRPr lang="en-GB" sz="800" b="0" i="0" u="none" strike="noStrike" dirty="0">
                        <a:solidFill>
                          <a:srgbClr val="000000"/>
                        </a:solidFill>
                        <a:effectLst/>
                        <a:latin typeface="Arial"/>
                      </a:endParaRPr>
                    </a:p>
                  </a:txBody>
                  <a:tcPr marL="6783" marR="6783" marT="6783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5714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Analysis Option B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/>
          </a:bodyPr>
          <a:lstStyle/>
          <a:p>
            <a:endParaRPr lang="en-US" altLang="ja-JP" dirty="0"/>
          </a:p>
          <a:p>
            <a:endParaRPr lang="en-US" altLang="ja-JP" dirty="0" smtClean="0"/>
          </a:p>
          <a:p>
            <a:endParaRPr lang="en-US" altLang="ja-JP" dirty="0" smtClean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4" name="コンテンツ プレースホルダー 2"/>
          <p:cNvSpPr txBox="1">
            <a:spLocks/>
          </p:cNvSpPr>
          <p:nvPr/>
        </p:nvSpPr>
        <p:spPr>
          <a:xfrm>
            <a:off x="475928" y="980728"/>
            <a:ext cx="5104184" cy="568863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kumimoji="1"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kumimoji="1"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dirty="0" smtClean="0"/>
              <a:t>This example shows the unavailable MCS (</a:t>
            </a:r>
            <a:r>
              <a:rPr lang="en-US" altLang="ja-JP" dirty="0" smtClean="0">
                <a:solidFill>
                  <a:srgbClr val="FF0000"/>
                </a:solidFill>
              </a:rPr>
              <a:t>red</a:t>
            </a:r>
            <a:r>
              <a:rPr lang="en-US" altLang="ja-JP" dirty="0" smtClean="0"/>
              <a:t>)  for the partial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MCS 19 and above are not available because the code rate for the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would exceed 0.931</a:t>
            </a:r>
          </a:p>
          <a:p>
            <a:pPr lvl="1"/>
            <a:r>
              <a:rPr lang="en-US" altLang="ja-JP" dirty="0" smtClean="0"/>
              <a:t>Entries in </a:t>
            </a:r>
            <a:r>
              <a:rPr lang="en-US" altLang="ja-JP" dirty="0" smtClean="0">
                <a:solidFill>
                  <a:srgbClr val="FFFF00"/>
                </a:solidFill>
              </a:rPr>
              <a:t>yellow</a:t>
            </a:r>
            <a:r>
              <a:rPr lang="en-US" altLang="ja-JP" dirty="0" smtClean="0"/>
              <a:t> show modulation order changes that are applicable for a starting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only</a:t>
            </a:r>
          </a:p>
          <a:p>
            <a:pPr lvl="1"/>
            <a:r>
              <a:rPr lang="en-US" altLang="ja-JP" dirty="0" smtClean="0"/>
              <a:t>The code rate is calculated assuming 60 PDSCH REs are available per PRB in a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 </a:t>
            </a:r>
          </a:p>
        </p:txBody>
      </p:sp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27978285"/>
              </p:ext>
            </p:extLst>
          </p:nvPr>
        </p:nvGraphicFramePr>
        <p:xfrm>
          <a:off x="5508104" y="1124744"/>
          <a:ext cx="2913380" cy="4800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728345"/>
                <a:gridCol w="728345"/>
                <a:gridCol w="728345"/>
                <a:gridCol w="728345"/>
              </a:tblGrid>
              <a:tr h="2662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Code rate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0.233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0.302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0.382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0.478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0.602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0.858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0.509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0.588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0.732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0.827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0.637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0.707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0.787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0.849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0.849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0.913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1.019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1.090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1.217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1.302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1.417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1.529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1.593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1.713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1.772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2.094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16581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Observations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5688632"/>
          </a:xfrm>
        </p:spPr>
        <p:txBody>
          <a:bodyPr>
            <a:normAutofit lnSpcReduction="10000"/>
          </a:bodyPr>
          <a:lstStyle/>
          <a:p>
            <a:pPr lvl="0"/>
            <a:r>
              <a:rPr lang="en-US" altLang="ja-JP" dirty="0" smtClean="0"/>
              <a:t>With PRB Scaling, 9 identical TB sizes are available for full and partial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0"/>
            <a:r>
              <a:rPr lang="en-US" altLang="ja-JP" dirty="0" smtClean="0"/>
              <a:t>With Modulation Adaptation, 19 identical TB sizes are available for full and partial </a:t>
            </a:r>
            <a:r>
              <a:rPr lang="en-US" altLang="ja-JP" dirty="0" err="1" smtClean="0"/>
              <a:t>subframes</a:t>
            </a:r>
            <a:endParaRPr lang="en-US" altLang="ja-JP" dirty="0" smtClean="0"/>
          </a:p>
          <a:p>
            <a:pPr lvl="0"/>
            <a:endParaRPr lang="en-US" altLang="ja-JP" dirty="0"/>
          </a:p>
          <a:p>
            <a:pPr lvl="0"/>
            <a:r>
              <a:rPr lang="en-US" altLang="ja-JP" dirty="0" smtClean="0"/>
              <a:t>Modulation used for TBS</a:t>
            </a:r>
          </a:p>
          <a:p>
            <a:pPr lvl="1"/>
            <a:r>
              <a:rPr lang="en-US" altLang="ja-JP" dirty="0" smtClean="0"/>
              <a:t>PRB Scaling</a:t>
            </a:r>
          </a:p>
          <a:p>
            <a:pPr lvl="2"/>
            <a:r>
              <a:rPr lang="en-US" altLang="ja-JP" dirty="0" smtClean="0"/>
              <a:t>QPSK for TBS 1384-7992</a:t>
            </a:r>
          </a:p>
          <a:p>
            <a:pPr lvl="2"/>
            <a:r>
              <a:rPr lang="en-US" altLang="ja-JP" dirty="0" smtClean="0"/>
              <a:t>16-QAM for TBS 7992-15264</a:t>
            </a:r>
          </a:p>
          <a:p>
            <a:pPr lvl="2"/>
            <a:r>
              <a:rPr lang="en-US" altLang="ja-JP" dirty="0" smtClean="0"/>
              <a:t>64-QAM for TBS 15264-31704</a:t>
            </a:r>
          </a:p>
          <a:p>
            <a:pPr lvl="1"/>
            <a:r>
              <a:rPr lang="en-US" altLang="ja-JP" dirty="0" smtClean="0"/>
              <a:t>Modulation Adaptation</a:t>
            </a:r>
          </a:p>
          <a:p>
            <a:pPr lvl="2"/>
            <a:r>
              <a:rPr lang="en-US" altLang="ja-JP" dirty="0" smtClean="0"/>
              <a:t>QPSK for TBS 2792-10296</a:t>
            </a:r>
          </a:p>
          <a:p>
            <a:pPr lvl="2"/>
            <a:r>
              <a:rPr lang="en-US" altLang="ja-JP" dirty="0" smtClean="0"/>
              <a:t>16-QAM for TBS 12216-19848</a:t>
            </a:r>
          </a:p>
          <a:p>
            <a:pPr lvl="2"/>
            <a:r>
              <a:rPr lang="en-US" altLang="ja-JP" dirty="0" smtClean="0"/>
              <a:t>64-QAM </a:t>
            </a:r>
            <a:r>
              <a:rPr lang="en-US" altLang="ja-JP" dirty="0"/>
              <a:t>f</a:t>
            </a:r>
            <a:r>
              <a:rPr lang="en-US" altLang="ja-JP" dirty="0" smtClean="0"/>
              <a:t>or TBS 22920 -31704</a:t>
            </a:r>
          </a:p>
          <a:p>
            <a:pPr lvl="1"/>
            <a:r>
              <a:rPr lang="en-US" altLang="ja-JP" dirty="0" smtClean="0"/>
              <a:t>This means that for the same TBS, Modulation Adaptation will choose the same or more robust modulation order compared to PRB scaling, resulting in a generally lower BLER for the same TB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8455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5400600" cy="5688632"/>
          </a:xfrm>
        </p:spPr>
        <p:txBody>
          <a:bodyPr>
            <a:normAutofit/>
          </a:bodyPr>
          <a:lstStyle/>
          <a:p>
            <a:pPr lvl="0"/>
            <a:r>
              <a:rPr lang="en-US" altLang="ja-JP" dirty="0" smtClean="0"/>
              <a:t>For an initial full </a:t>
            </a:r>
            <a:r>
              <a:rPr lang="en-US" altLang="ja-JP" dirty="0" err="1" smtClean="0"/>
              <a:t>subframe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No change compared to Release 12 procedures</a:t>
            </a:r>
          </a:p>
          <a:p>
            <a:pPr lvl="0"/>
            <a:r>
              <a:rPr lang="en-US" altLang="ja-JP" dirty="0" smtClean="0"/>
              <a:t>For an initial partial </a:t>
            </a:r>
            <a:r>
              <a:rPr lang="en-US" altLang="ja-JP" dirty="0" err="1" smtClean="0"/>
              <a:t>subframe</a:t>
            </a:r>
            <a:r>
              <a:rPr lang="en-US" altLang="ja-JP" dirty="0" smtClean="0"/>
              <a:t>,</a:t>
            </a:r>
          </a:p>
          <a:p>
            <a:pPr lvl="1"/>
            <a:r>
              <a:rPr lang="en-US" altLang="ja-JP" dirty="0" smtClean="0"/>
              <a:t>The TBS is determined according to the MCS and #PRB as indicated in the DCI</a:t>
            </a:r>
            <a:br>
              <a:rPr lang="en-US" altLang="ja-JP" dirty="0" smtClean="0"/>
            </a:br>
            <a:r>
              <a:rPr lang="en-US" altLang="ja-JP" dirty="0" smtClean="0"/>
              <a:t>(same as in Release 12)</a:t>
            </a:r>
          </a:p>
          <a:p>
            <a:pPr lvl="1"/>
            <a:r>
              <a:rPr lang="en-US" altLang="ja-JP" dirty="0" smtClean="0"/>
              <a:t>Modify the MCS-to-TBS mapping table for some entries as shown</a:t>
            </a:r>
          </a:p>
          <a:p>
            <a:pPr lvl="2"/>
            <a:r>
              <a:rPr lang="en-US" altLang="ja-JP" dirty="0" smtClean="0"/>
              <a:t>Yellow parts indicate changes compared to the Release-12 table</a:t>
            </a:r>
          </a:p>
          <a:p>
            <a:pPr lvl="2"/>
            <a:r>
              <a:rPr lang="en-US" altLang="ja-JP" dirty="0" smtClean="0"/>
              <a:t>If necessary, a 256-QAM capable table could be added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9222448"/>
              </p:ext>
            </p:extLst>
          </p:nvPr>
        </p:nvGraphicFramePr>
        <p:xfrm>
          <a:off x="5868144" y="1796752"/>
          <a:ext cx="2913378" cy="480060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971126"/>
                <a:gridCol w="971126"/>
                <a:gridCol w="971126"/>
              </a:tblGrid>
              <a:tr h="266233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MCS Index</a:t>
                      </a:r>
                      <a:br>
                        <a:rPr lang="en-US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Modulation Order</a:t>
                      </a:r>
                      <a:b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TBS Index</a:t>
                      </a:r>
                      <a:b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</a:br>
                      <a:endParaRPr lang="en-GB" sz="900" b="1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 smtClean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17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  <a:endParaRPr lang="en-GB" sz="900" dirty="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18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19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20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21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22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23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24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27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25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28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26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29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2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3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reserved</a:t>
                      </a: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30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4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133117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b="1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31</a:t>
                      </a:r>
                      <a:endParaRPr lang="en-GB" sz="900">
                        <a:effectLst/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66558" marR="66558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900" dirty="0">
                          <a:effectLst/>
                          <a:latin typeface="Arial"/>
                          <a:ea typeface="Times New Roman"/>
                          <a:cs typeface="Times New Roman"/>
                        </a:rPr>
                        <a:t>6</a:t>
                      </a:r>
                    </a:p>
                  </a:txBody>
                  <a:tcPr marL="66558" marR="66558" marT="0" marB="0" anchor="ctr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6226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EFDE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EFDE9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5163</TotalTime>
  <Words>1388</Words>
  <Application>Microsoft Office PowerPoint</Application>
  <PresentationFormat>On-screen Show (4:3)</PresentationFormat>
  <Paragraphs>763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テーマ</vt:lpstr>
      <vt:lpstr>Way forward on TBS determination in initial partial subframes</vt:lpstr>
      <vt:lpstr>Background</vt:lpstr>
      <vt:lpstr>Potential solutions</vt:lpstr>
      <vt:lpstr>Analysis Option A</vt:lpstr>
      <vt:lpstr>Analysis Option A</vt:lpstr>
      <vt:lpstr>Analysis Option B</vt:lpstr>
      <vt:lpstr>Analysis Option B</vt:lpstr>
      <vt:lpstr>Observations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Alexander Golitschek</cp:lastModifiedBy>
  <cp:revision>142</cp:revision>
  <dcterms:created xsi:type="dcterms:W3CDTF">2015-02-03T00:53:02Z</dcterms:created>
  <dcterms:modified xsi:type="dcterms:W3CDTF">2015-11-20T02:57:44Z</dcterms:modified>
</cp:coreProperties>
</file>