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Msg3/Msg4 for 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dirty="0" smtClean="0"/>
              <a:t>Alcatel-Lucent, Alcatel-Lucent Shanghai Bell, Nokia Networks, NTT DoCoMo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R1-157726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on initial Mgs3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altLang="zh-CN" sz="2000" dirty="0" smtClean="0"/>
              <a:t>For each PRACH repetition level, the </a:t>
            </a:r>
            <a:r>
              <a:rPr lang="en-US" altLang="zh-CN" sz="2000" dirty="0"/>
              <a:t>set of </a:t>
            </a:r>
            <a:r>
              <a:rPr lang="en-US" altLang="zh-CN" sz="2000" dirty="0" smtClean="0"/>
              <a:t>numbers </a:t>
            </a:r>
            <a:r>
              <a:rPr lang="en-US" altLang="zh-CN" sz="2000" dirty="0"/>
              <a:t>of </a:t>
            </a:r>
            <a:r>
              <a:rPr lang="en-US" altLang="zh-CN" sz="2000" dirty="0" smtClean="0"/>
              <a:t>PUSCH repetitions for initial Msg3 transmission is indicated in </a:t>
            </a:r>
            <a:r>
              <a:rPr lang="en-US" altLang="zh-CN" sz="2000" dirty="0" smtClean="0"/>
              <a:t>MTC-SIB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derived based on a 4 bit indicator</a:t>
            </a:r>
          </a:p>
          <a:p>
            <a:pPr lvl="1"/>
            <a:r>
              <a:rPr lang="en-US" sz="2000" dirty="0"/>
              <a:t>The values indicated for CE mode A are used for initial Msg3 transmission corresponding to PRACH repetition levels 0 to N.</a:t>
            </a:r>
            <a:endParaRPr lang="sv-SE" sz="2000" dirty="0"/>
          </a:p>
          <a:p>
            <a:pPr lvl="1"/>
            <a:r>
              <a:rPr lang="en-US" sz="2000" dirty="0"/>
              <a:t>The values indicated for CE mode B are used for initial Msg3 transmission corresponding to PRACH repetition levels N+1 to 3.</a:t>
            </a:r>
            <a:endParaRPr lang="sv-SE" sz="2000" dirty="0"/>
          </a:p>
          <a:p>
            <a:pPr lvl="2"/>
            <a:r>
              <a:rPr lang="sv-SE" sz="2000" dirty="0"/>
              <a:t>Option A: N = 1 (fixed</a:t>
            </a:r>
            <a:r>
              <a:rPr lang="sv-SE" sz="2000" dirty="0" smtClean="0"/>
              <a:t>)</a:t>
            </a:r>
            <a:endParaRPr lang="sv-SE" sz="2000" dirty="0"/>
          </a:p>
          <a:p>
            <a:pPr lvl="2"/>
            <a:r>
              <a:rPr lang="en-US" sz="2000" dirty="0"/>
              <a:t>Option B: N = {1, 2} (indicated in SIB</a:t>
            </a:r>
            <a:r>
              <a:rPr lang="en-US" sz="2000" dirty="0" smtClean="0"/>
              <a:t>)</a:t>
            </a:r>
            <a:endParaRPr lang="en-US" altLang="zh-CN" sz="2000" b="1" dirty="0" smtClean="0"/>
          </a:p>
          <a:p>
            <a:pPr lvl="0" fontAlgn="base" hangingPunct="0"/>
            <a:r>
              <a:rPr lang="en-US" altLang="zh-CN" sz="2000" dirty="0" smtClean="0"/>
              <a:t>The </a:t>
            </a:r>
            <a:r>
              <a:rPr lang="en-US" altLang="zh-CN" sz="2000" dirty="0" smtClean="0"/>
              <a:t>number of PUSCH repetitions for initial Msg3 transmission is indicated in UL grant in RAR</a:t>
            </a:r>
            <a:r>
              <a:rPr lang="en-US" altLang="zh-CN" sz="2000" dirty="0" smtClean="0"/>
              <a:t>.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USS configuration of 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altLang="zh-CN" sz="2000" dirty="0" smtClean="0"/>
              <a:t>The search space configuration for M-PDCCH of Msg3 retransmission and Msg4 is the same as for M-PDCCH of RAR.</a:t>
            </a:r>
            <a:endParaRPr lang="zh-CN" altLang="zh-CN" sz="2000" dirty="0" smtClean="0"/>
          </a:p>
          <a:p>
            <a:pPr lvl="0" fontAlgn="base" hangingPunct="0"/>
            <a:r>
              <a:rPr lang="en-US" altLang="zh-CN" sz="2000" dirty="0" smtClean="0"/>
              <a:t>The narrowband index of M-PDCCH for Msg3 re-transmission or Msg4 transmission is determined by one of the following options:</a:t>
            </a:r>
            <a:endParaRPr lang="zh-CN" altLang="zh-CN" sz="2000" dirty="0" smtClean="0"/>
          </a:p>
          <a:p>
            <a:pPr lvl="1" fontAlgn="base" hangingPunct="0"/>
            <a:r>
              <a:rPr lang="en-US" altLang="zh-CN" sz="2000" dirty="0" smtClean="0"/>
              <a:t> Option A: indicated in UL grant in RAR</a:t>
            </a:r>
            <a:endParaRPr lang="zh-CN" altLang="zh-CN" sz="2000" dirty="0" smtClean="0"/>
          </a:p>
          <a:p>
            <a:pPr lvl="1" fontAlgn="base" hangingPunct="0"/>
            <a:r>
              <a:rPr lang="en-US" altLang="zh-CN" sz="2000" dirty="0" smtClean="0"/>
              <a:t> Option B: indicated in SIB</a:t>
            </a:r>
            <a:endParaRPr lang="zh-CN" altLang="zh-CN" sz="2000" dirty="0" smtClean="0"/>
          </a:p>
          <a:p>
            <a:pPr lvl="1" fontAlgn="base" hangingPunct="0"/>
            <a:r>
              <a:rPr lang="en-US" altLang="zh-CN" sz="2000" dirty="0" smtClean="0"/>
              <a:t> Option C: the same as for M-PDCCH for RAR</a:t>
            </a:r>
          </a:p>
          <a:p>
            <a:pPr fontAlgn="base" hangingPunct="0"/>
            <a:r>
              <a:rPr lang="en-US" altLang="zh-CN" sz="2000" dirty="0" smtClean="0"/>
              <a:t>Agree on Option A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transmission type for 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altLang="zh-CN" sz="2000" dirty="0" smtClean="0"/>
              <a:t>Agree on one of the following options:</a:t>
            </a:r>
          </a:p>
          <a:p>
            <a:pPr lvl="1" fontAlgn="base" hangingPunct="0"/>
            <a:r>
              <a:rPr lang="en-US" altLang="zh-CN" sz="2000" dirty="0" smtClean="0"/>
              <a:t>Option A: Both distributed and localized transmission type are supported for M-PDCCH scheduling Msg3 re-transmission or Msg4 transmission for LC/CE UEs. </a:t>
            </a:r>
            <a:endParaRPr lang="zh-CN" altLang="zh-CN" sz="2000" dirty="0" smtClean="0"/>
          </a:p>
          <a:p>
            <a:pPr lvl="2" fontAlgn="base" hangingPunct="0"/>
            <a:r>
              <a:rPr lang="en-US" altLang="zh-CN" sz="2000" dirty="0" smtClean="0"/>
              <a:t>In this case, the transmission type is provided by one of the following</a:t>
            </a:r>
            <a:endParaRPr lang="zh-CN" altLang="zh-CN" sz="2000" dirty="0" smtClean="0"/>
          </a:p>
          <a:p>
            <a:pPr lvl="3" fontAlgn="base" hangingPunct="0"/>
            <a:r>
              <a:rPr lang="en-US" altLang="zh-CN" dirty="0" err="1" smtClean="0"/>
              <a:t>SIBxbis</a:t>
            </a:r>
            <a:endParaRPr lang="zh-CN" altLang="zh-CN" dirty="0" smtClean="0"/>
          </a:p>
          <a:p>
            <a:pPr lvl="3" fontAlgn="base" hangingPunct="0"/>
            <a:r>
              <a:rPr lang="en-US" altLang="zh-CN" dirty="0" smtClean="0"/>
              <a:t>UL grant in RAR</a:t>
            </a:r>
          </a:p>
          <a:p>
            <a:pPr lvl="1" fontAlgn="base" hangingPunct="0"/>
            <a:r>
              <a:rPr lang="en-US" altLang="zh-CN" sz="2000" dirty="0" smtClean="0"/>
              <a:t>Option B: Only support distributed transmission type </a:t>
            </a:r>
            <a:r>
              <a:rPr lang="en-US" altLang="zh-CN" sz="2000" dirty="0"/>
              <a:t>for M-PDCCH scheduling Msg3 re-transmission or Msg4 transmission for LC/CE </a:t>
            </a:r>
            <a:r>
              <a:rPr lang="en-US" altLang="zh-CN" sz="2000" dirty="0" smtClean="0"/>
              <a:t>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DMRS scrambling initialization for USS for 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 hangingPunct="0"/>
            <a:r>
              <a:rPr lang="en-US" altLang="zh-CN" sz="2000" dirty="0" smtClean="0"/>
              <a:t>The DMRS scrambling sequence of M-PDCCH for Msg3 re-transmission or Msg4 transmission is initialized based on one of the following,</a:t>
            </a:r>
            <a:endParaRPr lang="zh-CN" altLang="zh-CN" sz="2000" dirty="0" smtClean="0"/>
          </a:p>
          <a:p>
            <a:pPr lvl="1" fontAlgn="base" hangingPunct="0"/>
            <a:r>
              <a:rPr lang="en-US" altLang="zh-CN" sz="2000" dirty="0" smtClean="0"/>
              <a:t>Option A: TC-RNTI</a:t>
            </a:r>
            <a:endParaRPr lang="zh-CN" altLang="zh-CN" sz="2000" dirty="0" smtClean="0"/>
          </a:p>
          <a:p>
            <a:pPr lvl="2" fontAlgn="base" hangingPunct="0"/>
            <a:r>
              <a:rPr lang="en-US" altLang="zh-CN" sz="2000" dirty="0" smtClean="0"/>
              <a:t>In this case, The TC-RNTI is referred by one of the following manner:</a:t>
            </a:r>
            <a:endParaRPr lang="zh-CN" altLang="zh-CN" sz="2000" dirty="0" smtClean="0"/>
          </a:p>
          <a:p>
            <a:pPr lvl="3" fontAlgn="base" hangingPunct="0"/>
            <a:r>
              <a:rPr lang="en-US" altLang="zh-CN" dirty="0" smtClean="0"/>
              <a:t>Option A1: </a:t>
            </a:r>
            <a:r>
              <a:rPr lang="en-US" altLang="zh-CN" dirty="0"/>
              <a:t>E</a:t>
            </a:r>
            <a:r>
              <a:rPr lang="en-US" altLang="zh-CN" dirty="0" smtClean="0"/>
              <a:t>xplicitly </a:t>
            </a:r>
            <a:r>
              <a:rPr lang="en-US" altLang="zh-CN" dirty="0" smtClean="0"/>
              <a:t>signaled</a:t>
            </a:r>
            <a:endParaRPr lang="zh-CN" altLang="zh-CN" dirty="0" smtClean="0"/>
          </a:p>
          <a:p>
            <a:pPr lvl="3" fontAlgn="base" hangingPunct="0"/>
            <a:r>
              <a:rPr lang="en-US" altLang="zh-CN" dirty="0" smtClean="0"/>
              <a:t>Option A2: A </a:t>
            </a:r>
            <a:r>
              <a:rPr lang="en-US" altLang="zh-CN" dirty="0" smtClean="0"/>
              <a:t>mapping indicated in RAR or defined in the specification</a:t>
            </a:r>
            <a:endParaRPr lang="zh-CN" altLang="zh-CN" dirty="0" smtClean="0"/>
          </a:p>
          <a:p>
            <a:pPr lvl="1" fontAlgn="base" hangingPunct="0"/>
            <a:r>
              <a:rPr lang="en-US" altLang="zh-CN" sz="2000" dirty="0" smtClean="0"/>
              <a:t>Option B: PCID</a:t>
            </a:r>
          </a:p>
          <a:p>
            <a:pPr fontAlgn="base" hangingPunct="0"/>
            <a:endParaRPr lang="en-US" altLang="zh-CN" sz="2000" dirty="0" smtClean="0"/>
          </a:p>
          <a:p>
            <a:pPr fontAlgn="base" hangingPunct="0"/>
            <a:r>
              <a:rPr lang="en-US" altLang="zh-CN" sz="2000" dirty="0" smtClean="0"/>
              <a:t>Agree on Option A</a:t>
            </a:r>
          </a:p>
          <a:p>
            <a:pPr lvl="1" fontAlgn="base" hangingPunct="0"/>
            <a:r>
              <a:rPr lang="en-US" altLang="zh-CN" sz="2000" dirty="0" smtClean="0"/>
              <a:t>Agree on how to determine TC-RNTI</a:t>
            </a:r>
            <a:r>
              <a:rPr lang="sv-SE" altLang="zh-CN" sz="2000" dirty="0" smtClean="0"/>
              <a:t> </a:t>
            </a:r>
            <a:r>
              <a:rPr lang="sv-SE" altLang="zh-CN" sz="2000" dirty="0" smtClean="0"/>
              <a:t>(Option A1 or A2) or </a:t>
            </a:r>
            <a:r>
              <a:rPr lang="sv-SE" altLang="zh-CN" sz="2000" dirty="0" smtClean="0"/>
              <a:t>agree to let RAN2 decide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resource determination for 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altLang="zh-CN" sz="2000" dirty="0" smtClean="0"/>
              <a:t>The repetition number(s) of Msg3 re-transmission or Msg4 transmissions are indicated in the associated DCI.</a:t>
            </a:r>
            <a:endParaRPr lang="zh-CN" altLang="zh-CN" sz="2000" dirty="0" smtClean="0"/>
          </a:p>
          <a:p>
            <a:pPr lvl="1" fontAlgn="base" hangingPunct="0"/>
            <a:r>
              <a:rPr lang="en-US" altLang="zh-CN" sz="2000" dirty="0" smtClean="0"/>
              <a:t>In this case, the number of bits is [2 or 3]</a:t>
            </a:r>
          </a:p>
          <a:p>
            <a:pPr lvl="0" fontAlgn="base" hangingPunct="0"/>
            <a:r>
              <a:rPr lang="en-US" altLang="zh-CN" sz="2000" dirty="0" smtClean="0"/>
              <a:t>The narrowband index of PUSCH for Msg3 retransmission or Msg4 transmission is indicated in the associated DCI, </a:t>
            </a:r>
          </a:p>
          <a:p>
            <a:pPr lvl="1" fontAlgn="base" hangingPunct="0"/>
            <a:r>
              <a:rPr lang="en-US" altLang="zh-CN" sz="2000" dirty="0" smtClean="0"/>
              <a:t>which is similar as unicast PUSCH/PDSCH in CE mode A</a:t>
            </a:r>
            <a:r>
              <a:rPr lang="en-US" altLang="zh-CN" sz="2000" dirty="0" smtClean="0"/>
              <a:t>.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455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WF on Msg3/Msg4 for MTC</vt:lpstr>
      <vt:lpstr>Proposals on initial Mgs3</vt:lpstr>
      <vt:lpstr>Proposals on USS configuration of Msg3/Msg4</vt:lpstr>
      <vt:lpstr>Proposals on transmission type for Msg3/Msg4</vt:lpstr>
      <vt:lpstr>Proposals on DMRS scrambling initialization for USS for Msg3/Msg4</vt:lpstr>
      <vt:lpstr>Proposals on resource determination for Msg3/Msg4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Johan Bergman</cp:lastModifiedBy>
  <cp:revision>86</cp:revision>
  <dcterms:created xsi:type="dcterms:W3CDTF">2015-11-15T19:00:12Z</dcterms:created>
  <dcterms:modified xsi:type="dcterms:W3CDTF">2015-11-19T04:09:03Z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(3)MhkKEHojHdb17dMx+/d0ljGalYJ9dvb1PwplfoNIEqjhF3j/OkUB75whUBsHl8vBb748nAA+
ATj0ipOiYoM9jO4x5hK/8u/2N84tDCSGKyyI4wxAvhpzySCR8Lthxfu3d96nwXvNw9VrldQ4
JhuDLVr6V/O4CbAk+iqp4Sd1g6aPTxGB5NTNxX8gI7BfIX2Sn2hlTQZ7jyo1G3lg0/8420C1
B3UMfYwiE7iUdUTHcl</vt:lpwstr>
  </property>
  <property fmtid="{D5CDD505-2E9C-101B-9397-08002B2CF9AE}" pid="3" name="_new_ms_pID_725431">
    <vt:lpwstr>FdPuHKcMtdLs78qD+WaLL06+M8sNlB70kNB+D5QQw1bbL2f2sbgQbK
w8P+LreBvRQ3qBMiXPJg+K3cjjfJ0Eb5JVzfAUnPXjPgOOpjoyWe3HeMbd+KVcwGzLklmDkO
6XKNVP+ZMZW7cZbwDkpDlbAbGvWCf9XzC/hQ+KXjQTU/jlH28K32et99MlrSMIIPTuNuOXtM
Rphm1Mz3Vg8M0MxogfnPU8sZUcRKAsl5kYG4</vt:lpwstr>
  </property>
  <property fmtid="{D5CDD505-2E9C-101B-9397-08002B2CF9AE}" pid="4" name="_new_ms_pID_725432">
    <vt:lpwstr>Ay6BqlsNVMV3asQwLJWC57K0EHMPafi3z1Re
HNmd3DRoGW231mVFA2V9JhHqIkSZoAFejpkOCbn5DhXH28v7IHlQuJRVAqLlFa4Gi8K/owFI
X8EfLLTN7b54RYPc45bUFuHFnPEt70SzZJSTo6/N8DPLATnoIxiiHtPrhxiOmLec</vt:lpwstr>
  </property>
  <property fmtid="{D5CDD505-2E9C-101B-9397-08002B2CF9AE}" pid="5" name="sflag">
    <vt:lpwstr>1447839161</vt:lpwstr>
  </property>
</Properties>
</file>