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0" r:id="rId4"/>
    <p:sldId id="273" r:id="rId5"/>
    <p:sldId id="275" r:id="rId6"/>
    <p:sldId id="274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1" autoAdjust="0"/>
    <p:restoredTop sz="94660"/>
  </p:normalViewPr>
  <p:slideViewPr>
    <p:cSldViewPr>
      <p:cViewPr varScale="1">
        <p:scale>
          <a:sx n="70" d="100"/>
          <a:sy n="70" d="100"/>
        </p:scale>
        <p:origin x="159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PDSCH, PUSCH and PUCCH Number of Repetitions RRC Values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[Ericsson, Sierra Wireless, IDC…]</a:t>
            </a: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R1-157717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The repetition levels for M-PDCCH were agreed earlier in RAN1#83:</a:t>
            </a:r>
          </a:p>
          <a:p>
            <a:r>
              <a:rPr lang="en-GB" dirty="0" smtClean="0"/>
              <a:t>Proposals for repetition levels for PUCCH and PRACH are contained in respective WFs on PUCCH and PRACH</a:t>
            </a:r>
          </a:p>
          <a:p>
            <a:r>
              <a:rPr lang="en-GB" dirty="0" smtClean="0"/>
              <a:t>The email discussion [82b-01] on RRC parameters for MTC identified that the values for “Set of PDSCH / PUSCH repetition numbers” are FFS</a:t>
            </a:r>
          </a:p>
          <a:p>
            <a:r>
              <a:rPr lang="en-GB" dirty="0" smtClean="0"/>
              <a:t>This WF proposes repetition numbers for PDSCH and PUSCH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11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Set of PDSCH/PUSCH Repetition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hangingPunct="0"/>
            <a:r>
              <a:rPr lang="en-GB" sz="2800" dirty="0" smtClean="0"/>
              <a:t>The predefined set of PDSCH/</a:t>
            </a:r>
            <a:r>
              <a:rPr lang="en-US" sz="2800" dirty="0" smtClean="0"/>
              <a:t>PUSCH</a:t>
            </a:r>
            <a:r>
              <a:rPr lang="en-GB" sz="2800" dirty="0" smtClean="0"/>
              <a:t> repetition numbers are: {1, 2, 4, 8, 16, 32, 64, 128, 192, 256, 384, 512, 768, 1024, 1536, 2048}</a:t>
            </a:r>
          </a:p>
          <a:p>
            <a:pPr hangingPunct="0"/>
            <a:r>
              <a:rPr lang="en-GB" dirty="0" smtClean="0"/>
              <a:t>“Set of PDSCH repetition numbers” and “Set of PUSCH repetition numbers” are signalled in MTC-SIB:</a:t>
            </a:r>
          </a:p>
          <a:p>
            <a:pPr lvl="2" hangingPunct="0"/>
            <a:r>
              <a:rPr lang="en-GB" dirty="0" smtClean="0"/>
              <a:t>Mode A: 4 values </a:t>
            </a:r>
          </a:p>
          <a:p>
            <a:pPr lvl="2" hangingPunct="0"/>
            <a:r>
              <a:rPr lang="en-GB" dirty="0" smtClean="0"/>
              <a:t>Mode B: 8 values </a:t>
            </a:r>
          </a:p>
          <a:p>
            <a:pPr lvl="2" hangingPunct="0"/>
            <a:r>
              <a:rPr lang="en-GB" dirty="0" smtClean="0"/>
              <a:t>Default values:</a:t>
            </a:r>
          </a:p>
          <a:p>
            <a:pPr lvl="3" hangingPunct="0"/>
            <a:r>
              <a:rPr lang="en-GB" dirty="0"/>
              <a:t>Mode A: set = {1,2,4,8}</a:t>
            </a:r>
          </a:p>
          <a:p>
            <a:pPr lvl="3" hangingPunct="0"/>
            <a:r>
              <a:rPr lang="en-GB" dirty="0"/>
              <a:t>Mode B: set = {4,8,16,32,64,128,256,512}</a:t>
            </a:r>
          </a:p>
          <a:p>
            <a:pPr lvl="3" hangingPunct="0"/>
            <a:endParaRPr lang="en-US" sz="1600" dirty="0"/>
          </a:p>
          <a:p>
            <a:pPr lvl="2" hangingPunct="0"/>
            <a:endParaRPr lang="en-US" sz="20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67846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</a:t>
            </a:r>
            <a:r>
              <a:rPr lang="en-US" dirty="0"/>
              <a:t>RRC </a:t>
            </a:r>
            <a:r>
              <a:rPr lang="en-US" dirty="0" smtClean="0"/>
              <a:t>Parameter “Number </a:t>
            </a:r>
            <a:r>
              <a:rPr lang="en-US" dirty="0"/>
              <a:t>of PUCCH repetitions”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dirty="0"/>
              <a:t>RRC parameter “Number of PUCCH repetitions” value range is according to one of the following two alternatives:</a:t>
            </a:r>
            <a:endParaRPr lang="en-US" sz="2800" dirty="0"/>
          </a:p>
          <a:p>
            <a:pPr lvl="1" hangingPunct="0"/>
            <a:r>
              <a:rPr lang="en-GB" sz="2400" dirty="0"/>
              <a:t>Alternative 1: </a:t>
            </a:r>
            <a:r>
              <a:rPr lang="en-US" sz="2400" dirty="0"/>
              <a:t>{1,2,4,6} for CE mode A, {6,12,18,24} for CE mode B.</a:t>
            </a:r>
          </a:p>
          <a:p>
            <a:pPr lvl="2" hangingPunct="0"/>
            <a:r>
              <a:rPr lang="en-US" sz="2000" dirty="0">
                <a:solidFill>
                  <a:srgbClr val="00B0F0"/>
                </a:solidFill>
              </a:rPr>
              <a:t>Supported by</a:t>
            </a:r>
            <a:r>
              <a:rPr lang="en-US" sz="2000" dirty="0" smtClean="0">
                <a:solidFill>
                  <a:srgbClr val="00B0F0"/>
                </a:solidFill>
              </a:rPr>
              <a:t>:</a:t>
            </a:r>
            <a:endParaRPr lang="en-US" sz="2000" dirty="0">
              <a:solidFill>
                <a:srgbClr val="00B0F0"/>
              </a:solidFill>
            </a:endParaRPr>
          </a:p>
          <a:p>
            <a:pPr lvl="1" hangingPunct="0"/>
            <a:r>
              <a:rPr lang="en-GB" sz="2400" dirty="0" smtClean="0"/>
              <a:t>Alternative </a:t>
            </a:r>
            <a:r>
              <a:rPr lang="en-GB" sz="2400" dirty="0"/>
              <a:t>2: {1,2,4,8} for </a:t>
            </a:r>
            <a:r>
              <a:rPr lang="en-US" sz="2400" dirty="0"/>
              <a:t>CE </a:t>
            </a:r>
            <a:r>
              <a:rPr lang="en-GB" sz="2400" dirty="0"/>
              <a:t>Mode A, {4,8,16,32} for </a:t>
            </a:r>
            <a:r>
              <a:rPr lang="en-US" sz="2400" dirty="0" smtClean="0"/>
              <a:t>CE m</a:t>
            </a:r>
            <a:r>
              <a:rPr lang="en-GB" sz="2400" dirty="0" smtClean="0"/>
              <a:t>ode B</a:t>
            </a:r>
          </a:p>
          <a:p>
            <a:pPr lvl="2" hangingPunct="0"/>
            <a:r>
              <a:rPr lang="en-US" sz="2000" dirty="0">
                <a:solidFill>
                  <a:srgbClr val="00B0F0"/>
                </a:solidFill>
              </a:rPr>
              <a:t>Supported by: </a:t>
            </a:r>
            <a:r>
              <a:rPr lang="en-US" sz="2000" dirty="0" smtClean="0">
                <a:solidFill>
                  <a:srgbClr val="00B0F0"/>
                </a:solidFill>
              </a:rPr>
              <a:t>Panasonic</a:t>
            </a:r>
            <a:r>
              <a:rPr lang="en-US" sz="2000" dirty="0">
                <a:solidFill>
                  <a:srgbClr val="00B0F0"/>
                </a:solidFill>
              </a:rPr>
              <a:t>, </a:t>
            </a:r>
            <a:r>
              <a:rPr lang="en-US" sz="2000" dirty="0" smtClean="0">
                <a:solidFill>
                  <a:srgbClr val="00B0F0"/>
                </a:solidFill>
              </a:rPr>
              <a:t>ALU, ASB, Samsung, QC </a:t>
            </a:r>
            <a:r>
              <a:rPr lang="en-US" sz="2000" dirty="0">
                <a:solidFill>
                  <a:srgbClr val="00B0F0"/>
                </a:solidFill>
              </a:rPr>
              <a:t>, Nokia </a:t>
            </a:r>
            <a:r>
              <a:rPr lang="en-US" sz="2000" dirty="0" smtClean="0">
                <a:solidFill>
                  <a:srgbClr val="00B0F0"/>
                </a:solidFill>
              </a:rPr>
              <a:t>Networks, </a:t>
            </a:r>
            <a:r>
              <a:rPr lang="en-US" sz="2000" dirty="0">
                <a:solidFill>
                  <a:srgbClr val="00B0F0"/>
                </a:solidFill>
              </a:rPr>
              <a:t>Ericsson, </a:t>
            </a:r>
            <a:r>
              <a:rPr lang="en-US" sz="2000" dirty="0" smtClean="0">
                <a:solidFill>
                  <a:srgbClr val="00B0F0"/>
                </a:solidFill>
              </a:rPr>
              <a:t>Sequans</a:t>
            </a:r>
            <a:r>
              <a:rPr lang="en-US" sz="2000" dirty="0">
                <a:solidFill>
                  <a:srgbClr val="00B0F0"/>
                </a:solidFill>
              </a:rPr>
              <a:t>, </a:t>
            </a:r>
            <a:r>
              <a:rPr lang="en-US" sz="2000" dirty="0" err="1" smtClean="0">
                <a:solidFill>
                  <a:srgbClr val="00B0F0"/>
                </a:solidFill>
              </a:rPr>
              <a:t>MediaTek</a:t>
            </a:r>
            <a:r>
              <a:rPr lang="en-US" sz="2000" dirty="0" smtClean="0">
                <a:solidFill>
                  <a:srgbClr val="00B0F0"/>
                </a:solidFill>
              </a:rPr>
              <a:t>, ZTE, Sony</a:t>
            </a:r>
            <a:endParaRPr lang="en-US" sz="2000" dirty="0">
              <a:solidFill>
                <a:srgbClr val="00B0F0"/>
              </a:solidFill>
            </a:endParaRPr>
          </a:p>
          <a:p>
            <a:pPr marL="914400" lvl="2" indent="0" hangingPunc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2" hangingPunct="0"/>
            <a:endParaRPr lang="en-US" sz="20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0960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Background</a:t>
            </a:r>
          </a:p>
          <a:p>
            <a:r>
              <a:rPr lang="en-US" dirty="0"/>
              <a:t>RAN1#82 agreement:</a:t>
            </a:r>
            <a:endParaRPr lang="en-GB" dirty="0"/>
          </a:p>
          <a:p>
            <a:pPr lvl="0"/>
            <a:r>
              <a:rPr lang="en-US" dirty="0"/>
              <a:t>For HD-FDD, FD-FDD and TDD, if the UE is operating with no repetition, the same max number of DL and UL HARQ processes as for Cat-0 UE in Rel-12, except that:</a:t>
            </a:r>
            <a:endParaRPr lang="en-GB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FFS if the number of DL HARQ processes should be increased for TDD with respect to that of Rel-8 for the case of no repetition 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r>
              <a:rPr lang="en-US" dirty="0">
                <a:solidFill>
                  <a:srgbClr val="FF0000"/>
                </a:solidFill>
              </a:rPr>
              <a:t>FFS the case of small coverage enhancement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r>
              <a:rPr lang="en-US" dirty="0"/>
              <a:t>Soft buffer management is based on a maximum of 8 DL HARQ processes as in Rel-8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89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Proposal on Number of HARQ Processes for Small Coverage Enhancements for FDD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en-US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b="1" dirty="0" smtClean="0"/>
              <a:t>Proposal</a:t>
            </a:r>
            <a:endParaRPr lang="en-GB" b="1" dirty="0"/>
          </a:p>
          <a:p>
            <a:pPr lvl="0"/>
            <a:r>
              <a:rPr lang="en-US" dirty="0"/>
              <a:t>For FDD, if the UE is operating in Mode A </a:t>
            </a:r>
            <a:endParaRPr lang="en-GB" dirty="0"/>
          </a:p>
          <a:p>
            <a:pPr lvl="1"/>
            <a:r>
              <a:rPr lang="en-US" dirty="0"/>
              <a:t>the same max number of DL and UL HARQ processes as for Cat-0 UE in Rel-12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336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55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Proposal on Number of HARQ Processes for Small Coverage Enhancements for </a:t>
            </a:r>
            <a:r>
              <a:rPr lang="en-GB" dirty="0" smtClean="0"/>
              <a:t>TDD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1295400"/>
          </a:xfrm>
        </p:spPr>
        <p:txBody>
          <a:bodyPr>
            <a:normAutofit/>
          </a:bodyPr>
          <a:lstStyle/>
          <a:p>
            <a:r>
              <a:rPr lang="en-GB" sz="2000" dirty="0" smtClean="0"/>
              <a:t>For TDD, if the UE is operating in CE Mode A:</a:t>
            </a:r>
          </a:p>
          <a:p>
            <a:pPr lvl="1"/>
            <a:r>
              <a:rPr lang="en-US" sz="2000" dirty="0"/>
              <a:t>the same max number of </a:t>
            </a:r>
            <a:r>
              <a:rPr lang="en-US" sz="2000" dirty="0" smtClean="0"/>
              <a:t>UL </a:t>
            </a:r>
            <a:r>
              <a:rPr lang="en-US" sz="2000" dirty="0"/>
              <a:t>HARQ processes as for Cat-0 UE in Rel-12</a:t>
            </a:r>
            <a:endParaRPr lang="en-GB" sz="2000" dirty="0"/>
          </a:p>
          <a:p>
            <a:pPr lvl="1"/>
            <a:r>
              <a:rPr lang="en-GB" sz="2000" dirty="0" smtClean="0"/>
              <a:t>The maximum number of DL HARQ processes is as below:</a:t>
            </a:r>
            <a:endParaRPr lang="en-GB" sz="2000" dirty="0"/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140781"/>
              </p:ext>
            </p:extLst>
          </p:nvPr>
        </p:nvGraphicFramePr>
        <p:xfrm>
          <a:off x="2209800" y="3225421"/>
          <a:ext cx="4720590" cy="3368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3709"/>
                <a:gridCol w="2796881"/>
              </a:tblGrid>
              <a:tr h="61356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TDD UL/DL configuration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Maximum number of HARQ processes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8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298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</TotalTime>
  <Words>505</Words>
  <Application>Microsoft Office PowerPoint</Application>
  <PresentationFormat>On-screen Show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Unicode MS</vt:lpstr>
      <vt:lpstr>SimSun</vt:lpstr>
      <vt:lpstr>Arial</vt:lpstr>
      <vt:lpstr>Calibri</vt:lpstr>
      <vt:lpstr>Times New Roman</vt:lpstr>
      <vt:lpstr>Office Theme</vt:lpstr>
      <vt:lpstr>WF on PDSCH, PUSCH and PUCCH Number of Repetitions RRC Values for eMTC</vt:lpstr>
      <vt:lpstr>Background</vt:lpstr>
      <vt:lpstr>Proposal: Set of PDSCH/PUSCH Repetition Numbers</vt:lpstr>
      <vt:lpstr>Proposal: RRC Parameter “Number of PUCCH repetitions”</vt:lpstr>
      <vt:lpstr>Background</vt:lpstr>
      <vt:lpstr>Proposal on Number of HARQ Processes for Small Coverage Enhancements for FDD</vt:lpstr>
      <vt:lpstr>Proposal on Number of HARQ Processes for Small Coverage Enhancements for TDD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Beale, Martin</cp:lastModifiedBy>
  <cp:revision>159</cp:revision>
  <dcterms:created xsi:type="dcterms:W3CDTF">2006-08-16T00:00:00Z</dcterms:created>
  <dcterms:modified xsi:type="dcterms:W3CDTF">2015-11-18T19:21:51Z</dcterms:modified>
</cp:coreProperties>
</file>