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82" r:id="rId4"/>
    <p:sldId id="276" r:id="rId5"/>
    <p:sldId id="281" r:id="rId6"/>
    <p:sldId id="279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4210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33151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31614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92403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988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99207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08441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18413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40938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902289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75473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45C32F-2A54-449B-96E1-B4B2A3947869}" type="datetimeFigureOut">
              <a:rPr lang="en-US" smtClean="0"/>
              <a:pPr/>
              <a:t>11/19/2015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91DC4-51DA-4418-9467-8B75741B6C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066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SIB1bis Transmission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000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Huawei</a:t>
            </a:r>
            <a:r>
              <a:rPr lang="en-US" sz="40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HiSilicon</a:t>
            </a:r>
            <a:endParaRPr lang="en-US" sz="40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テキスト ボックス 5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ja-JP" sz="2400" dirty="0" smtClean="0">
                <a:latin typeface="Calibri" pitchFamily="34" charset="0"/>
              </a:rPr>
              <a:t>R1-157712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8" name="テキスト ボックス 6"/>
          <p:cNvSpPr txBox="1">
            <a:spLocks noChangeArrowheads="1"/>
          </p:cNvSpPr>
          <p:nvPr/>
        </p:nvSpPr>
        <p:spPr bwMode="auto">
          <a:xfrm>
            <a:off x="179388" y="188913"/>
            <a:ext cx="574189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3GPP TSG RAN WG1 #83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Anaheim, USA</a:t>
            </a:r>
            <a:r>
              <a:rPr lang="nn-NO" altLang="ja-JP" sz="2400" dirty="0" smtClean="0">
                <a:latin typeface="Calibri" pitchFamily="34" charset="0"/>
                <a:ea typeface="ＭＳ Ｐゴシック" pitchFamily="34" charset="-128"/>
              </a:rPr>
              <a:t>, 15th – 22nd November, 2015</a:t>
            </a:r>
          </a:p>
          <a:p>
            <a:pPr>
              <a:spcBef>
                <a:spcPct val="0"/>
              </a:spcBef>
            </a:pPr>
            <a:r>
              <a:rPr lang="en-US" altLang="ja-JP" sz="2400" dirty="0" smtClean="0">
                <a:latin typeface="Calibri" pitchFamily="34" charset="0"/>
                <a:ea typeface="ＭＳ Ｐゴシック" pitchFamily="34" charset="-128"/>
              </a:rPr>
              <a:t>Agenda item 6.2.1.9</a:t>
            </a:r>
            <a:endParaRPr lang="ja-JP" altLang="en-US" sz="2400" dirty="0">
              <a:latin typeface="Calibri" pitchFamily="34" charset="0"/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556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19"/>
            <a:ext cx="8229600" cy="4688553"/>
          </a:xfrm>
        </p:spPr>
        <p:txBody>
          <a:bodyPr>
            <a:noAutofit/>
          </a:bodyPr>
          <a:lstStyle/>
          <a:p>
            <a:r>
              <a:rPr lang="en-US" sz="2000" dirty="0" smtClean="0"/>
              <a:t>Agreements from RAN1#83</a:t>
            </a:r>
          </a:p>
          <a:p>
            <a:pPr lvl="1"/>
            <a:r>
              <a:rPr lang="en-US" sz="2000" dirty="0"/>
              <a:t>6 TBS values are supported for SIB1bis</a:t>
            </a:r>
          </a:p>
          <a:p>
            <a:pPr lvl="1"/>
            <a:r>
              <a:rPr lang="en-GB" sz="2000" dirty="0"/>
              <a:t>Support {4, 8, 16} SIB1bis transmissions per 80ms</a:t>
            </a:r>
            <a:endParaRPr lang="en-US" sz="2000" dirty="0"/>
          </a:p>
          <a:p>
            <a:pPr lvl="1"/>
            <a:r>
              <a:rPr lang="en-GB" sz="2000" dirty="0"/>
              <a:t>For a given number of SIB1bis transmissions, the set of subframe(s) to be used for SIB1bis are fixed or predefined in the specification, FFS details</a:t>
            </a:r>
            <a:endParaRPr lang="en-US" sz="2000" dirty="0"/>
          </a:p>
          <a:p>
            <a:pPr lvl="1"/>
            <a:r>
              <a:rPr lang="en-GB" sz="2000" dirty="0"/>
              <a:t>The duration over which the content of SIB1bis that the UE can assume to NOT change is </a:t>
            </a:r>
            <a:endParaRPr lang="en-US" sz="2000" dirty="0"/>
          </a:p>
          <a:p>
            <a:pPr lvl="2"/>
            <a:r>
              <a:rPr lang="en-GB" sz="2000" dirty="0"/>
              <a:t>Fixed in specification to N radio frames</a:t>
            </a:r>
            <a:endParaRPr lang="en-US" sz="2000" dirty="0"/>
          </a:p>
          <a:p>
            <a:pPr lvl="3"/>
            <a:r>
              <a:rPr lang="en-GB" dirty="0"/>
              <a:t>Working assumption: N=512, which can be further discussed especially considering possible input from RAN2</a:t>
            </a:r>
            <a:endParaRPr lang="en-US" dirty="0"/>
          </a:p>
          <a:p>
            <a:pPr lvl="1"/>
            <a:r>
              <a:rPr lang="en-US" sz="2000" dirty="0"/>
              <a:t>5 bits in MIB are used to indicate information related to SIB1bis, low cost MTC support,  and/or coverage enhancement support</a:t>
            </a:r>
          </a:p>
        </p:txBody>
      </p:sp>
    </p:spTree>
    <p:extLst>
      <p:ext uri="{BB962C8B-B14F-4D97-AF65-F5344CB8AC3E}">
        <p14:creationId xmlns:p14="http://schemas.microsoft.com/office/powerpoint/2010/main" xmlns="" val="1689028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6712"/>
            <a:ext cx="8363272" cy="1376185"/>
          </a:xfrm>
        </p:spPr>
        <p:txBody>
          <a:bodyPr>
            <a:noAutofit/>
          </a:bodyPr>
          <a:lstStyle/>
          <a:p>
            <a:r>
              <a:rPr lang="en-US" sz="2000" dirty="0" smtClean="0"/>
              <a:t>5 MIB spare bits are used to indicate TBS and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via a table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0282035"/>
              </p:ext>
            </p:extLst>
          </p:nvPr>
        </p:nvGraphicFramePr>
        <p:xfrm>
          <a:off x="3099683" y="1268760"/>
          <a:ext cx="3416532" cy="5320665"/>
        </p:xfrm>
        <a:graphic>
          <a:graphicData uri="http://schemas.openxmlformats.org/drawingml/2006/table">
            <a:tbl>
              <a:tblPr/>
              <a:tblGrid>
                <a:gridCol w="478464"/>
                <a:gridCol w="979356"/>
                <a:gridCol w="979356"/>
                <a:gridCol w="979356"/>
              </a:tblGrid>
              <a:tr h="6154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Value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</a:t>
                      </a:r>
                      <a:r>
                        <a:rPr lang="en-US" sz="1400" b="0" i="0" u="none" strike="noStrike" kern="1200" baseline="-25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SIB1bis</a:t>
                      </a:r>
                      <a:r>
                        <a:rPr lang="en-US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in BW&gt;3MHz</a:t>
                      </a:r>
                      <a:endParaRPr lang="en-US" sz="1400" b="0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914400" rtl="0" eaLnBrk="1" fontAlgn="ctr" latinLnBrk="0" hangingPunct="1"/>
                      <a:endParaRPr lang="en-US" sz="14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(R</a:t>
                      </a:r>
                      <a:r>
                        <a:rPr lang="en-US" altLang="zh-CN" sz="1400" b="0" i="0" u="none" strike="noStrike" kern="1200" baseline="-250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SIB1bis, </a:t>
                      </a:r>
                      <a:r>
                        <a:rPr lang="en-US" altLang="zh-CN" sz="1400" b="0" i="0" u="none" strike="noStrike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sf</a:t>
                      </a:r>
                      <a:r>
                        <a:rPr lang="en-US" altLang="zh-CN" sz="1400" b="0" i="0" u="none" strike="noStrike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0" i="0" u="none" strike="noStrike" kern="1200" baseline="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config</a:t>
                      </a:r>
                      <a:r>
                        <a:rPr lang="en-US" altLang="zh-CN" sz="14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) in BW&lt;=3Hz</a:t>
                      </a:r>
                      <a:endParaRPr lang="en-US" sz="1400" b="0" i="0" u="none" strike="noStrike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 </a:t>
                      </a:r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SIB1bis transmission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(4,0)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(4,1)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15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TBS6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(4,2)</a:t>
                      </a:r>
                      <a:endParaRPr lang="en-US" sz="14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328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19 - 31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Reserved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07106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and </a:t>
            </a:r>
            <a:r>
              <a:rPr lang="en-US" sz="2000" dirty="0"/>
              <a:t>PCID for </a:t>
            </a:r>
            <a:r>
              <a:rPr lang="en-US" sz="2000" dirty="0" smtClean="0"/>
              <a:t>BW </a:t>
            </a:r>
            <a:r>
              <a:rPr lang="en-US" sz="2000" dirty="0"/>
              <a:t>&gt; 3 MHz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77688519"/>
              </p:ext>
            </p:extLst>
          </p:nvPr>
        </p:nvGraphicFramePr>
        <p:xfrm>
          <a:off x="1115616" y="1772816"/>
          <a:ext cx="6408711" cy="3384374"/>
        </p:xfrm>
        <a:graphic>
          <a:graphicData uri="http://schemas.openxmlformats.org/drawingml/2006/table">
            <a:tbl>
              <a:tblPr/>
              <a:tblGrid>
                <a:gridCol w="1352390"/>
                <a:gridCol w="1347343"/>
                <a:gridCol w="928506"/>
                <a:gridCol w="928506"/>
                <a:gridCol w="928506"/>
                <a:gridCol w="923460"/>
              </a:tblGrid>
              <a:tr h="30955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US" sz="1800" b="0" i="0" u="none" strike="noStrike" baseline="-25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SIB1bis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Allocation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PCID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079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</a:t>
                      </a:r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9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and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and 5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6669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1232168"/>
          </a:xfrm>
        </p:spPr>
        <p:txBody>
          <a:bodyPr>
            <a:noAutofit/>
          </a:bodyPr>
          <a:lstStyle/>
          <a:p>
            <a:r>
              <a:rPr lang="en-US" sz="2000" strike="sngStrike" dirty="0" smtClean="0"/>
              <a:t>For BW = 3 MHz, PBCH repetition is only in SF#0 in all frames for TDD</a:t>
            </a:r>
          </a:p>
          <a:p>
            <a:r>
              <a:rPr lang="en-US" sz="2000" dirty="0" smtClean="0"/>
              <a:t>Time location is determined from R</a:t>
            </a:r>
            <a:r>
              <a:rPr lang="en-US" sz="2000" baseline="-25000" dirty="0" smtClean="0"/>
              <a:t>SIB1bis</a:t>
            </a:r>
            <a:r>
              <a:rPr lang="en-US" sz="2000" dirty="0" smtClean="0"/>
              <a:t> and PCID</a:t>
            </a:r>
          </a:p>
          <a:p>
            <a:pPr lvl="1"/>
            <a:r>
              <a:rPr lang="en-US" sz="2000" dirty="0" smtClean="0"/>
              <a:t>For BW &lt;= 3 MHz, only R</a:t>
            </a:r>
            <a:r>
              <a:rPr lang="en-US" sz="2000" baseline="-25000" dirty="0" smtClean="0"/>
              <a:t>SIB1bis </a:t>
            </a:r>
            <a:r>
              <a:rPr lang="en-US" sz="2000" dirty="0"/>
              <a:t>= </a:t>
            </a:r>
            <a:r>
              <a:rPr lang="en-US" sz="2000" dirty="0" smtClean="0"/>
              <a:t>4 is supported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  <p:graphicFrame>
        <p:nvGraphicFramePr>
          <p:cNvPr id="5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9082495"/>
              </p:ext>
            </p:extLst>
          </p:nvPr>
        </p:nvGraphicFramePr>
        <p:xfrm>
          <a:off x="1403649" y="2924944"/>
          <a:ext cx="6408711" cy="3384374"/>
        </p:xfrm>
        <a:graphic>
          <a:graphicData uri="http://schemas.openxmlformats.org/drawingml/2006/table">
            <a:tbl>
              <a:tblPr/>
              <a:tblGrid>
                <a:gridCol w="1352390"/>
                <a:gridCol w="1347343"/>
                <a:gridCol w="928506"/>
                <a:gridCol w="928506"/>
                <a:gridCol w="928506"/>
                <a:gridCol w="923460"/>
              </a:tblGrid>
              <a:tr h="309559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sng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</a:t>
                      </a:r>
                      <a:r>
                        <a:rPr lang="en-US" sz="1800" b="0" i="0" u="none" strike="sngStrike" baseline="-250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SIB1bis</a:t>
                      </a:r>
                    </a:p>
                    <a:p>
                      <a:pPr algn="ctr" fontAlgn="ctr"/>
                      <a:r>
                        <a:rPr lang="en-US" sz="18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  <a:r>
                        <a:rPr lang="en-US" sz="1800" b="0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800" b="0" i="0" u="none" strike="noStrike" baseline="0" dirty="0" err="1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config</a:t>
                      </a:r>
                      <a:endParaRPr lang="en-US" sz="1800" b="0" i="0" u="none" strike="noStrike" baseline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Time Allocation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PCID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079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</a:t>
                      </a:r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Subframe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en-US" sz="18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even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9559">
                <a:tc vMerge="1">
                  <a:txBody>
                    <a:bodyPr/>
                    <a:lstStyle/>
                    <a:p>
                      <a:pPr algn="ctr" fontAlgn="ctr"/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odd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en-US" sz="18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75625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2296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8720"/>
            <a:ext cx="8229600" cy="5120600"/>
          </a:xfrm>
        </p:spPr>
        <p:txBody>
          <a:bodyPr>
            <a:noAutofit/>
          </a:bodyPr>
          <a:lstStyle/>
          <a:p>
            <a:r>
              <a:rPr lang="en-US" sz="2000" dirty="0" smtClean="0"/>
              <a:t>For BW &gt; 3 MHz, the two middle </a:t>
            </a:r>
            <a:r>
              <a:rPr lang="en-US" sz="2000" dirty="0" err="1" smtClean="0"/>
              <a:t>narrowbands</a:t>
            </a:r>
            <a:r>
              <a:rPr lang="en-US" sz="2000" dirty="0" smtClean="0"/>
              <a:t> are not used for SIB1bis transmission</a:t>
            </a:r>
          </a:p>
          <a:p>
            <a:r>
              <a:rPr lang="en-US" sz="2000" dirty="0"/>
              <a:t>In case of collision between SIB1bis transmissions and M-PDCCH/PDSCH </a:t>
            </a:r>
            <a:r>
              <a:rPr lang="en-US" sz="2000" dirty="0" smtClean="0"/>
              <a:t>repetitions, </a:t>
            </a:r>
          </a:p>
          <a:p>
            <a:pPr lvl="1"/>
            <a:r>
              <a:rPr lang="en-US" sz="2000" dirty="0" smtClean="0"/>
              <a:t>Drop </a:t>
            </a:r>
            <a:r>
              <a:rPr lang="en-US" sz="2000" dirty="0"/>
              <a:t>M-PDCCH/PDSCH subframe, the unavailable subframe is counted in the repetition </a:t>
            </a:r>
          </a:p>
          <a:p>
            <a:endParaRPr lang="en-US" sz="2000" dirty="0" smtClean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63422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7256</TotalTime>
  <Words>486</Words>
  <Application>Microsoft Office PowerPoint</Application>
  <PresentationFormat>全屏显示(4:3)</PresentationFormat>
  <Paragraphs>193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Office Theme</vt:lpstr>
      <vt:lpstr>WF on SIB1bis Transmission</vt:lpstr>
      <vt:lpstr>Background</vt:lpstr>
      <vt:lpstr>Proposal</vt:lpstr>
      <vt:lpstr>Proposal</vt:lpstr>
      <vt:lpstr>Proposal</vt:lpstr>
      <vt:lpstr>Proposal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SIB1bis Transmission</dc:title>
  <dc:creator>Ratasuk, Rapeepat (Nokia - US/Arlington Heights)</dc:creator>
  <cp:lastModifiedBy>y00141310</cp:lastModifiedBy>
  <cp:revision>507</cp:revision>
  <dcterms:created xsi:type="dcterms:W3CDTF">2014-10-08T06:45:16Z</dcterms:created>
  <dcterms:modified xsi:type="dcterms:W3CDTF">2015-11-18T18:58:57Z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(3)aGubrDIjz/suw4X/LU43Bm/+vEm90eOT0aP2UNEG2mcJd2j1185LeAwxYqDxLhtmMeyPrBNB
T/Ik7uVeEUusqkvMNxXIyctqUh+4s7I66aTSswXLlth5VwjzMZS11hbdfoYKC45zxEzJDcWg
GzINUyzoaCHodjg6JVqGf/786VM4BJJaleo04mxBC4HmRD0/R1TCahxHS0bW1xm7c1x67zOA
9HAeDKUkD+d29pivPu</vt:lpwstr>
  </property>
  <property fmtid="{D5CDD505-2E9C-101B-9397-08002B2CF9AE}" pid="4" name="_new_ms_pID_725431">
    <vt:lpwstr>VLp73zR2kUTuQ+Ls3ZpIGrBjDEtssOWsxG3/VBJiZve9opY5RbQzGs
1CtiXiJd4eeu37ngBzJgyaa13VSNVdSvllTeKCACeFz+fOIw7St20n21OGimMypM6jBYnl8s
0h1AImPyEmf6PJOm0Cph3CPl7txP7QAVlw2eb0eYzdcBQyuAnF9+AuMhtpnpV/O4AsHVFkzO
sWo413CH7zPPLAGfHFqSOZ+AQJkEydubvDQS</vt:lpwstr>
  </property>
  <property fmtid="{D5CDD505-2E9C-101B-9397-08002B2CF9AE}" pid="5" name="_new_ms_pID_725432">
    <vt:lpwstr>5oDUa0BOcVrKwKv+CFJWqJniKqLGU9D5S7O0
NxKBhtGQ</vt:lpwstr>
  </property>
  <property fmtid="{D5CDD505-2E9C-101B-9397-08002B2CF9AE}" pid="6" name="sflag">
    <vt:lpwstr>1447820654</vt:lpwstr>
  </property>
</Properties>
</file>