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86" r:id="rId6"/>
    <p:sldId id="288" r:id="rId7"/>
    <p:sldId id="291" r:id="rId8"/>
    <p:sldId id="292" r:id="rId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1pPr>
    <a:lvl2pPr marL="4572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2pPr>
    <a:lvl3pPr marL="9144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3pPr>
    <a:lvl4pPr marL="13716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4pPr>
    <a:lvl5pPr marL="18288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990"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0AB3399B-BD04-4096-A9C5-34B60F276085}" type="datetimeFigureOut">
              <a:rPr lang="en-US" altLang="ko-KR"/>
              <a:pPr>
                <a:defRPr/>
              </a:pPr>
              <a:t>11/17/2015</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185DB023-53BC-40FE-8CEE-F1B96C7B47E1}" type="slidenum">
              <a:rPr lang="en-US" altLang="ko-KR"/>
              <a:pPr>
                <a:defRPr/>
              </a:pPr>
              <a:t>‹#›</a:t>
            </a:fld>
            <a:endParaRPr lang="en-US" altLang="ko-KR"/>
          </a:p>
        </p:txBody>
      </p:sp>
    </p:spTree>
    <p:extLst>
      <p:ext uri="{BB962C8B-B14F-4D97-AF65-F5344CB8AC3E}">
        <p14:creationId xmlns:p14="http://schemas.microsoft.com/office/powerpoint/2010/main" val="2877324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03CC65C-FA97-46DC-9E6F-5E3FDB69F517}" type="datetimeFigureOut">
              <a:rPr lang="en-US" altLang="ko-KR"/>
              <a:pPr>
                <a:defRPr/>
              </a:pPr>
              <a:t>11/17/2015</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FD81A980-DF90-43CC-88F8-EF583780751F}" type="slidenum">
              <a:rPr lang="en-US" altLang="ko-KR"/>
              <a:pPr>
                <a:defRPr/>
              </a:pPr>
              <a:t>‹#›</a:t>
            </a:fld>
            <a:endParaRPr lang="en-US" altLang="ko-KR"/>
          </a:p>
        </p:txBody>
      </p:sp>
    </p:spTree>
    <p:extLst>
      <p:ext uri="{BB962C8B-B14F-4D97-AF65-F5344CB8AC3E}">
        <p14:creationId xmlns:p14="http://schemas.microsoft.com/office/powerpoint/2010/main" val="3464312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AA04169-9850-4A66-A3FD-1300AE71FA17}" type="datetimeFigureOut">
              <a:rPr lang="en-US" altLang="ko-KR"/>
              <a:pPr>
                <a:defRPr/>
              </a:pPr>
              <a:t>11/17/2015</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FB603CF8-F291-4D89-8C79-4ABA27CB5CD9}" type="slidenum">
              <a:rPr lang="en-US" altLang="ko-KR"/>
              <a:pPr>
                <a:defRPr/>
              </a:pPr>
              <a:t>‹#›</a:t>
            </a:fld>
            <a:endParaRPr lang="en-US" altLang="ko-KR"/>
          </a:p>
        </p:txBody>
      </p:sp>
    </p:spTree>
    <p:extLst>
      <p:ext uri="{BB962C8B-B14F-4D97-AF65-F5344CB8AC3E}">
        <p14:creationId xmlns:p14="http://schemas.microsoft.com/office/powerpoint/2010/main" val="4033185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lvl1pPr>
              <a:defRPr/>
            </a:lvl1pPr>
          </a:lstStyle>
          <a:p>
            <a:pPr>
              <a:defRPr/>
            </a:pPr>
            <a:fld id="{137FA7D1-7436-45BC-B041-A8BBED14202C}" type="datetimeFigureOut">
              <a:rPr lang="en-US" altLang="ko-KR"/>
              <a:pPr>
                <a:defRPr/>
              </a:pPr>
              <a:t>11/17/2015</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E5333DBE-2DC3-4625-BB49-1855672AE3C8}" type="slidenum">
              <a:rPr lang="en-US" altLang="ko-KR"/>
              <a:pPr>
                <a:defRPr/>
              </a:pPr>
              <a:t>‹#›</a:t>
            </a:fld>
            <a:endParaRPr lang="en-US" altLang="ko-KR"/>
          </a:p>
        </p:txBody>
      </p:sp>
    </p:spTree>
    <p:extLst>
      <p:ext uri="{BB962C8B-B14F-4D97-AF65-F5344CB8AC3E}">
        <p14:creationId xmlns:p14="http://schemas.microsoft.com/office/powerpoint/2010/main" val="177936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EE70A20-CEE6-48A8-92CE-EA7805E0B92A}" type="datetimeFigureOut">
              <a:rPr lang="en-US" altLang="ko-KR"/>
              <a:pPr>
                <a:defRPr/>
              </a:pPr>
              <a:t>11/17/2015</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C3600628-D135-4E9D-9362-4084556E13E4}" type="slidenum">
              <a:rPr lang="en-US" altLang="ko-KR"/>
              <a:pPr>
                <a:defRPr/>
              </a:pPr>
              <a:t>‹#›</a:t>
            </a:fld>
            <a:endParaRPr lang="en-US" altLang="ko-KR"/>
          </a:p>
        </p:txBody>
      </p:sp>
    </p:spTree>
    <p:extLst>
      <p:ext uri="{BB962C8B-B14F-4D97-AF65-F5344CB8AC3E}">
        <p14:creationId xmlns:p14="http://schemas.microsoft.com/office/powerpoint/2010/main" val="4230227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84F269C-19CA-464C-A293-2B0143C66C21}" type="datetimeFigureOut">
              <a:rPr lang="en-US" altLang="ko-KR"/>
              <a:pPr>
                <a:defRPr/>
              </a:pPr>
              <a:t>11/17/2015</a:t>
            </a:fld>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ko-KR" altLang="ko-KR"/>
          </a:p>
        </p:txBody>
      </p:sp>
      <p:sp>
        <p:nvSpPr>
          <p:cNvPr id="7" name="Slide Number Placeholder 5"/>
          <p:cNvSpPr>
            <a:spLocks noGrp="1"/>
          </p:cNvSpPr>
          <p:nvPr>
            <p:ph type="sldNum" sz="quarter" idx="12"/>
          </p:nvPr>
        </p:nvSpPr>
        <p:spPr/>
        <p:txBody>
          <a:bodyPr/>
          <a:lstStyle>
            <a:lvl1pPr>
              <a:defRPr/>
            </a:lvl1pPr>
          </a:lstStyle>
          <a:p>
            <a:pPr>
              <a:defRPr/>
            </a:pPr>
            <a:fld id="{50F9EDC9-2883-440C-847A-50333F8290C9}" type="slidenum">
              <a:rPr lang="en-US" altLang="ko-KR"/>
              <a:pPr>
                <a:defRPr/>
              </a:pPr>
              <a:t>‹#›</a:t>
            </a:fld>
            <a:endParaRPr lang="en-US" altLang="ko-KR"/>
          </a:p>
        </p:txBody>
      </p:sp>
    </p:spTree>
    <p:extLst>
      <p:ext uri="{BB962C8B-B14F-4D97-AF65-F5344CB8AC3E}">
        <p14:creationId xmlns:p14="http://schemas.microsoft.com/office/powerpoint/2010/main" val="2469133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002F9E2-F890-449E-9952-B4E5A92E98AB}" type="datetimeFigureOut">
              <a:rPr lang="en-US" altLang="ko-KR"/>
              <a:pPr>
                <a:defRPr/>
              </a:pPr>
              <a:t>11/17/2015</a:t>
            </a:fld>
            <a:endParaRPr lang="en-US" altLang="ko-KR"/>
          </a:p>
        </p:txBody>
      </p:sp>
      <p:sp>
        <p:nvSpPr>
          <p:cNvPr id="8" name="Footer Placeholder 4"/>
          <p:cNvSpPr>
            <a:spLocks noGrp="1"/>
          </p:cNvSpPr>
          <p:nvPr>
            <p:ph type="ftr" sz="quarter" idx="11"/>
          </p:nvPr>
        </p:nvSpPr>
        <p:spPr/>
        <p:txBody>
          <a:bodyPr/>
          <a:lstStyle>
            <a:lvl1pPr>
              <a:defRPr/>
            </a:lvl1pPr>
          </a:lstStyle>
          <a:p>
            <a:pPr>
              <a:defRPr/>
            </a:pPr>
            <a:endParaRPr lang="ko-KR" altLang="ko-KR"/>
          </a:p>
        </p:txBody>
      </p:sp>
      <p:sp>
        <p:nvSpPr>
          <p:cNvPr id="9" name="Slide Number Placeholder 5"/>
          <p:cNvSpPr>
            <a:spLocks noGrp="1"/>
          </p:cNvSpPr>
          <p:nvPr>
            <p:ph type="sldNum" sz="quarter" idx="12"/>
          </p:nvPr>
        </p:nvSpPr>
        <p:spPr/>
        <p:txBody>
          <a:bodyPr/>
          <a:lstStyle>
            <a:lvl1pPr>
              <a:defRPr/>
            </a:lvl1pPr>
          </a:lstStyle>
          <a:p>
            <a:pPr>
              <a:defRPr/>
            </a:pPr>
            <a:fld id="{A7E3E56B-AF65-42BC-854F-FFEB314A9791}" type="slidenum">
              <a:rPr lang="en-US" altLang="ko-KR"/>
              <a:pPr>
                <a:defRPr/>
              </a:pPr>
              <a:t>‹#›</a:t>
            </a:fld>
            <a:endParaRPr lang="en-US" altLang="ko-KR"/>
          </a:p>
        </p:txBody>
      </p:sp>
    </p:spTree>
    <p:extLst>
      <p:ext uri="{BB962C8B-B14F-4D97-AF65-F5344CB8AC3E}">
        <p14:creationId xmlns:p14="http://schemas.microsoft.com/office/powerpoint/2010/main" val="3402709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247C31E-A3E0-424F-9340-9794B10188BB}" type="datetimeFigureOut">
              <a:rPr lang="en-US" altLang="ko-KR"/>
              <a:pPr>
                <a:defRPr/>
              </a:pPr>
              <a:t>11/17/2015</a:t>
            </a:fld>
            <a:endParaRPr lang="en-US" altLang="ko-KR"/>
          </a:p>
        </p:txBody>
      </p:sp>
      <p:sp>
        <p:nvSpPr>
          <p:cNvPr id="4" name="Footer Placeholder 4"/>
          <p:cNvSpPr>
            <a:spLocks noGrp="1"/>
          </p:cNvSpPr>
          <p:nvPr>
            <p:ph type="ftr" sz="quarter" idx="11"/>
          </p:nvPr>
        </p:nvSpPr>
        <p:spPr/>
        <p:txBody>
          <a:bodyPr/>
          <a:lstStyle>
            <a:lvl1pPr>
              <a:defRPr/>
            </a:lvl1pPr>
          </a:lstStyle>
          <a:p>
            <a:pPr>
              <a:defRPr/>
            </a:pPr>
            <a:endParaRPr lang="ko-KR" altLang="ko-KR"/>
          </a:p>
        </p:txBody>
      </p:sp>
      <p:sp>
        <p:nvSpPr>
          <p:cNvPr id="5" name="Slide Number Placeholder 5"/>
          <p:cNvSpPr>
            <a:spLocks noGrp="1"/>
          </p:cNvSpPr>
          <p:nvPr>
            <p:ph type="sldNum" sz="quarter" idx="12"/>
          </p:nvPr>
        </p:nvSpPr>
        <p:spPr/>
        <p:txBody>
          <a:bodyPr/>
          <a:lstStyle>
            <a:lvl1pPr>
              <a:defRPr/>
            </a:lvl1pPr>
          </a:lstStyle>
          <a:p>
            <a:pPr>
              <a:defRPr/>
            </a:pPr>
            <a:fld id="{E766240B-5F0C-4179-9E48-76FDD6D49708}" type="slidenum">
              <a:rPr lang="en-US" altLang="ko-KR"/>
              <a:pPr>
                <a:defRPr/>
              </a:pPr>
              <a:t>‹#›</a:t>
            </a:fld>
            <a:endParaRPr lang="en-US" altLang="ko-KR"/>
          </a:p>
        </p:txBody>
      </p:sp>
    </p:spTree>
    <p:extLst>
      <p:ext uri="{BB962C8B-B14F-4D97-AF65-F5344CB8AC3E}">
        <p14:creationId xmlns:p14="http://schemas.microsoft.com/office/powerpoint/2010/main" val="3456134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6802882-C305-4900-BC18-D71B7632DD76}" type="datetimeFigureOut">
              <a:rPr lang="en-US" altLang="ko-KR"/>
              <a:pPr>
                <a:defRPr/>
              </a:pPr>
              <a:t>11/17/2015</a:t>
            </a:fld>
            <a:endParaRPr lang="en-US" altLang="ko-KR"/>
          </a:p>
        </p:txBody>
      </p:sp>
      <p:sp>
        <p:nvSpPr>
          <p:cNvPr id="3" name="Footer Placeholder 4"/>
          <p:cNvSpPr>
            <a:spLocks noGrp="1"/>
          </p:cNvSpPr>
          <p:nvPr>
            <p:ph type="ftr" sz="quarter" idx="11"/>
          </p:nvPr>
        </p:nvSpPr>
        <p:spPr/>
        <p:txBody>
          <a:bodyPr/>
          <a:lstStyle>
            <a:lvl1pPr>
              <a:defRPr/>
            </a:lvl1pPr>
          </a:lstStyle>
          <a:p>
            <a:pPr>
              <a:defRPr/>
            </a:pPr>
            <a:endParaRPr lang="ko-KR" altLang="ko-KR"/>
          </a:p>
        </p:txBody>
      </p:sp>
      <p:sp>
        <p:nvSpPr>
          <p:cNvPr id="4" name="Slide Number Placeholder 5"/>
          <p:cNvSpPr>
            <a:spLocks noGrp="1"/>
          </p:cNvSpPr>
          <p:nvPr>
            <p:ph type="sldNum" sz="quarter" idx="12"/>
          </p:nvPr>
        </p:nvSpPr>
        <p:spPr/>
        <p:txBody>
          <a:bodyPr/>
          <a:lstStyle>
            <a:lvl1pPr>
              <a:defRPr/>
            </a:lvl1pPr>
          </a:lstStyle>
          <a:p>
            <a:pPr>
              <a:defRPr/>
            </a:pPr>
            <a:fld id="{B7F3D431-1D18-462B-B75D-AAA0A0359657}" type="slidenum">
              <a:rPr lang="en-US" altLang="ko-KR"/>
              <a:pPr>
                <a:defRPr/>
              </a:pPr>
              <a:t>‹#›</a:t>
            </a:fld>
            <a:endParaRPr lang="en-US" altLang="ko-KR"/>
          </a:p>
        </p:txBody>
      </p:sp>
    </p:spTree>
    <p:extLst>
      <p:ext uri="{BB962C8B-B14F-4D97-AF65-F5344CB8AC3E}">
        <p14:creationId xmlns:p14="http://schemas.microsoft.com/office/powerpoint/2010/main" val="2721348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2FD2EBA-6FEA-4A07-A494-99B7F0D48475}" type="datetimeFigureOut">
              <a:rPr lang="en-US" altLang="ko-KR"/>
              <a:pPr>
                <a:defRPr/>
              </a:pPr>
              <a:t>11/17/2015</a:t>
            </a:fld>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ko-KR" altLang="ko-KR"/>
          </a:p>
        </p:txBody>
      </p:sp>
      <p:sp>
        <p:nvSpPr>
          <p:cNvPr id="7" name="Slide Number Placeholder 5"/>
          <p:cNvSpPr>
            <a:spLocks noGrp="1"/>
          </p:cNvSpPr>
          <p:nvPr>
            <p:ph type="sldNum" sz="quarter" idx="12"/>
          </p:nvPr>
        </p:nvSpPr>
        <p:spPr/>
        <p:txBody>
          <a:bodyPr/>
          <a:lstStyle>
            <a:lvl1pPr>
              <a:defRPr/>
            </a:lvl1pPr>
          </a:lstStyle>
          <a:p>
            <a:pPr>
              <a:defRPr/>
            </a:pPr>
            <a:fld id="{8DD37EF8-BD0C-4DBF-B787-004768ED6719}" type="slidenum">
              <a:rPr lang="en-US" altLang="ko-KR"/>
              <a:pPr>
                <a:defRPr/>
              </a:pPr>
              <a:t>‹#›</a:t>
            </a:fld>
            <a:endParaRPr lang="en-US" altLang="ko-KR"/>
          </a:p>
        </p:txBody>
      </p:sp>
    </p:spTree>
    <p:extLst>
      <p:ext uri="{BB962C8B-B14F-4D97-AF65-F5344CB8AC3E}">
        <p14:creationId xmlns:p14="http://schemas.microsoft.com/office/powerpoint/2010/main" val="773538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36B8B56-921A-4259-BA4C-CD6AF692910E}" type="datetimeFigureOut">
              <a:rPr lang="en-US" altLang="ko-KR"/>
              <a:pPr>
                <a:defRPr/>
              </a:pPr>
              <a:t>11/17/2015</a:t>
            </a:fld>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ko-KR" altLang="ko-KR"/>
          </a:p>
        </p:txBody>
      </p:sp>
      <p:sp>
        <p:nvSpPr>
          <p:cNvPr id="7" name="Slide Number Placeholder 5"/>
          <p:cNvSpPr>
            <a:spLocks noGrp="1"/>
          </p:cNvSpPr>
          <p:nvPr>
            <p:ph type="sldNum" sz="quarter" idx="12"/>
          </p:nvPr>
        </p:nvSpPr>
        <p:spPr/>
        <p:txBody>
          <a:bodyPr/>
          <a:lstStyle>
            <a:lvl1pPr>
              <a:defRPr/>
            </a:lvl1pPr>
          </a:lstStyle>
          <a:p>
            <a:pPr>
              <a:defRPr/>
            </a:pPr>
            <a:fld id="{22D1B9FB-01E2-4A4C-98C0-62CBDB22DD65}" type="slidenum">
              <a:rPr lang="en-US" altLang="ko-KR"/>
              <a:pPr>
                <a:defRPr/>
              </a:pPr>
              <a:t>‹#›</a:t>
            </a:fld>
            <a:endParaRPr lang="en-US" altLang="ko-KR"/>
          </a:p>
        </p:txBody>
      </p:sp>
    </p:spTree>
    <p:extLst>
      <p:ext uri="{BB962C8B-B14F-4D97-AF65-F5344CB8AC3E}">
        <p14:creationId xmlns:p14="http://schemas.microsoft.com/office/powerpoint/2010/main" val="1293430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ea typeface="굴림" pitchFamily="34" charset="-127"/>
              </a:defRPr>
            </a:lvl1pPr>
          </a:lstStyle>
          <a:p>
            <a:pPr>
              <a:defRPr/>
            </a:pPr>
            <a:fld id="{7D695FE2-F37D-4150-9C2B-16CA43B140C8}" type="datetimeFigureOut">
              <a:rPr lang="en-US" altLang="ko-KR"/>
              <a:pPr>
                <a:defRPr/>
              </a:pPr>
              <a:t>11/17/2015</a:t>
            </a:fld>
            <a:endParaRPr lang="en-US" altLang="ko-K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ea typeface="+mn-ea"/>
                <a:cs typeface="Arial" pitchFamily="34" charset="0"/>
              </a:defRPr>
            </a:lvl1pPr>
          </a:lstStyle>
          <a:p>
            <a:pPr>
              <a:defRPr/>
            </a:pPr>
            <a:endParaRPr lang="ko-KR" altLang="ko-K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굴림" pitchFamily="34" charset="-127"/>
              </a:defRPr>
            </a:lvl1pPr>
          </a:lstStyle>
          <a:p>
            <a:pPr>
              <a:defRPr/>
            </a:pPr>
            <a:fld id="{4EE75F20-567C-49CE-A121-479D1D6799DA}" type="slidenum">
              <a:rPr lang="en-US" altLang="ko-KR"/>
              <a:pPr>
                <a:defRPr/>
              </a:pPr>
              <a:t>‹#›</a:t>
            </a:fld>
            <a:endParaRPr lang="en-US" altLang="ko-K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j-cs"/>
        </a:defRPr>
      </a:lvl1pPr>
      <a:lvl2pPr algn="ctr" rtl="0" eaLnBrk="0" fontAlgn="base" hangingPunct="0">
        <a:spcBef>
          <a:spcPct val="0"/>
        </a:spcBef>
        <a:spcAft>
          <a:spcPct val="0"/>
        </a:spcAft>
        <a:defRPr sz="4400">
          <a:solidFill>
            <a:schemeClr val="tx1"/>
          </a:solidFill>
          <a:latin typeface="Calibri" pitchFamily="34" charset="0"/>
          <a:ea typeface="MS PGothic" pitchFamily="34" charset="-128"/>
        </a:defRPr>
      </a:lvl2pPr>
      <a:lvl3pPr algn="ctr" rtl="0" eaLnBrk="0" fontAlgn="base" hangingPunct="0">
        <a:spcBef>
          <a:spcPct val="0"/>
        </a:spcBef>
        <a:spcAft>
          <a:spcPct val="0"/>
        </a:spcAft>
        <a:defRPr sz="4400">
          <a:solidFill>
            <a:schemeClr val="tx1"/>
          </a:solidFill>
          <a:latin typeface="Calibri" pitchFamily="34" charset="0"/>
          <a:ea typeface="MS PGothic" pitchFamily="34" charset="-128"/>
        </a:defRPr>
      </a:lvl3pPr>
      <a:lvl4pPr algn="ctr" rtl="0" eaLnBrk="0" fontAlgn="base" hangingPunct="0">
        <a:spcBef>
          <a:spcPct val="0"/>
        </a:spcBef>
        <a:spcAft>
          <a:spcPct val="0"/>
        </a:spcAft>
        <a:defRPr sz="4400">
          <a:solidFill>
            <a:schemeClr val="tx1"/>
          </a:solidFill>
          <a:latin typeface="Calibri" pitchFamily="34" charset="0"/>
          <a:ea typeface="MS PGothic" pitchFamily="34" charset="-128"/>
        </a:defRPr>
      </a:lvl4pPr>
      <a:lvl5pPr algn="ctr" rtl="0" eaLnBrk="0" fontAlgn="base" hangingPunct="0">
        <a:spcBef>
          <a:spcPct val="0"/>
        </a:spcBef>
        <a:spcAft>
          <a:spcPct val="0"/>
        </a:spcAft>
        <a:defRPr sz="4400">
          <a:solidFill>
            <a:schemeClr val="tx1"/>
          </a:solidFill>
          <a:latin typeface="Calibri" pitchFamily="34" charset="0"/>
          <a:ea typeface="MS PGothic"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2130425"/>
            <a:ext cx="7772400" cy="1831975"/>
          </a:xfrm>
        </p:spPr>
        <p:txBody>
          <a:bodyPr/>
          <a:lstStyle/>
          <a:p>
            <a:pPr eaLnBrk="1" hangingPunct="1"/>
            <a:r>
              <a:rPr lang="en-US" dirty="0" smtClean="0"/>
              <a:t>WF on </a:t>
            </a:r>
            <a:r>
              <a:rPr lang="en-GB" dirty="0" smtClean="0"/>
              <a:t>LAA DL Multi-Channel </a:t>
            </a:r>
            <a:r>
              <a:rPr lang="en-GB" dirty="0"/>
              <a:t>LBT with Contiguous </a:t>
            </a:r>
            <a:r>
              <a:rPr lang="en-GB" dirty="0" smtClean="0"/>
              <a:t>Channels</a:t>
            </a:r>
            <a:endParaRPr lang="en-US" dirty="0" smtClean="0"/>
          </a:p>
        </p:txBody>
      </p:sp>
      <p:sp>
        <p:nvSpPr>
          <p:cNvPr id="2051" name="Subtitle 2"/>
          <p:cNvSpPr>
            <a:spLocks noGrp="1"/>
          </p:cNvSpPr>
          <p:nvPr>
            <p:ph type="subTitle" idx="1"/>
          </p:nvPr>
        </p:nvSpPr>
        <p:spPr>
          <a:xfrm>
            <a:off x="990600" y="4191000"/>
            <a:ext cx="7239000" cy="1752600"/>
          </a:xfrm>
        </p:spPr>
        <p:txBody>
          <a:bodyPr/>
          <a:lstStyle/>
          <a:p>
            <a:pPr eaLnBrk="1" hangingPunct="1"/>
            <a:r>
              <a:rPr lang="en-US" altLang="ko-KR" sz="2800" dirty="0" smtClean="0">
                <a:solidFill>
                  <a:schemeClr val="tx1"/>
                </a:solidFill>
                <a:ea typeface="Malgun Gothic" pitchFamily="34" charset="-127"/>
              </a:rPr>
              <a:t>Broadcom Corporation, </a:t>
            </a:r>
            <a:r>
              <a:rPr lang="en-US" altLang="ko-KR" sz="2800" dirty="0" err="1" smtClean="0">
                <a:solidFill>
                  <a:schemeClr val="tx1"/>
                </a:solidFill>
                <a:ea typeface="Malgun Gothic" pitchFamily="34" charset="-127"/>
              </a:rPr>
              <a:t>CableLabs</a:t>
            </a:r>
            <a:r>
              <a:rPr lang="en-US" altLang="ko-KR" sz="2800" dirty="0" smtClean="0">
                <a:solidFill>
                  <a:schemeClr val="tx1"/>
                </a:solidFill>
                <a:ea typeface="Malgun Gothic" pitchFamily="34" charset="-127"/>
              </a:rPr>
              <a:t>, </a:t>
            </a:r>
            <a:r>
              <a:rPr lang="en-US" altLang="ko-KR" sz="2800" dirty="0" smtClean="0">
                <a:solidFill>
                  <a:schemeClr val="tx1"/>
                </a:solidFill>
                <a:ea typeface="Malgun Gothic" pitchFamily="34" charset="-127"/>
              </a:rPr>
              <a:t>Cisco Systems, </a:t>
            </a:r>
            <a:r>
              <a:rPr lang="en-US" altLang="ko-KR" sz="2800" dirty="0" err="1" smtClean="0">
                <a:solidFill>
                  <a:schemeClr val="tx1"/>
                </a:solidFill>
                <a:ea typeface="Malgun Gothic" pitchFamily="34" charset="-127"/>
              </a:rPr>
              <a:t>Ruckuswireless</a:t>
            </a:r>
            <a:r>
              <a:rPr lang="en-US" altLang="ko-KR" sz="2800" dirty="0" smtClean="0">
                <a:solidFill>
                  <a:schemeClr val="tx1"/>
                </a:solidFill>
                <a:ea typeface="Malgun Gothic" pitchFamily="34" charset="-127"/>
              </a:rPr>
              <a:t>, Orange</a:t>
            </a:r>
            <a:endParaRPr lang="en-US" altLang="ko-KR" sz="2800" dirty="0" smtClean="0">
              <a:solidFill>
                <a:schemeClr val="tx1"/>
              </a:solidFill>
              <a:ea typeface="Gulim" pitchFamily="34" charset="-127"/>
            </a:endParaRPr>
          </a:p>
        </p:txBody>
      </p:sp>
      <p:sp>
        <p:nvSpPr>
          <p:cNvPr id="2052" name="Rectangle 4"/>
          <p:cNvSpPr>
            <a:spLocks noChangeArrowheads="1"/>
          </p:cNvSpPr>
          <p:nvPr/>
        </p:nvSpPr>
        <p:spPr bwMode="auto">
          <a:xfrm>
            <a:off x="304800" y="304800"/>
            <a:ext cx="8534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GB" altLang="ko-KR" sz="2000" b="1" dirty="0">
                <a:latin typeface="Times New Roman" pitchFamily="18" charset="0"/>
                <a:ea typeface="Malgun Gothic" pitchFamily="34" charset="-127"/>
                <a:cs typeface="Times New Roman" pitchFamily="18" charset="0"/>
              </a:rPr>
              <a:t>3GPP TSG RAN WG1 #83				        R1-1</a:t>
            </a:r>
            <a:r>
              <a:rPr lang="en-US" altLang="ko-KR" sz="2000" b="1" dirty="0" smtClean="0">
                <a:latin typeface="Times New Roman" pitchFamily="18" charset="0"/>
                <a:ea typeface="Malgun Gothic" pitchFamily="34" charset="-127"/>
                <a:cs typeface="Times New Roman" pitchFamily="18" charset="0"/>
              </a:rPr>
              <a:t>57629</a:t>
            </a:r>
            <a:endParaRPr lang="en-US" altLang="zh-CN" sz="2000" b="1" dirty="0">
              <a:latin typeface="Times New Roman" pitchFamily="18" charset="0"/>
              <a:ea typeface="Malgun Gothic" pitchFamily="34" charset="-127"/>
              <a:cs typeface="Times New Roman" pitchFamily="18" charset="0"/>
            </a:endParaRPr>
          </a:p>
          <a:p>
            <a:r>
              <a:rPr lang="en-US" altLang="ko-KR" sz="2000" b="1" dirty="0">
                <a:latin typeface="Times New Roman" pitchFamily="18" charset="0"/>
                <a:ea typeface="Malgun Gothic" pitchFamily="34" charset="-127"/>
                <a:cs typeface="Times New Roman" pitchFamily="18" charset="0"/>
              </a:rPr>
              <a:t>Anaheim, USA</a:t>
            </a:r>
          </a:p>
          <a:p>
            <a:r>
              <a:rPr lang="en-US" altLang="ko-KR" sz="2000" b="1" dirty="0">
                <a:latin typeface="Times New Roman" pitchFamily="18" charset="0"/>
                <a:ea typeface="Malgun Gothic" pitchFamily="34" charset="-127"/>
                <a:cs typeface="Times New Roman" pitchFamily="18" charset="0"/>
              </a:rPr>
              <a:t>15th –22th November 2015</a:t>
            </a:r>
            <a:endParaRPr lang="en-GB" altLang="ko-KR" sz="2000" b="1" dirty="0">
              <a:latin typeface="Times New Roman" pitchFamily="18" charset="0"/>
              <a:ea typeface="Malgun Gothic" pitchFamily="34" charset="-127"/>
              <a:cs typeface="Times New Roman" pitchFamily="18" charset="0"/>
            </a:endParaRPr>
          </a:p>
        </p:txBody>
      </p:sp>
      <p:sp>
        <p:nvSpPr>
          <p:cNvPr id="2053" name="TextBox 4"/>
          <p:cNvSpPr txBox="1">
            <a:spLocks noChangeArrowheads="1"/>
          </p:cNvSpPr>
          <p:nvPr/>
        </p:nvSpPr>
        <p:spPr bwMode="auto">
          <a:xfrm>
            <a:off x="457200" y="1676400"/>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ko-KR">
                <a:ea typeface="Malgun Gothic" pitchFamily="34" charset="-127"/>
              </a:rPr>
              <a:t>Agenda item: 6.2.3.1</a:t>
            </a:r>
          </a:p>
          <a:p>
            <a:pPr eaLnBrk="1" hangingPunct="1"/>
            <a:r>
              <a:rPr lang="en-US" altLang="ko-KR">
                <a:ea typeface="Malgun Gothic" pitchFamily="34" charset="-127"/>
              </a:rPr>
              <a:t>Document for decision</a:t>
            </a:r>
            <a:endParaRPr lang="ko-KR" altLang="en-US">
              <a:ea typeface="Malgun Gothic" pitchFamily="34"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ko-KR" dirty="0">
                <a:ea typeface="Malgun Gothic" pitchFamily="34" charset="-127"/>
              </a:rPr>
              <a:t>Background</a:t>
            </a:r>
            <a:endParaRPr lang="en-US" dirty="0" smtClean="0"/>
          </a:p>
        </p:txBody>
      </p:sp>
      <p:sp>
        <p:nvSpPr>
          <p:cNvPr id="5123" name="Content Placeholder 2"/>
          <p:cNvSpPr>
            <a:spLocks noGrp="1"/>
          </p:cNvSpPr>
          <p:nvPr>
            <p:ph idx="1"/>
          </p:nvPr>
        </p:nvSpPr>
        <p:spPr/>
        <p:txBody>
          <a:bodyPr/>
          <a:lstStyle/>
          <a:p>
            <a:r>
              <a:rPr lang="en-GB" sz="2400" dirty="0" smtClean="0">
                <a:ea typeface="ＭＳ Ｐゴシック" charset="0"/>
              </a:rPr>
              <a:t>LAA network using the DL multi-channel LBT without any restriction could not ensure the fair coexistence with another Wi-Fi 11ac/11n network in some conditions based on the simulation studies. Some key factors are</a:t>
            </a:r>
          </a:p>
          <a:p>
            <a:pPr lvl="1"/>
            <a:r>
              <a:rPr lang="en-US" sz="2000" dirty="0" smtClean="0"/>
              <a:t>The single LAA </a:t>
            </a:r>
            <a:r>
              <a:rPr lang="en-US" sz="2000" dirty="0" err="1" smtClean="0"/>
              <a:t>eNB</a:t>
            </a:r>
            <a:r>
              <a:rPr lang="en-US" sz="2000" dirty="0" smtClean="0"/>
              <a:t> with the non-restrictive multi-channel usage over the 5G spectrum can impact multiple 11ac/11n APs for the channel access.</a:t>
            </a:r>
          </a:p>
          <a:p>
            <a:pPr lvl="1"/>
            <a:r>
              <a:rPr lang="en-US" sz="2000" dirty="0" smtClean="0"/>
              <a:t>The LAA </a:t>
            </a:r>
            <a:r>
              <a:rPr lang="en-US" sz="2000" dirty="0" err="1" smtClean="0"/>
              <a:t>eNB</a:t>
            </a:r>
            <a:r>
              <a:rPr lang="en-US" sz="2000" dirty="0" smtClean="0"/>
              <a:t> with the non-restrictive multi-channel usage can have the asynchronous channel access between the channels with the wide frequency separation. (That is one channel can continuously run LBT while other channel (s) is (are) transmitting.)</a:t>
            </a:r>
          </a:p>
        </p:txBody>
      </p:sp>
    </p:spTree>
    <p:extLst>
      <p:ext uri="{BB962C8B-B14F-4D97-AF65-F5344CB8AC3E}">
        <p14:creationId xmlns:p14="http://schemas.microsoft.com/office/powerpoint/2010/main" val="22162332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1</a:t>
            </a:r>
            <a:endParaRPr lang="en-US" dirty="0"/>
          </a:p>
        </p:txBody>
      </p:sp>
      <p:sp>
        <p:nvSpPr>
          <p:cNvPr id="3" name="Content Placeholder 2"/>
          <p:cNvSpPr>
            <a:spLocks noGrp="1"/>
          </p:cNvSpPr>
          <p:nvPr>
            <p:ph idx="1"/>
          </p:nvPr>
        </p:nvSpPr>
        <p:spPr/>
        <p:txBody>
          <a:bodyPr/>
          <a:lstStyle/>
          <a:p>
            <a:r>
              <a:rPr lang="en-US" dirty="0" smtClean="0"/>
              <a:t>If the LAA </a:t>
            </a:r>
            <a:r>
              <a:rPr lang="en-US" dirty="0" err="1" smtClean="0"/>
              <a:t>eNB</a:t>
            </a:r>
            <a:r>
              <a:rPr lang="en-US" dirty="0" smtClean="0"/>
              <a:t> is aware of the absence of Wi-Fi 11n/11ac devices on the set of channel (s) that it intends to transmit,</a:t>
            </a:r>
          </a:p>
          <a:p>
            <a:pPr lvl="1"/>
            <a:r>
              <a:rPr lang="en-US" dirty="0" smtClean="0"/>
              <a:t>The LAA </a:t>
            </a:r>
            <a:r>
              <a:rPr lang="en-US" dirty="0" err="1" smtClean="0"/>
              <a:t>eNB</a:t>
            </a:r>
            <a:r>
              <a:rPr lang="en-US" dirty="0" smtClean="0"/>
              <a:t> can choose either Alt2 or Alt1 (pending 3GPP decision) without restriction on multi-channel selection or multi-channel transmission.</a:t>
            </a:r>
          </a:p>
          <a:p>
            <a:r>
              <a:rPr lang="en-US" dirty="0" smtClean="0"/>
              <a:t>Otherwise, the proposal on the ensuing slide apply</a:t>
            </a:r>
          </a:p>
        </p:txBody>
      </p:sp>
    </p:spTree>
    <p:extLst>
      <p:ext uri="{BB962C8B-B14F-4D97-AF65-F5344CB8AC3E}">
        <p14:creationId xmlns:p14="http://schemas.microsoft.com/office/powerpoint/2010/main" val="11282034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2</a:t>
            </a:r>
            <a:endParaRPr lang="en-US" dirty="0"/>
          </a:p>
        </p:txBody>
      </p:sp>
      <p:sp>
        <p:nvSpPr>
          <p:cNvPr id="3" name="Content Placeholder 2"/>
          <p:cNvSpPr>
            <a:spLocks noGrp="1"/>
          </p:cNvSpPr>
          <p:nvPr>
            <p:ph idx="1"/>
          </p:nvPr>
        </p:nvSpPr>
        <p:spPr/>
        <p:txBody>
          <a:bodyPr/>
          <a:lstStyle/>
          <a:p>
            <a:r>
              <a:rPr lang="en-US" sz="2800" dirty="0" smtClean="0"/>
              <a:t>If the maximum number of the unlicensed channels the LAA </a:t>
            </a:r>
            <a:r>
              <a:rPr lang="en-US" sz="2800" dirty="0" err="1" smtClean="0"/>
              <a:t>eNB</a:t>
            </a:r>
            <a:r>
              <a:rPr lang="en-US" sz="2800" dirty="0" smtClean="0"/>
              <a:t> </a:t>
            </a:r>
            <a:r>
              <a:rPr lang="en-US" sz="2800" dirty="0"/>
              <a:t>can simultaneously transmit on </a:t>
            </a:r>
            <a:r>
              <a:rPr lang="en-US" sz="2800" dirty="0" smtClean="0"/>
              <a:t>is equal or less than 4</a:t>
            </a:r>
          </a:p>
          <a:p>
            <a:pPr lvl="1"/>
            <a:r>
              <a:rPr lang="en-US" sz="2400" dirty="0" smtClean="0"/>
              <a:t>The set of channels on which multi-channel LBT is performed by LAA </a:t>
            </a:r>
            <a:r>
              <a:rPr lang="en-US" sz="2400" dirty="0" err="1" smtClean="0"/>
              <a:t>eNB</a:t>
            </a:r>
            <a:r>
              <a:rPr lang="en-US" sz="2400" dirty="0" smtClean="0"/>
              <a:t> shall be </a:t>
            </a:r>
            <a:r>
              <a:rPr lang="en-US" sz="2400" dirty="0"/>
              <a:t>contiguous</a:t>
            </a:r>
            <a:r>
              <a:rPr lang="en-US" sz="2400" dirty="0" smtClean="0"/>
              <a:t>.</a:t>
            </a:r>
          </a:p>
          <a:p>
            <a:pPr lvl="1"/>
            <a:r>
              <a:rPr lang="en-US" sz="2400" dirty="0" smtClean="0"/>
              <a:t>The </a:t>
            </a:r>
            <a:r>
              <a:rPr lang="en-US" sz="2400" dirty="0"/>
              <a:t>maximum number of unlicensed channels </a:t>
            </a:r>
            <a:r>
              <a:rPr lang="en-US" sz="2400" dirty="0" smtClean="0"/>
              <a:t>for </a:t>
            </a:r>
            <a:r>
              <a:rPr lang="en-US" sz="2400" dirty="0" err="1" smtClean="0"/>
              <a:t>eNB</a:t>
            </a:r>
            <a:r>
              <a:rPr lang="en-US" sz="2400" dirty="0" smtClean="0"/>
              <a:t> to perform </a:t>
            </a:r>
            <a:r>
              <a:rPr lang="en-US" sz="2400" dirty="0"/>
              <a:t>LBT </a:t>
            </a:r>
            <a:r>
              <a:rPr lang="en-US" sz="2400" dirty="0" smtClean="0"/>
              <a:t>on shall not exceed the max number of unlicensed channels the LAA </a:t>
            </a:r>
            <a:r>
              <a:rPr lang="en-US" sz="2400" dirty="0" err="1"/>
              <a:t>eNB</a:t>
            </a:r>
            <a:r>
              <a:rPr lang="en-US" sz="2400" dirty="0"/>
              <a:t> </a:t>
            </a:r>
            <a:r>
              <a:rPr lang="en-US" sz="2400" dirty="0" smtClean="0"/>
              <a:t>can simultaneously transmit on.</a:t>
            </a:r>
          </a:p>
          <a:p>
            <a:pPr lvl="1"/>
            <a:r>
              <a:rPr lang="en-US" sz="2400" dirty="0" smtClean="0"/>
              <a:t>The </a:t>
            </a:r>
            <a:r>
              <a:rPr lang="en-US" sz="2400" dirty="0"/>
              <a:t>final multi-channel usage based on LBT outcome could be non-contiguous</a:t>
            </a:r>
            <a:r>
              <a:rPr lang="en-US" sz="2400" dirty="0" smtClean="0"/>
              <a:t>.</a:t>
            </a:r>
          </a:p>
        </p:txBody>
      </p:sp>
    </p:spTree>
    <p:extLst>
      <p:ext uri="{BB962C8B-B14F-4D97-AF65-F5344CB8AC3E}">
        <p14:creationId xmlns:p14="http://schemas.microsoft.com/office/powerpoint/2010/main" val="2620877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3</a:t>
            </a:r>
            <a:endParaRPr lang="en-US" dirty="0"/>
          </a:p>
        </p:txBody>
      </p:sp>
      <p:sp>
        <p:nvSpPr>
          <p:cNvPr id="3" name="Content Placeholder 2"/>
          <p:cNvSpPr>
            <a:spLocks noGrp="1"/>
          </p:cNvSpPr>
          <p:nvPr>
            <p:ph idx="1"/>
          </p:nvPr>
        </p:nvSpPr>
        <p:spPr/>
        <p:txBody>
          <a:bodyPr/>
          <a:lstStyle/>
          <a:p>
            <a:r>
              <a:rPr lang="en-US" sz="2800" dirty="0" smtClean="0"/>
              <a:t>If the maximum number of the unlicensed channels the LAA </a:t>
            </a:r>
            <a:r>
              <a:rPr lang="en-US" sz="2800" dirty="0" err="1" smtClean="0"/>
              <a:t>eNB</a:t>
            </a:r>
            <a:r>
              <a:rPr lang="en-US" sz="2800" dirty="0" smtClean="0"/>
              <a:t> </a:t>
            </a:r>
            <a:r>
              <a:rPr lang="en-US" sz="2800" dirty="0"/>
              <a:t>can simultaneously transmit on </a:t>
            </a:r>
            <a:r>
              <a:rPr lang="en-US" sz="2800" dirty="0" smtClean="0"/>
              <a:t>is larger than 4</a:t>
            </a:r>
          </a:p>
          <a:p>
            <a:pPr lvl="1"/>
            <a:r>
              <a:rPr lang="en-US" sz="2400" dirty="0" smtClean="0"/>
              <a:t>The set of channels on which multi-channel LBT is performed by LAA </a:t>
            </a:r>
            <a:r>
              <a:rPr lang="en-US" sz="2400" dirty="0" err="1" smtClean="0"/>
              <a:t>eNB</a:t>
            </a:r>
            <a:r>
              <a:rPr lang="en-US" sz="2400" dirty="0" smtClean="0"/>
              <a:t> cannot exceed two </a:t>
            </a:r>
            <a:r>
              <a:rPr lang="en-US" sz="2400" dirty="0" smtClean="0"/>
              <a:t>groups.</a:t>
            </a:r>
          </a:p>
          <a:p>
            <a:pPr lvl="2"/>
            <a:r>
              <a:rPr lang="en-US" sz="2000" dirty="0"/>
              <a:t>Within each group, the </a:t>
            </a:r>
            <a:r>
              <a:rPr lang="en-US" sz="2000" dirty="0" smtClean="0"/>
              <a:t>channels </a:t>
            </a:r>
            <a:r>
              <a:rPr lang="en-US" sz="2000" dirty="0"/>
              <a:t>shall be contiguous</a:t>
            </a:r>
            <a:endParaRPr lang="en-US" sz="2000" dirty="0" smtClean="0"/>
          </a:p>
          <a:p>
            <a:pPr lvl="1"/>
            <a:r>
              <a:rPr lang="en-US" sz="2400" dirty="0" smtClean="0"/>
              <a:t>The </a:t>
            </a:r>
            <a:r>
              <a:rPr lang="en-US" sz="2400" dirty="0"/>
              <a:t>maximum number of unlicensed channels </a:t>
            </a:r>
            <a:r>
              <a:rPr lang="en-US" sz="2400" dirty="0" smtClean="0"/>
              <a:t>for </a:t>
            </a:r>
            <a:r>
              <a:rPr lang="en-US" sz="2400" dirty="0" err="1" smtClean="0"/>
              <a:t>eNB</a:t>
            </a:r>
            <a:r>
              <a:rPr lang="en-US" sz="2400" dirty="0" smtClean="0"/>
              <a:t> to perform </a:t>
            </a:r>
            <a:r>
              <a:rPr lang="en-US" sz="2400" dirty="0"/>
              <a:t>LBT </a:t>
            </a:r>
            <a:r>
              <a:rPr lang="en-US" sz="2400" dirty="0" smtClean="0"/>
              <a:t>on shall not exceed the max number of unlicensed channels the LAA </a:t>
            </a:r>
            <a:r>
              <a:rPr lang="en-US" sz="2400" dirty="0" err="1"/>
              <a:t>eNB</a:t>
            </a:r>
            <a:r>
              <a:rPr lang="en-US" sz="2400" dirty="0"/>
              <a:t> </a:t>
            </a:r>
            <a:r>
              <a:rPr lang="en-US" sz="2400" dirty="0" smtClean="0"/>
              <a:t>can simultaneously transmit on.</a:t>
            </a:r>
          </a:p>
        </p:txBody>
      </p:sp>
    </p:spTree>
    <p:extLst>
      <p:ext uri="{BB962C8B-B14F-4D97-AF65-F5344CB8AC3E}">
        <p14:creationId xmlns:p14="http://schemas.microsoft.com/office/powerpoint/2010/main" val="22922084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 xsi:nil="true"/>
    <Owner xmlns="66EEDB98-F073-460B-B9B0-9643F9FE785E">
      <UserInfo>
        <DisplayName/>
        <AccountId xsi:nil="true"/>
        <AccountType/>
      </UserInfo>
    </Owner>
    <Status xmlns="66EEDB98-F073-460B-B9B0-9643F9FE785E">Draft</Status>
  </documentManagement>
</p: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9FABC3A9-79CC-498B-821C-BE87653C6A3C}">
  <ds:schemaRefs>
    <ds:schemaRef ds:uri="http://schemas.microsoft.com/office/2006/documentManagement/types"/>
    <ds:schemaRef ds:uri="http://purl.org/dc/terms/"/>
    <ds:schemaRef ds:uri="http://purl.org/dc/dcmitype/"/>
    <ds:schemaRef ds:uri="http://www.w3.org/XML/1998/namespace"/>
    <ds:schemaRef ds:uri="http://schemas.openxmlformats.org/package/2006/metadata/core-properties"/>
    <ds:schemaRef ds:uri="http://schemas.microsoft.com/office/infopath/2007/PartnerControls"/>
    <ds:schemaRef ds:uri="http://purl.org/dc/elements/1.1/"/>
    <ds:schemaRef ds:uri="17c5c574-4f42-45b3-8a7f-77d8e859d074"/>
    <ds:schemaRef ds:uri="66EEDB98-F073-460B-B9B0-9643F9FE785E"/>
    <ds:schemaRef ds:uri="http://schemas.microsoft.com/office/2006/metadata/properties"/>
  </ds:schemaRefs>
</ds:datastoreItem>
</file>

<file path=customXml/itemProps2.xml><?xml version="1.0" encoding="utf-8"?>
<ds:datastoreItem xmlns:ds="http://schemas.openxmlformats.org/officeDocument/2006/customXml" ds:itemID="{2BA79857-0474-4C08-B773-186E5449B0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CF2227C-5B97-413C-A48C-507005D384A8}">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otalTime>12768</TotalTime>
  <Words>354</Words>
  <Application>Microsoft Office PowerPoint</Application>
  <PresentationFormat>On-screen Show (4:3)</PresentationFormat>
  <Paragraphs>25</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WF on LAA DL Multi-Channel LBT with Contiguous Channels</vt:lpstr>
      <vt:lpstr>Background</vt:lpstr>
      <vt:lpstr>Proposal 1</vt:lpstr>
      <vt:lpstr>Proposal 2</vt:lpstr>
      <vt:lpstr>Proposal 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Timin</dc:title>
  <dc:creator>Patil, Shailesh</dc:creator>
  <cp:lastModifiedBy>Baoguo Yang</cp:lastModifiedBy>
  <cp:revision>433</cp:revision>
  <dcterms:created xsi:type="dcterms:W3CDTF">2006-08-16T00:00:00Z</dcterms:created>
  <dcterms:modified xsi:type="dcterms:W3CDTF">2015-11-17T21:29:22Z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H4P5ACNAWDMP-2-3460</vt:lpwstr>
  </property>
  <property fmtid="{D5CDD505-2E9C-101B-9397-08002B2CF9AE}" pid="3" name="_dlc_DocIdItemGuid">
    <vt:lpwstr>5965e94f-4515-403b-a66c-f0759ecdfb7d</vt:lpwstr>
  </property>
  <property fmtid="{D5CDD505-2E9C-101B-9397-08002B2CF9AE}" pid="4" name="_dlc_DocIdUrl">
    <vt:lpwstr>http://projects/sites/LTED/_layouts/DocIdRedir.aspx?ID=H4P5ACNAWDMP-2-3460, H4P5ACNAWDMP-2-3460</vt:lpwstr>
  </property>
  <property fmtid="{D5CDD505-2E9C-101B-9397-08002B2CF9AE}" pid="5" name="_AdHocReviewCycleID">
    <vt:i4>-25506803</vt:i4>
  </property>
  <property fmtid="{D5CDD505-2E9C-101B-9397-08002B2CF9AE}" pid="6" name="_NewReviewCycle">
    <vt:lpwstr/>
  </property>
  <property fmtid="{D5CDD505-2E9C-101B-9397-08002B2CF9AE}" pid="7" name="_EmailSubject">
    <vt:lpwstr>[82b-19-213] LAA-Carrier Access Procedure 213 CR</vt:lpwstr>
  </property>
  <property fmtid="{D5CDD505-2E9C-101B-9397-08002B2CF9AE}" pid="8" name="_AuthorEmail">
    <vt:lpwstr>baoguo@broadcom.com</vt:lpwstr>
  </property>
  <property fmtid="{D5CDD505-2E9C-101B-9397-08002B2CF9AE}" pid="9" name="_AuthorEmailDisplayName">
    <vt:lpwstr>Baoguo Yang</vt:lpwstr>
  </property>
  <property fmtid="{D5CDD505-2E9C-101B-9397-08002B2CF9AE}" pid="10" name="_PreviousAdHocReviewCycleID">
    <vt:i4>-564593683</vt:i4>
  </property>
</Properties>
</file>