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5" r:id="rId3"/>
    <p:sldId id="266" r:id="rId4"/>
    <p:sldId id="262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5" d="100"/>
          <a:sy n="85" d="100"/>
        </p:scale>
        <p:origin x="-546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11/17/2015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11/17/2015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11/17/2015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11/17/2015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Way Forward </a:t>
            </a:r>
            <a:r>
              <a:rPr lang="en-US" dirty="0"/>
              <a:t>on </a:t>
            </a:r>
            <a:r>
              <a:rPr lang="en-US" dirty="0" smtClean="0"/>
              <a:t>PDSCH/PUSCH Remaining Issues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i-FI" dirty="0" smtClean="0"/>
              <a:t>Spreadtrum, NEC, </a:t>
            </a:r>
            <a:r>
              <a:rPr lang="fi-FI" dirty="0" smtClean="0"/>
              <a:t>Panasonic</a:t>
            </a:r>
            <a:endParaRPr lang="en-US" dirty="0"/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543800" y="188913"/>
            <a:ext cx="145424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0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R1-157604</a:t>
            </a:r>
            <a:endParaRPr kumimoji="0" lang="ja-JP" altLang="en-US" sz="20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673074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#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83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Anaheim, </a:t>
            </a:r>
            <a:r>
              <a:rPr lang="en-GB" altLang="ja-JP" sz="1800" dirty="0" err="1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Usa</a:t>
            </a:r>
            <a:r>
              <a:rPr lang="en-GB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, 15th </a:t>
            </a:r>
            <a:r>
              <a:rPr lang="en-GB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– </a:t>
            </a:r>
            <a:r>
              <a:rPr lang="en-GB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22nd November </a:t>
            </a:r>
            <a:r>
              <a:rPr lang="en-GB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2015</a:t>
            </a:r>
            <a:endParaRPr kumimoji="0" lang="nn-NO" altLang="ja-JP" sz="18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</a:t>
            </a:r>
            <a:r>
              <a:rPr kumimoji="0"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item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6</a:t>
            </a:r>
            <a:r>
              <a:rPr kumimoji="0"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.2.1.4</a:t>
            </a:r>
            <a:endParaRPr kumimoji="0"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988512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304800"/>
            <a:ext cx="8229600" cy="1143000"/>
          </a:xfrm>
        </p:spPr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52578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GB" sz="2400" dirty="0" smtClean="0"/>
              <a:t>PDSCH related simulations results are found in:</a:t>
            </a:r>
          </a:p>
          <a:p>
            <a:r>
              <a:rPr lang="en-GB" sz="2400" dirty="0" smtClean="0"/>
              <a:t>R1-157333, Discussion on open issues in MTC PDSCH, Spreadtrum Communications</a:t>
            </a:r>
          </a:p>
          <a:p>
            <a:r>
              <a:rPr lang="en-GB" sz="2400" dirty="0" smtClean="0"/>
              <a:t>R1-156683, Extending the scrambling sequence for DL/UL transmissions, NEC </a:t>
            </a:r>
          </a:p>
          <a:p>
            <a:r>
              <a:rPr lang="en-GB" sz="2400" dirty="0" smtClean="0"/>
              <a:t>R1-156945, </a:t>
            </a:r>
            <a:r>
              <a:rPr lang="en-GB" sz="2400" dirty="0" err="1" smtClean="0"/>
              <a:t>eMTC</a:t>
            </a:r>
            <a:r>
              <a:rPr lang="en-GB" sz="2400" dirty="0" smtClean="0"/>
              <a:t> PDSCH symbol level combining for CE mode B, Panasonic</a:t>
            </a:r>
            <a:endParaRPr lang="en-GB" sz="2400" dirty="0" smtClean="0">
              <a:solidFill>
                <a:srgbClr val="FF0000"/>
              </a:solidFill>
            </a:endParaRPr>
          </a:p>
          <a:p>
            <a:r>
              <a:rPr lang="en-GB" sz="2400" dirty="0" smtClean="0"/>
              <a:t>Extending scrambling in long repetitions is providing significant performance improvement</a:t>
            </a:r>
          </a:p>
          <a:p>
            <a:r>
              <a:rPr lang="en-GB" sz="2400" dirty="0" smtClean="0"/>
              <a:t>Symbol level combining is also providing performance improvement</a:t>
            </a:r>
          </a:p>
          <a:p>
            <a:pPr>
              <a:buNone/>
            </a:pPr>
            <a:endParaRPr lang="en-US" sz="1600" dirty="0" smtClean="0"/>
          </a:p>
          <a:p>
            <a:pPr lvl="1" hangingPunct="0"/>
            <a:endParaRPr lang="en-US" sz="2000" dirty="0" smtClean="0"/>
          </a:p>
          <a:p>
            <a:pPr lvl="1"/>
            <a:endParaRPr lang="en-GB" sz="2400" dirty="0" smtClean="0"/>
          </a:p>
          <a:p>
            <a:endParaRPr lang="en-US" sz="2000" dirty="0" smtClean="0"/>
          </a:p>
          <a:p>
            <a:endParaRPr lang="en-US" sz="2000" dirty="0" smtClean="0"/>
          </a:p>
          <a:p>
            <a:pPr lvl="1"/>
            <a:endParaRPr lang="en-US" sz="1800" dirty="0"/>
          </a:p>
          <a:p>
            <a:endParaRPr lang="en-US" sz="1400" dirty="0">
              <a:solidFill>
                <a:srgbClr val="00A9D4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500711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304800"/>
            <a:ext cx="8229600" cy="1143000"/>
          </a:xfrm>
        </p:spPr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52578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sz="2400" b="1" dirty="0" smtClean="0"/>
              <a:t>Agreement:</a:t>
            </a:r>
            <a:endParaRPr lang="en-US" sz="2400" dirty="0" smtClean="0"/>
          </a:p>
          <a:p>
            <a:pPr lvl="0"/>
            <a:r>
              <a:rPr lang="en-GB" sz="2400" dirty="0" smtClean="0"/>
              <a:t>In case of PUSCH transmission from LC UEs and UEs operating coverage enhancement</a:t>
            </a:r>
            <a:endParaRPr lang="en-US" sz="2400" dirty="0" smtClean="0"/>
          </a:p>
          <a:p>
            <a:pPr lvl="1"/>
            <a:r>
              <a:rPr lang="en-GB" sz="2000" dirty="0" smtClean="0"/>
              <a:t>The redundancy version (RV) is cycled every Z </a:t>
            </a:r>
            <a:r>
              <a:rPr lang="en-GB" sz="2000" dirty="0" err="1" smtClean="0"/>
              <a:t>subframes</a:t>
            </a:r>
            <a:endParaRPr lang="en-US" sz="2000" dirty="0" smtClean="0"/>
          </a:p>
          <a:p>
            <a:pPr lvl="2"/>
            <a:r>
              <a:rPr lang="en-GB" sz="1800" dirty="0" smtClean="0"/>
              <a:t>For no or small repetitions, Z=1</a:t>
            </a:r>
            <a:endParaRPr lang="en-US" sz="1800" dirty="0" smtClean="0"/>
          </a:p>
          <a:p>
            <a:pPr lvl="3"/>
            <a:r>
              <a:rPr lang="en-GB" sz="1600" dirty="0" smtClean="0"/>
              <a:t>FFS whether or not a TB can be mapped to X&gt;1 </a:t>
            </a:r>
            <a:r>
              <a:rPr lang="en-GB" sz="1600" dirty="0" err="1" smtClean="0"/>
              <a:t>subframes</a:t>
            </a:r>
            <a:r>
              <a:rPr lang="en-GB" sz="1600" dirty="0" smtClean="0"/>
              <a:t> as a bundle</a:t>
            </a:r>
            <a:endParaRPr lang="en-US" sz="1600" dirty="0" smtClean="0"/>
          </a:p>
          <a:p>
            <a:pPr lvl="4"/>
            <a:r>
              <a:rPr lang="en-GB" sz="1600" dirty="0" smtClean="0"/>
              <a:t>Value of X FFS</a:t>
            </a:r>
            <a:endParaRPr lang="en-US" sz="1600" dirty="0" smtClean="0"/>
          </a:p>
          <a:p>
            <a:pPr lvl="2"/>
            <a:r>
              <a:rPr lang="en-GB" sz="1800" dirty="0" smtClean="0"/>
              <a:t>Otherwise, Z&gt;1</a:t>
            </a:r>
            <a:endParaRPr lang="en-US" sz="1800" dirty="0" smtClean="0"/>
          </a:p>
          <a:p>
            <a:pPr lvl="3"/>
            <a:r>
              <a:rPr lang="en-GB" sz="1600" dirty="0" smtClean="0"/>
              <a:t>The scrambling sequences at least for PUSCH data are the same in the same Z </a:t>
            </a:r>
            <a:r>
              <a:rPr lang="en-GB" sz="1600" dirty="0" err="1" smtClean="0"/>
              <a:t>subframes</a:t>
            </a:r>
            <a:endParaRPr lang="en-US" sz="1600" dirty="0" smtClean="0"/>
          </a:p>
          <a:p>
            <a:pPr lvl="3"/>
            <a:r>
              <a:rPr lang="en-GB" sz="1600" dirty="0" smtClean="0"/>
              <a:t>Z is not explicitly configured</a:t>
            </a:r>
            <a:endParaRPr lang="en-US" sz="1600" dirty="0" smtClean="0"/>
          </a:p>
          <a:p>
            <a:pPr lvl="3"/>
            <a:r>
              <a:rPr lang="en-GB" sz="1600" dirty="0" smtClean="0"/>
              <a:t>FFS the value of Z</a:t>
            </a:r>
            <a:endParaRPr lang="en-US" sz="1600" dirty="0" smtClean="0"/>
          </a:p>
          <a:p>
            <a:pPr lvl="1"/>
            <a:r>
              <a:rPr lang="en-GB" sz="2000" dirty="0" smtClean="0"/>
              <a:t>The RV cycling follows legacy RV cycling pattern i.e. RV {0,2,3,1}</a:t>
            </a:r>
            <a:endParaRPr lang="en-US" sz="2000" dirty="0" smtClean="0"/>
          </a:p>
          <a:p>
            <a:pPr>
              <a:buNone/>
            </a:pPr>
            <a:endParaRPr lang="en-US" sz="1600" dirty="0" smtClean="0"/>
          </a:p>
          <a:p>
            <a:pPr lvl="1" hangingPunct="0"/>
            <a:endParaRPr lang="en-US" sz="2000" dirty="0" smtClean="0"/>
          </a:p>
          <a:p>
            <a:pPr lvl="1"/>
            <a:endParaRPr lang="en-GB" sz="2400" dirty="0" smtClean="0"/>
          </a:p>
          <a:p>
            <a:endParaRPr lang="en-US" sz="2000" dirty="0" smtClean="0"/>
          </a:p>
          <a:p>
            <a:endParaRPr lang="en-US" sz="2000" dirty="0" smtClean="0"/>
          </a:p>
          <a:p>
            <a:pPr lvl="1"/>
            <a:endParaRPr lang="en-US" sz="1800" dirty="0"/>
          </a:p>
          <a:p>
            <a:endParaRPr lang="en-US" sz="1400" dirty="0">
              <a:solidFill>
                <a:srgbClr val="00A9D4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500711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5257800"/>
          </a:xfrm>
        </p:spPr>
        <p:txBody>
          <a:bodyPr>
            <a:noAutofit/>
          </a:bodyPr>
          <a:lstStyle/>
          <a:p>
            <a:pPr marL="265113" lvl="1" indent="-265113">
              <a:buClr>
                <a:srgbClr val="00A9D4"/>
              </a:buClr>
              <a:buFont typeface="Arial" pitchFamily="34" charset="0"/>
              <a:buChar char="•"/>
            </a:pPr>
            <a:endParaRPr lang="fi-FI" sz="2200" dirty="0" smtClean="0"/>
          </a:p>
          <a:p>
            <a:pPr marL="265113" lvl="1" indent="-265113">
              <a:buClr>
                <a:srgbClr val="00A9D4"/>
              </a:buClr>
              <a:buFont typeface="Arial" pitchFamily="34" charset="0"/>
              <a:buChar char="•"/>
            </a:pPr>
            <a:r>
              <a:rPr lang="en-US" sz="2200" dirty="0" smtClean="0"/>
              <a:t>For PDSCH transmission, RV value is cycled every Z </a:t>
            </a:r>
            <a:r>
              <a:rPr lang="en-US" sz="2200" dirty="0" err="1" smtClean="0"/>
              <a:t>subframes</a:t>
            </a:r>
            <a:r>
              <a:rPr lang="en-US" sz="2200" dirty="0" smtClean="0"/>
              <a:t> where Z=1 for CE Mode A and Z&gt;1 for CE Mode B. </a:t>
            </a:r>
          </a:p>
          <a:p>
            <a:pPr marL="665163" lvl="2" indent="-265113">
              <a:buClr>
                <a:srgbClr val="00A9D4"/>
              </a:buClr>
            </a:pPr>
            <a:r>
              <a:rPr lang="en-US" sz="2000" dirty="0" smtClean="0"/>
              <a:t>In CE Mode A, RV value applied in the first </a:t>
            </a:r>
            <a:r>
              <a:rPr lang="en-US" sz="2000" dirty="0" err="1" smtClean="0"/>
              <a:t>subframe</a:t>
            </a:r>
            <a:r>
              <a:rPr lang="en-US" sz="2000" dirty="0" smtClean="0"/>
              <a:t> for PDSCH transmission is indicated by DCI.</a:t>
            </a:r>
            <a:endParaRPr lang="fi-FI" sz="2200" dirty="0" smtClean="0"/>
          </a:p>
          <a:p>
            <a:pPr marL="265113" lvl="1" indent="-265113">
              <a:buClr>
                <a:srgbClr val="00A9D4"/>
              </a:buClr>
              <a:buFont typeface="Arial" pitchFamily="34" charset="0"/>
              <a:buChar char="•"/>
            </a:pPr>
            <a:r>
              <a:rPr lang="fi-FI" sz="2200" dirty="0" smtClean="0"/>
              <a:t>PDSCH/PUSCH data and PDSCH DMRS scrambling sequences </a:t>
            </a:r>
            <a:r>
              <a:rPr lang="en-GB" sz="2400" dirty="0" smtClean="0"/>
              <a:t>are different in every Z </a:t>
            </a:r>
            <a:r>
              <a:rPr lang="en-GB" sz="2400" dirty="0" err="1" smtClean="0"/>
              <a:t>subframes</a:t>
            </a:r>
            <a:r>
              <a:rPr lang="en-GB" sz="2400" dirty="0" smtClean="0"/>
              <a:t> for duration of repetitions</a:t>
            </a:r>
            <a:r>
              <a:rPr lang="en-GB" sz="2000" dirty="0" smtClean="0"/>
              <a:t> </a:t>
            </a:r>
            <a:endParaRPr lang="fi-FI" sz="2000" dirty="0" smtClean="0"/>
          </a:p>
          <a:p>
            <a:pPr marL="665163" lvl="2" indent="-265113">
              <a:buClr>
                <a:srgbClr val="00A9D4"/>
              </a:buClr>
            </a:pPr>
            <a:r>
              <a:rPr lang="en-GB" dirty="0" smtClean="0"/>
              <a:t>FFS: Actual method to </a:t>
            </a:r>
            <a:r>
              <a:rPr lang="en-US" dirty="0" smtClean="0"/>
              <a:t>initialize the scrambling sequence generator for each Z sub-frames</a:t>
            </a:r>
            <a:endParaRPr lang="fi-FI" sz="2600" dirty="0" smtClean="0"/>
          </a:p>
          <a:p>
            <a:pPr marL="265113" lvl="1" indent="-265113">
              <a:buClr>
                <a:srgbClr val="00A9D4"/>
              </a:buClr>
              <a:buFont typeface="Arial" pitchFamily="34" charset="0"/>
              <a:buChar char="•"/>
            </a:pPr>
            <a:endParaRPr lang="fi-FI" sz="2200" dirty="0" smtClean="0"/>
          </a:p>
          <a:p>
            <a:pPr marL="457200" lvl="1" indent="0">
              <a:buNone/>
            </a:pPr>
            <a:endParaRPr lang="en-US" sz="2000" dirty="0"/>
          </a:p>
          <a:p>
            <a:endParaRPr lang="en-US" sz="2800" dirty="0" smtClean="0"/>
          </a:p>
          <a:p>
            <a:endParaRPr lang="en-US" sz="2800" dirty="0" smtClean="0"/>
          </a:p>
          <a:p>
            <a:pPr lvl="1"/>
            <a:endParaRPr lang="en-US" sz="2400" dirty="0"/>
          </a:p>
          <a:p>
            <a:endParaRPr lang="en-US" sz="1800" dirty="0">
              <a:solidFill>
                <a:srgbClr val="00A9D4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018225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1058</TotalTime>
  <Words>266</Words>
  <Application>Microsoft Office PowerPoint</Application>
  <PresentationFormat>On-screen Show (4:3)</PresentationFormat>
  <Paragraphs>45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Way Forward on PDSCH/PUSCH Remaining Issues</vt:lpstr>
      <vt:lpstr>Background</vt:lpstr>
      <vt:lpstr>Background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CE-level, Repetition Level &amp; CE-mode</dc:title>
  <dc:creator>Shin Horng Wong</dc:creator>
  <cp:lastModifiedBy>Spreadtrum</cp:lastModifiedBy>
  <cp:revision>101</cp:revision>
  <dcterms:created xsi:type="dcterms:W3CDTF">2006-08-16T00:00:00Z</dcterms:created>
  <dcterms:modified xsi:type="dcterms:W3CDTF">2015-11-17T16:43:16Z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AdHocReviewCycleID">
    <vt:i4>-847079360</vt:i4>
  </property>
  <property fmtid="{D5CDD505-2E9C-101B-9397-08002B2CF9AE}" pid="4" name="_EmailSubject">
    <vt:lpwstr>Draft WF on MPCCH CE and ECCE</vt:lpwstr>
  </property>
  <property fmtid="{D5CDD505-2E9C-101B-9397-08002B2CF9AE}" pid="5" name="_AuthorEmail">
    <vt:lpwstr>david.bhatoolaul@alcatel-lucent.com</vt:lpwstr>
  </property>
  <property fmtid="{D5CDD505-2E9C-101B-9397-08002B2CF9AE}" pid="6" name="_AuthorEmailDisplayName">
    <vt:lpwstr>BHATOOLAUL, David (David)</vt:lpwstr>
  </property>
</Properties>
</file>