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31" autoAdjust="0"/>
    <p:restoredTop sz="94660"/>
  </p:normalViewPr>
  <p:slideViewPr>
    <p:cSldViewPr snapToGrid="0">
      <p:cViewPr varScale="1">
        <p:scale>
          <a:sx n="67" d="100"/>
          <a:sy n="67" d="100"/>
        </p:scale>
        <p:origin x="66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0C4E6-8C35-4A61-9F34-299D0E776928}" type="datetimeFigureOut">
              <a:rPr lang="en-GB" smtClean="0"/>
              <a:t>17/11/2015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C38D2-2596-4D1E-86A0-87408F05D7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0335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0C4E6-8C35-4A61-9F34-299D0E776928}" type="datetimeFigureOut">
              <a:rPr lang="en-GB" smtClean="0"/>
              <a:t>17/11/2015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C38D2-2596-4D1E-86A0-87408F05D7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17358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0C4E6-8C35-4A61-9F34-299D0E776928}" type="datetimeFigureOut">
              <a:rPr lang="en-GB" smtClean="0"/>
              <a:t>17/11/2015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C38D2-2596-4D1E-86A0-87408F05D7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3234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0C4E6-8C35-4A61-9F34-299D0E776928}" type="datetimeFigureOut">
              <a:rPr lang="en-GB" smtClean="0"/>
              <a:t>17/11/2015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C38D2-2596-4D1E-86A0-87408F05D7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04041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0C4E6-8C35-4A61-9F34-299D0E776928}" type="datetimeFigureOut">
              <a:rPr lang="en-GB" smtClean="0"/>
              <a:t>17/11/2015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C38D2-2596-4D1E-86A0-87408F05D7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5804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0C4E6-8C35-4A61-9F34-299D0E776928}" type="datetimeFigureOut">
              <a:rPr lang="en-GB" smtClean="0"/>
              <a:t>17/11/2015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C38D2-2596-4D1E-86A0-87408F05D7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62734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0C4E6-8C35-4A61-9F34-299D0E776928}" type="datetimeFigureOut">
              <a:rPr lang="en-GB" smtClean="0"/>
              <a:t>17/11/2015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C38D2-2596-4D1E-86A0-87408F05D7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2367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0C4E6-8C35-4A61-9F34-299D0E776928}" type="datetimeFigureOut">
              <a:rPr lang="en-GB" smtClean="0"/>
              <a:t>17/11/2015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C38D2-2596-4D1E-86A0-87408F05D7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44237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0C4E6-8C35-4A61-9F34-299D0E776928}" type="datetimeFigureOut">
              <a:rPr lang="en-GB" smtClean="0"/>
              <a:t>17/11/2015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C38D2-2596-4D1E-86A0-87408F05D7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7531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0C4E6-8C35-4A61-9F34-299D0E776928}" type="datetimeFigureOut">
              <a:rPr lang="en-GB" smtClean="0"/>
              <a:t>17/11/2015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C38D2-2596-4D1E-86A0-87408F05D7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10283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0C4E6-8C35-4A61-9F34-299D0E776928}" type="datetimeFigureOut">
              <a:rPr lang="en-GB" smtClean="0"/>
              <a:t>17/11/2015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C38D2-2596-4D1E-86A0-87408F05D7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7553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0C4E6-8C35-4A61-9F34-299D0E776928}" type="datetimeFigureOut">
              <a:rPr lang="en-GB" smtClean="0"/>
              <a:t>17/11/2015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AC38D2-2596-4D1E-86A0-87408F05D7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190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WF on further PDSCH issues for </a:t>
            </a:r>
            <a:r>
              <a:rPr lang="en-GB" dirty="0" err="1" smtClean="0"/>
              <a:t>eMTC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[Sony]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76820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 on PDSCH Resource Block Type (Issue 1)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160588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/>
              <a:t>VRB of distributed type is not supported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07419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 on PDSCH Resource Allocation Type (Issue 2)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546225"/>
          </a:xfrm>
        </p:spPr>
        <p:txBody>
          <a:bodyPr/>
          <a:lstStyle/>
          <a:p>
            <a:pPr lvl="0" hangingPunct="0"/>
            <a:r>
              <a:rPr lang="en-US" dirty="0"/>
              <a:t>Mode A: only resource allocation type 0 is supported.</a:t>
            </a:r>
            <a:endParaRPr lang="en-GB" dirty="0"/>
          </a:p>
          <a:p>
            <a:pPr lvl="0" hangingPunct="0"/>
            <a:r>
              <a:rPr lang="en-US" dirty="0"/>
              <a:t>Mode B: 6 PRB allocation is implicitly supported.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47254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 on Case 2 PDSCH Scheduling (Issue 4)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1006138" cy="4432300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For Rel-13 low complexity UEs operating in mode A, under cross-</a:t>
            </a:r>
            <a:r>
              <a:rPr lang="en-US" dirty="0" err="1"/>
              <a:t>subframe</a:t>
            </a:r>
            <a:r>
              <a:rPr lang="en-US" dirty="0"/>
              <a:t> scheduling, no case 2 is defined.</a:t>
            </a:r>
            <a:endParaRPr lang="en-GB" dirty="0"/>
          </a:p>
          <a:p>
            <a:pPr lvl="0"/>
            <a:r>
              <a:rPr lang="en-US" dirty="0"/>
              <a:t>For Rel-13 low complexity UEs operating in mode B, under cross-</a:t>
            </a:r>
            <a:r>
              <a:rPr lang="en-US" dirty="0" err="1"/>
              <a:t>subframe</a:t>
            </a:r>
            <a:r>
              <a:rPr lang="en-US" dirty="0"/>
              <a:t> scheduling, case 2 is applied.</a:t>
            </a:r>
            <a:endParaRPr lang="en-GB" dirty="0"/>
          </a:p>
          <a:p>
            <a:pPr lvl="1"/>
            <a:r>
              <a:rPr lang="en-GB" dirty="0"/>
              <a:t>For DL cross-</a:t>
            </a:r>
            <a:r>
              <a:rPr lang="en-GB" dirty="0" err="1"/>
              <a:t>subframe</a:t>
            </a:r>
            <a:r>
              <a:rPr lang="en-GB" dirty="0"/>
              <a:t> scheduling Case 2 without repetition and with repetition, PDSCH (new and re-transmissions) starts from the second valid downlink </a:t>
            </a:r>
            <a:r>
              <a:rPr lang="en-GB" dirty="0" err="1"/>
              <a:t>subframe</a:t>
            </a:r>
            <a:r>
              <a:rPr lang="en-GB" dirty="0"/>
              <a:t> after the end of the corresponding transmitted M-PDCCH with the given repetition level</a:t>
            </a:r>
          </a:p>
          <a:p>
            <a:pPr lvl="0"/>
            <a:r>
              <a:rPr lang="en-US" dirty="0" smtClean="0"/>
              <a:t>In </a:t>
            </a:r>
            <a:r>
              <a:rPr lang="en-US" dirty="0"/>
              <a:t>case of frequency hopping, retuning occurs within 2 OFDM symbols and there is no need for a retuning </a:t>
            </a:r>
            <a:r>
              <a:rPr lang="en-US" dirty="0" err="1"/>
              <a:t>subframe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69609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 on Number of DL / UL HARQ Processes (Issue 6)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1006138" cy="4432300"/>
          </a:xfrm>
        </p:spPr>
        <p:txBody>
          <a:bodyPr>
            <a:normAutofit/>
          </a:bodyPr>
          <a:lstStyle/>
          <a:p>
            <a:pPr lvl="0"/>
            <a:r>
              <a:rPr lang="en-GB" dirty="0"/>
              <a:t>In small coverage enhancement, the same number of DL and UL HARQ processes is supported as in the no coverage enhancement case.</a:t>
            </a:r>
          </a:p>
        </p:txBody>
      </p:sp>
    </p:spTree>
    <p:extLst>
      <p:ext uri="{BB962C8B-B14F-4D97-AF65-F5344CB8AC3E}">
        <p14:creationId xmlns:p14="http://schemas.microsoft.com/office/powerpoint/2010/main" val="9101951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 on PUCCH ACK / NACK Transmission (Issue 13)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1006138" cy="4432300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Both ACK and NACK can be transmitted on PUCCH to indicate reception status of PDSCH.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618225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 on Number of TDD HARQ Processes (Issue 5)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number of TDD DL HARQ processes under cross-</a:t>
            </a:r>
            <a:r>
              <a:rPr lang="en-US" dirty="0" err="1"/>
              <a:t>subframe</a:t>
            </a:r>
            <a:r>
              <a:rPr lang="en-US" dirty="0"/>
              <a:t> scheduling in </a:t>
            </a:r>
            <a:r>
              <a:rPr lang="en-US" dirty="0" smtClean="0"/>
              <a:t>Mode A </a:t>
            </a:r>
            <a:r>
              <a:rPr lang="en-US" dirty="0"/>
              <a:t>are as </a:t>
            </a:r>
            <a:r>
              <a:rPr lang="en-US" dirty="0" smtClean="0"/>
              <a:t>follows:</a:t>
            </a:r>
          </a:p>
          <a:p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8041885"/>
              </p:ext>
            </p:extLst>
          </p:nvPr>
        </p:nvGraphicFramePr>
        <p:xfrm>
          <a:off x="3014663" y="2660174"/>
          <a:ext cx="5500687" cy="402637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41609"/>
                <a:gridCol w="3259078"/>
              </a:tblGrid>
              <a:tr h="920304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</a:rPr>
                        <a:t>TDD UL/DL configuration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2000">
                          <a:effectLst/>
                        </a:rPr>
                        <a:t>Maximum number of HARQ processes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</a:tr>
              <a:tr h="443725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</a:rPr>
                        <a:t>0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</a:rPr>
                        <a:t>6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</a:tr>
              <a:tr h="443725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2000">
                          <a:effectLst/>
                        </a:rPr>
                        <a:t>1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</a:rPr>
                        <a:t>9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</a:tr>
              <a:tr h="443725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2000">
                          <a:effectLst/>
                        </a:rPr>
                        <a:t>2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</a:rPr>
                        <a:t>12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</a:tr>
              <a:tr h="443725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2000">
                          <a:effectLst/>
                        </a:rPr>
                        <a:t>3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</a:rPr>
                        <a:t>11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</a:tr>
              <a:tr h="443725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2000">
                          <a:effectLst/>
                        </a:rPr>
                        <a:t>4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</a:rPr>
                        <a:t>14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</a:tr>
              <a:tr h="443725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2000">
                          <a:effectLst/>
                        </a:rPr>
                        <a:t>5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</a:rPr>
                        <a:t>16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</a:tr>
              <a:tr h="443725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2000">
                          <a:effectLst/>
                        </a:rPr>
                        <a:t>6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</a:rPr>
                        <a:t>8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0849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 on PDSCH and PUSCH HARQ feedback collisions (Issue 10)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US" dirty="0"/>
              <a:t>When PDSCH and PUSCH HARQ feedback collisions occur, </a:t>
            </a:r>
            <a:r>
              <a:rPr lang="en-US" dirty="0" err="1"/>
              <a:t>downselect</a:t>
            </a:r>
            <a:r>
              <a:rPr lang="en-US" dirty="0"/>
              <a:t> between the options:</a:t>
            </a:r>
            <a:endParaRPr lang="en-GB" dirty="0"/>
          </a:p>
          <a:p>
            <a:pPr lvl="1" hangingPunct="0"/>
            <a:r>
              <a:rPr lang="en-US" dirty="0"/>
              <a:t>Option 1: collisions avoided by </a:t>
            </a:r>
            <a:r>
              <a:rPr lang="en-US" dirty="0" err="1"/>
              <a:t>eNodeB</a:t>
            </a:r>
            <a:r>
              <a:rPr lang="en-US" dirty="0"/>
              <a:t> scheduling or by UE implementation (no spec impact)</a:t>
            </a:r>
            <a:endParaRPr lang="en-GB" dirty="0"/>
          </a:p>
          <a:p>
            <a:pPr lvl="1" hangingPunct="0"/>
            <a:r>
              <a:rPr lang="en-US" dirty="0"/>
              <a:t>Precedence rules defined in spec: either</a:t>
            </a:r>
            <a:endParaRPr lang="en-GB" dirty="0"/>
          </a:p>
          <a:p>
            <a:pPr lvl="2" hangingPunct="0"/>
            <a:r>
              <a:rPr lang="en-US" dirty="0"/>
              <a:t>Option 2A: PDSCH prioritized over HARQ ACK / NACK</a:t>
            </a:r>
            <a:endParaRPr lang="en-GB" dirty="0"/>
          </a:p>
          <a:p>
            <a:pPr lvl="2" hangingPunct="0"/>
            <a:r>
              <a:rPr lang="en-US" dirty="0"/>
              <a:t>Option 2B: HARQ ACK / NACK prioritized over PDSCH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318554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 on Supported Number of Antenna Ports (Issue 11)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hangingPunct="0">
              <a:buNone/>
            </a:pPr>
            <a:r>
              <a:rPr lang="en-US" dirty="0"/>
              <a:t>The number of antenna ports supported in DMRS modes can be different to the number supported in CRS modes and:</a:t>
            </a:r>
            <a:endParaRPr lang="en-GB" dirty="0"/>
          </a:p>
          <a:p>
            <a:pPr hangingPunct="0"/>
            <a:r>
              <a:rPr lang="en-US" dirty="0"/>
              <a:t>For CRS modes: the number of antenna ports supported by the UE is </a:t>
            </a:r>
            <a:r>
              <a:rPr lang="en-US" dirty="0" err="1"/>
              <a:t>downselected</a:t>
            </a:r>
            <a:r>
              <a:rPr lang="en-US" dirty="0"/>
              <a:t> between:</a:t>
            </a:r>
            <a:endParaRPr lang="en-GB" dirty="0"/>
          </a:p>
          <a:p>
            <a:pPr lvl="1" hangingPunct="0"/>
            <a:r>
              <a:rPr lang="en-US" dirty="0"/>
              <a:t>Option 1: 2 antenna ports</a:t>
            </a:r>
            <a:endParaRPr lang="en-GB" dirty="0"/>
          </a:p>
          <a:p>
            <a:pPr lvl="1" hangingPunct="0"/>
            <a:r>
              <a:rPr lang="en-US" dirty="0"/>
              <a:t>Option 2: 4 antenna ports</a:t>
            </a:r>
            <a:endParaRPr lang="en-GB" dirty="0"/>
          </a:p>
          <a:p>
            <a:pPr hangingPunct="0"/>
            <a:r>
              <a:rPr lang="en-US" dirty="0"/>
              <a:t>For DMRS modes, the number of antenna ports supported by the UE is </a:t>
            </a:r>
            <a:r>
              <a:rPr lang="en-US" dirty="0" err="1"/>
              <a:t>downselected</a:t>
            </a:r>
            <a:r>
              <a:rPr lang="en-US" dirty="0"/>
              <a:t> between:</a:t>
            </a:r>
            <a:endParaRPr lang="en-GB" dirty="0"/>
          </a:p>
          <a:p>
            <a:pPr lvl="1" hangingPunct="0"/>
            <a:r>
              <a:rPr lang="en-US" dirty="0"/>
              <a:t>Option 1: 2 antenna ports</a:t>
            </a:r>
            <a:endParaRPr lang="en-GB" dirty="0"/>
          </a:p>
          <a:p>
            <a:pPr lvl="1" hangingPunct="0"/>
            <a:r>
              <a:rPr lang="en-US" dirty="0"/>
              <a:t>Option 2: 4 antenna ports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467349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440</Words>
  <Application>Microsoft Office PowerPoint</Application>
  <PresentationFormat>Widescreen</PresentationFormat>
  <Paragraphs>48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SimSun</vt:lpstr>
      <vt:lpstr>Arial</vt:lpstr>
      <vt:lpstr>Calibri</vt:lpstr>
      <vt:lpstr>Calibri Light</vt:lpstr>
      <vt:lpstr>Times New Roman</vt:lpstr>
      <vt:lpstr>Office Theme</vt:lpstr>
      <vt:lpstr>WF on further PDSCH issues for eMTC</vt:lpstr>
      <vt:lpstr>Proposal on PDSCH Resource Block Type (Issue 1)</vt:lpstr>
      <vt:lpstr>Proposal on PDSCH Resource Allocation Type (Issue 2)</vt:lpstr>
      <vt:lpstr>Proposal on Case 2 PDSCH Scheduling (Issue 4)</vt:lpstr>
      <vt:lpstr>Proposal on Number of DL / UL HARQ Processes (Issue 6)</vt:lpstr>
      <vt:lpstr>Proposal on PUCCH ACK / NACK Transmission (Issue 13)</vt:lpstr>
      <vt:lpstr>Proposal on Number of TDD HARQ Processes (Issue 5)</vt:lpstr>
      <vt:lpstr>Proposal on PDSCH and PUSCH HARQ feedback collisions (Issue 10)</vt:lpstr>
      <vt:lpstr>Proposal on Supported Number of Antenna Ports (Issue 11)</vt:lpstr>
    </vt:vector>
  </TitlesOfParts>
  <Company>Sony Europe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PDSCH for eMTC</dc:title>
  <dc:creator>Beale, Martin</dc:creator>
  <cp:lastModifiedBy>Beale, Martin</cp:lastModifiedBy>
  <cp:revision>8</cp:revision>
  <dcterms:created xsi:type="dcterms:W3CDTF">2015-11-17T01:03:58Z</dcterms:created>
  <dcterms:modified xsi:type="dcterms:W3CDTF">2015-11-17T02:04:43Z</dcterms:modified>
</cp:coreProperties>
</file>