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1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335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735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23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0404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804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27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367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423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753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02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55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9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WF on PDSCH for </a:t>
            </a:r>
            <a:r>
              <a:rPr lang="en-GB" dirty="0" err="1" smtClean="0"/>
              <a:t>eMTC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[Sony]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6820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RV Cycling (Issue 7)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60588"/>
          </a:xfrm>
        </p:spPr>
        <p:txBody>
          <a:bodyPr/>
          <a:lstStyle/>
          <a:p>
            <a:r>
              <a:rPr lang="en-GB" dirty="0" smtClean="0"/>
              <a:t>In Mode A and Mode B, RV cycling is applied on PDSCH with the cyclic pattern {0,2,3,1}, where each RV is repeated during Z </a:t>
            </a:r>
            <a:r>
              <a:rPr lang="en-GB" dirty="0" err="1" smtClean="0"/>
              <a:t>subframes</a:t>
            </a:r>
            <a:endParaRPr lang="en-GB" dirty="0" smtClean="0"/>
          </a:p>
          <a:p>
            <a:pPr lvl="1"/>
            <a:r>
              <a:rPr lang="en-GB" dirty="0" smtClean="0"/>
              <a:t>Z = min(X, R/4)</a:t>
            </a:r>
          </a:p>
          <a:p>
            <a:pPr lvl="1"/>
            <a:r>
              <a:rPr lang="en-GB" dirty="0" smtClean="0"/>
              <a:t>In Mode A, the starting RV in the pattern is indicated by DCI</a:t>
            </a:r>
          </a:p>
          <a:p>
            <a:pPr lvl="1"/>
            <a:r>
              <a:rPr lang="en-GB" dirty="0" smtClean="0"/>
              <a:t>In Mode B, there is no RV indication (the RV pattern always starts with RV 0)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741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PRB Bundling (Issue 8)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PRB bundling is supported for DMRS-based PDSCH mode in Mode A and Mode B.</a:t>
            </a:r>
            <a:endParaRPr lang="en-GB" dirty="0"/>
          </a:p>
          <a:p>
            <a:pPr lvl="1" hangingPunct="0"/>
            <a:r>
              <a:rPr lang="en-US" dirty="0"/>
              <a:t>PRG size = </a:t>
            </a:r>
            <a:r>
              <a:rPr lang="en-US" dirty="0" smtClean="0"/>
              <a:t>3; fixed in specifications</a:t>
            </a:r>
            <a:endParaRPr lang="en-GB" dirty="0"/>
          </a:p>
          <a:p>
            <a:pPr lvl="1" hangingPunct="0"/>
            <a:r>
              <a:rPr lang="en-US" dirty="0"/>
              <a:t>Applies to TM9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2349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Support of Peak Rates (Issue 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sz="3600" dirty="0" smtClean="0"/>
              <a:t>Confirm the working assumption from RAN1#82:</a:t>
            </a:r>
          </a:p>
          <a:p>
            <a:pPr marL="0" indent="0">
              <a:buNone/>
            </a:pPr>
            <a:r>
              <a:rPr lang="en-US" sz="2300" i="1" dirty="0"/>
              <a:t>RAN1#82 working assumption:</a:t>
            </a:r>
            <a:endParaRPr lang="en-GB" sz="2300" i="1" dirty="0"/>
          </a:p>
          <a:p>
            <a:pPr marL="0" lvl="0" indent="0">
              <a:buNone/>
            </a:pPr>
            <a:r>
              <a:rPr lang="en-GB" sz="2000" i="1" dirty="0"/>
              <a:t>Same-</a:t>
            </a:r>
            <a:r>
              <a:rPr lang="en-GB" sz="2000" i="1" dirty="0" err="1"/>
              <a:t>subframe</a:t>
            </a:r>
            <a:r>
              <a:rPr lang="en-GB" sz="2000" i="1" dirty="0"/>
              <a:t> scheduling for PDSCH (i.e., the one associated with an M-PDCCH in the same </a:t>
            </a:r>
            <a:r>
              <a:rPr lang="en-GB" sz="2000" i="1" dirty="0" err="1"/>
              <a:t>subframe</a:t>
            </a:r>
            <a:r>
              <a:rPr lang="en-GB" sz="2000" i="1" dirty="0"/>
              <a:t>) for LC-MTC UEs is NOT supported</a:t>
            </a:r>
          </a:p>
          <a:p>
            <a:pPr lvl="1"/>
            <a:r>
              <a:rPr lang="en-GB" sz="2000" i="1" dirty="0"/>
              <a:t>Can revisit if significant issues are found especially regarding the number of HARQ processes</a:t>
            </a:r>
          </a:p>
          <a:p>
            <a:pPr marL="0" indent="0">
              <a:buNone/>
            </a:pPr>
            <a:r>
              <a:rPr lang="en-US" sz="2200" i="1" dirty="0"/>
              <a:t>RAN1#80bis agreement</a:t>
            </a:r>
            <a:r>
              <a:rPr lang="en-US" sz="2200" i="1" dirty="0" smtClean="0"/>
              <a:t>:</a:t>
            </a:r>
          </a:p>
          <a:p>
            <a:pPr marL="0" indent="0">
              <a:buNone/>
            </a:pPr>
            <a:endParaRPr lang="en-US" sz="2200" i="1" dirty="0"/>
          </a:p>
          <a:p>
            <a:r>
              <a:rPr lang="en-GB" sz="3600" dirty="0" smtClean="0"/>
              <a:t>Revert the agreement from RAN1#80bis:</a:t>
            </a:r>
          </a:p>
          <a:p>
            <a:pPr marL="0" indent="0">
              <a:buNone/>
            </a:pPr>
            <a:r>
              <a:rPr lang="en-US" sz="2300" i="1" dirty="0" smtClean="0"/>
              <a:t>RAN1#80bis agreement:</a:t>
            </a:r>
            <a:endParaRPr lang="en-GB" sz="2300" i="1" dirty="0"/>
          </a:p>
          <a:p>
            <a:pPr marL="0" lvl="0" indent="0">
              <a:buNone/>
            </a:pPr>
            <a:r>
              <a:rPr lang="en-US" sz="2200" i="1" dirty="0"/>
              <a:t>For a Rel-13 low complexity UE not operating coverage enhancements:</a:t>
            </a:r>
            <a:endParaRPr lang="en-GB" sz="2200" i="1" dirty="0"/>
          </a:p>
          <a:p>
            <a:pPr lvl="1"/>
            <a:r>
              <a:rPr lang="en-US" sz="2200" i="1" dirty="0"/>
              <a:t>When the UE is not required to retune to other narrowband region due to monitoring of PSS/SSS, PBCH, SIB, paging occasion, etc.,</a:t>
            </a:r>
            <a:endParaRPr lang="en-GB" sz="2200" i="1" dirty="0"/>
          </a:p>
          <a:p>
            <a:pPr lvl="2"/>
            <a:r>
              <a:rPr lang="en-US" sz="2200" i="1" dirty="0"/>
              <a:t>In FD-FDD, the UE can receive PDSCH and transmit PUSCH in every </a:t>
            </a:r>
            <a:r>
              <a:rPr lang="en-US" sz="2200" i="1" dirty="0" err="1"/>
              <a:t>subframe</a:t>
            </a:r>
            <a:r>
              <a:rPr lang="en-US" sz="2200" i="1" dirty="0"/>
              <a:t>.</a:t>
            </a:r>
            <a:endParaRPr lang="en-GB" sz="2200" i="1" dirty="0"/>
          </a:p>
          <a:p>
            <a:pPr lvl="2"/>
            <a:r>
              <a:rPr lang="en-US" sz="2200" i="1" dirty="0"/>
              <a:t>In TDD, the UE can either receive PDSCH or transmit PUSCH in every </a:t>
            </a:r>
            <a:r>
              <a:rPr lang="en-US" sz="2200" i="1" dirty="0" err="1"/>
              <a:t>subframe</a:t>
            </a:r>
            <a:r>
              <a:rPr lang="en-US" sz="2200" i="1" dirty="0"/>
              <a:t>.</a:t>
            </a:r>
            <a:endParaRPr lang="en-GB" sz="2200" i="1" dirty="0"/>
          </a:p>
          <a:p>
            <a:pPr lvl="2"/>
            <a:r>
              <a:rPr lang="en-US" sz="2200" i="1" dirty="0"/>
              <a:t>In HD-FDD, the UE can either receive PDSCH or transmit PUSCH in most </a:t>
            </a:r>
            <a:r>
              <a:rPr lang="en-US" sz="2200" i="1" dirty="0" err="1"/>
              <a:t>subframes</a:t>
            </a:r>
            <a:r>
              <a:rPr lang="en-US" sz="2200" i="1" dirty="0"/>
              <a:t> (i.e. more than half of the </a:t>
            </a:r>
            <a:r>
              <a:rPr lang="en-US" sz="2200" i="1" dirty="0" err="1"/>
              <a:t>subframes</a:t>
            </a:r>
            <a:r>
              <a:rPr lang="en-US" sz="2200" i="1" dirty="0"/>
              <a:t>).</a:t>
            </a:r>
            <a:endParaRPr lang="en-GB" sz="2200" i="1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5922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cross-</a:t>
            </a:r>
            <a:r>
              <a:rPr lang="en-GB" dirty="0" err="1" smtClean="0"/>
              <a:t>subframe</a:t>
            </a:r>
            <a:r>
              <a:rPr lang="en-GB" dirty="0" smtClean="0"/>
              <a:t> channel estimation (Issue 9)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i="1" dirty="0" smtClean="0">
                <a:solidFill>
                  <a:srgbClr val="0070C0"/>
                </a:solidFill>
              </a:rPr>
              <a:t>Background</a:t>
            </a:r>
          </a:p>
          <a:p>
            <a:pPr marL="0" indent="0">
              <a:buNone/>
            </a:pPr>
            <a:r>
              <a:rPr lang="en-US" i="1" dirty="0" smtClean="0">
                <a:solidFill>
                  <a:srgbClr val="0070C0"/>
                </a:solidFill>
              </a:rPr>
              <a:t>RAN1#82 </a:t>
            </a:r>
            <a:r>
              <a:rPr lang="en-US" i="1" dirty="0">
                <a:solidFill>
                  <a:srgbClr val="0070C0"/>
                </a:solidFill>
              </a:rPr>
              <a:t>agreement:</a:t>
            </a:r>
            <a:endParaRPr lang="en-GB" i="1" dirty="0">
              <a:solidFill>
                <a:srgbClr val="0070C0"/>
              </a:solidFill>
            </a:endParaRPr>
          </a:p>
          <a:p>
            <a:r>
              <a:rPr lang="en-US" i="1" dirty="0">
                <a:solidFill>
                  <a:srgbClr val="0070C0"/>
                </a:solidFill>
              </a:rPr>
              <a:t>When frequency hopping is configured for the PDSCH with DMRS-based transmission , </a:t>
            </a:r>
            <a:endParaRPr lang="en-GB" i="1" dirty="0">
              <a:solidFill>
                <a:srgbClr val="0070C0"/>
              </a:solidFill>
            </a:endParaRPr>
          </a:p>
          <a:p>
            <a:pPr lvl="1"/>
            <a:r>
              <a:rPr lang="en-US" i="1" dirty="0">
                <a:solidFill>
                  <a:srgbClr val="0070C0"/>
                </a:solidFill>
              </a:rPr>
              <a:t>Same </a:t>
            </a:r>
            <a:r>
              <a:rPr lang="en-US" i="1" dirty="0" err="1">
                <a:solidFill>
                  <a:srgbClr val="0070C0"/>
                </a:solidFill>
              </a:rPr>
              <a:t>precoding</a:t>
            </a:r>
            <a:r>
              <a:rPr lang="en-US" i="1" dirty="0">
                <a:solidFill>
                  <a:srgbClr val="0070C0"/>
                </a:solidFill>
              </a:rPr>
              <a:t> matrix is assumed per antenna port at least on the same PRB for at least X consecutive </a:t>
            </a:r>
            <a:r>
              <a:rPr lang="en-US" i="1" dirty="0" err="1">
                <a:solidFill>
                  <a:srgbClr val="0070C0"/>
                </a:solidFill>
              </a:rPr>
              <a:t>subframes</a:t>
            </a:r>
            <a:endParaRPr lang="en-GB" i="1" dirty="0">
              <a:solidFill>
                <a:srgbClr val="0070C0"/>
              </a:solidFill>
            </a:endParaRPr>
          </a:p>
          <a:p>
            <a:pPr lvl="1"/>
            <a:r>
              <a:rPr lang="en-US" i="1" dirty="0" err="1">
                <a:solidFill>
                  <a:srgbClr val="0070C0"/>
                </a:solidFill>
              </a:rPr>
              <a:t>Precoding</a:t>
            </a:r>
            <a:r>
              <a:rPr lang="en-US" i="1" dirty="0">
                <a:solidFill>
                  <a:srgbClr val="0070C0"/>
                </a:solidFill>
              </a:rPr>
              <a:t> matrix may vary  from one set of X </a:t>
            </a:r>
            <a:r>
              <a:rPr lang="en-US" i="1" dirty="0" err="1">
                <a:solidFill>
                  <a:srgbClr val="0070C0"/>
                </a:solidFill>
              </a:rPr>
              <a:t>subframes</a:t>
            </a:r>
            <a:r>
              <a:rPr lang="en-US" i="1" dirty="0">
                <a:solidFill>
                  <a:srgbClr val="0070C0"/>
                </a:solidFill>
              </a:rPr>
              <a:t> to another set of X </a:t>
            </a:r>
            <a:r>
              <a:rPr lang="en-US" i="1" dirty="0" err="1">
                <a:solidFill>
                  <a:srgbClr val="0070C0"/>
                </a:solidFill>
              </a:rPr>
              <a:t>subframes</a:t>
            </a:r>
            <a:endParaRPr lang="en-GB" i="1" dirty="0">
              <a:solidFill>
                <a:srgbClr val="0070C0"/>
              </a:solidFill>
            </a:endParaRPr>
          </a:p>
          <a:p>
            <a:pPr lvl="1"/>
            <a:r>
              <a:rPr lang="en-US" i="1" dirty="0">
                <a:solidFill>
                  <a:srgbClr val="0070C0"/>
                </a:solidFill>
              </a:rPr>
              <a:t>X is the number of consecutive </a:t>
            </a:r>
            <a:r>
              <a:rPr lang="en-US" i="1" dirty="0" err="1">
                <a:solidFill>
                  <a:srgbClr val="0070C0"/>
                </a:solidFill>
              </a:rPr>
              <a:t>subframes</a:t>
            </a:r>
            <a:r>
              <a:rPr lang="en-US" i="1" dirty="0">
                <a:solidFill>
                  <a:srgbClr val="0070C0"/>
                </a:solidFill>
              </a:rPr>
              <a:t> where PDSCH is transmitted in the same narrowband (excluding retuning time)</a:t>
            </a:r>
            <a:endParaRPr lang="en-GB" i="1" dirty="0">
              <a:solidFill>
                <a:srgbClr val="0070C0"/>
              </a:solidFill>
            </a:endParaRPr>
          </a:p>
          <a:p>
            <a:pPr lvl="1"/>
            <a:r>
              <a:rPr lang="en-US" i="1" dirty="0">
                <a:solidFill>
                  <a:srgbClr val="0070C0"/>
                </a:solidFill>
              </a:rPr>
              <a:t>This does not preclude dis-continuous transmission of the </a:t>
            </a:r>
            <a:r>
              <a:rPr lang="en-US" i="1" dirty="0" smtClean="0">
                <a:solidFill>
                  <a:srgbClr val="0070C0"/>
                </a:solidFill>
              </a:rPr>
              <a:t>PDSCH</a:t>
            </a:r>
            <a:endParaRPr lang="en-GB" baseline="-25000" dirty="0" smtClean="0"/>
          </a:p>
          <a:p>
            <a:pPr lvl="1"/>
            <a:endParaRPr lang="en-GB" baseline="-25000" dirty="0"/>
          </a:p>
          <a:p>
            <a:pPr marL="0" indent="0">
              <a:buNone/>
            </a:pPr>
            <a:r>
              <a:rPr lang="en-US" i="1" dirty="0" smtClean="0">
                <a:solidFill>
                  <a:srgbClr val="0070C0"/>
                </a:solidFill>
              </a:rPr>
              <a:t>RAN1#82bis </a:t>
            </a:r>
            <a:r>
              <a:rPr lang="en-US" i="1" dirty="0">
                <a:solidFill>
                  <a:srgbClr val="0070C0"/>
                </a:solidFill>
              </a:rPr>
              <a:t>agreement:</a:t>
            </a:r>
            <a:endParaRPr lang="en-GB" i="1" dirty="0">
              <a:solidFill>
                <a:srgbClr val="0070C0"/>
              </a:solidFill>
            </a:endParaRPr>
          </a:p>
          <a:p>
            <a:pPr lvl="0"/>
            <a:r>
              <a:rPr lang="en-GB" i="1" dirty="0">
                <a:solidFill>
                  <a:srgbClr val="0070C0"/>
                </a:solidFill>
              </a:rPr>
              <a:t>When frequency hopping is NOT configured for the PDSCH/M-PDCCH with DMRS-based transmission, </a:t>
            </a:r>
          </a:p>
          <a:p>
            <a:pPr lvl="1"/>
            <a:r>
              <a:rPr lang="en-GB" i="1" dirty="0">
                <a:solidFill>
                  <a:srgbClr val="0070C0"/>
                </a:solidFill>
              </a:rPr>
              <a:t>If  X is provided via higher layer signalling,</a:t>
            </a:r>
          </a:p>
          <a:p>
            <a:pPr lvl="2"/>
            <a:r>
              <a:rPr lang="en-GB" i="1" dirty="0">
                <a:solidFill>
                  <a:srgbClr val="0070C0"/>
                </a:solidFill>
              </a:rPr>
              <a:t>Same </a:t>
            </a:r>
            <a:r>
              <a:rPr lang="en-GB" i="1" dirty="0" err="1">
                <a:solidFill>
                  <a:srgbClr val="0070C0"/>
                </a:solidFill>
              </a:rPr>
              <a:t>precoding</a:t>
            </a:r>
            <a:r>
              <a:rPr lang="en-GB" i="1" dirty="0">
                <a:solidFill>
                  <a:srgbClr val="0070C0"/>
                </a:solidFill>
              </a:rPr>
              <a:t> matrix is assumed per antenna port at least on the same PRB for at least X consecutive </a:t>
            </a:r>
            <a:r>
              <a:rPr lang="en-GB" i="1" dirty="0" err="1">
                <a:solidFill>
                  <a:srgbClr val="0070C0"/>
                </a:solidFill>
              </a:rPr>
              <a:t>subframes</a:t>
            </a:r>
            <a:endParaRPr lang="en-GB" i="1" dirty="0">
              <a:solidFill>
                <a:srgbClr val="0070C0"/>
              </a:solidFill>
            </a:endParaRPr>
          </a:p>
          <a:p>
            <a:pPr lvl="2"/>
            <a:r>
              <a:rPr lang="en-GB" i="1" dirty="0" err="1">
                <a:solidFill>
                  <a:srgbClr val="0070C0"/>
                </a:solidFill>
              </a:rPr>
              <a:t>Precoding</a:t>
            </a:r>
            <a:r>
              <a:rPr lang="en-GB" i="1" dirty="0">
                <a:solidFill>
                  <a:srgbClr val="0070C0"/>
                </a:solidFill>
              </a:rPr>
              <a:t> matrix may vary  from one set of X </a:t>
            </a:r>
            <a:r>
              <a:rPr lang="en-GB" i="1" dirty="0" err="1">
                <a:solidFill>
                  <a:srgbClr val="0070C0"/>
                </a:solidFill>
              </a:rPr>
              <a:t>subframes</a:t>
            </a:r>
            <a:r>
              <a:rPr lang="en-GB" i="1" dirty="0">
                <a:solidFill>
                  <a:srgbClr val="0070C0"/>
                </a:solidFill>
              </a:rPr>
              <a:t> to another set of X </a:t>
            </a:r>
            <a:r>
              <a:rPr lang="en-GB" i="1" dirty="0" err="1">
                <a:solidFill>
                  <a:srgbClr val="0070C0"/>
                </a:solidFill>
              </a:rPr>
              <a:t>subframes</a:t>
            </a:r>
            <a:endParaRPr lang="en-GB" i="1" dirty="0">
              <a:solidFill>
                <a:srgbClr val="0070C0"/>
              </a:solidFill>
            </a:endParaRPr>
          </a:p>
          <a:p>
            <a:pPr lvl="2"/>
            <a:r>
              <a:rPr lang="en-US" i="1" dirty="0">
                <a:solidFill>
                  <a:srgbClr val="0070C0"/>
                </a:solidFill>
              </a:rPr>
              <a:t>Note: FFS the values of X</a:t>
            </a:r>
            <a:endParaRPr lang="en-GB" i="1" dirty="0">
              <a:solidFill>
                <a:srgbClr val="0070C0"/>
              </a:solidFill>
            </a:endParaRPr>
          </a:p>
          <a:p>
            <a:pPr lvl="1"/>
            <a:r>
              <a:rPr lang="en-GB" i="1" dirty="0">
                <a:solidFill>
                  <a:srgbClr val="0070C0"/>
                </a:solidFill>
              </a:rPr>
              <a:t>Otherwise,</a:t>
            </a:r>
          </a:p>
          <a:p>
            <a:pPr lvl="2"/>
            <a:r>
              <a:rPr lang="en-US" i="1" dirty="0">
                <a:solidFill>
                  <a:srgbClr val="0070C0"/>
                </a:solidFill>
              </a:rPr>
              <a:t>S</a:t>
            </a:r>
            <a:r>
              <a:rPr lang="en-GB" i="1" dirty="0" err="1">
                <a:solidFill>
                  <a:srgbClr val="0070C0"/>
                </a:solidFill>
              </a:rPr>
              <a:t>ame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precoding</a:t>
            </a:r>
            <a:r>
              <a:rPr lang="en-GB" i="1" dirty="0">
                <a:solidFill>
                  <a:srgbClr val="0070C0"/>
                </a:solidFill>
              </a:rPr>
              <a:t> matrix is assumed per antenna port at least on the same PRB across entire repetitions</a:t>
            </a:r>
          </a:p>
          <a:p>
            <a:r>
              <a:rPr lang="en-GB" sz="3600" dirty="0" smtClean="0"/>
              <a:t>Proposal:</a:t>
            </a:r>
          </a:p>
          <a:p>
            <a:pPr lvl="1"/>
            <a:r>
              <a:rPr lang="en-GB" sz="3600" dirty="0" smtClean="0"/>
              <a:t>X </a:t>
            </a:r>
            <a:r>
              <a:rPr lang="en-GB" sz="3600" dirty="0"/>
              <a:t>= </a:t>
            </a:r>
            <a:r>
              <a:rPr lang="en-GB" sz="3600" dirty="0" err="1" smtClean="0"/>
              <a:t>Y</a:t>
            </a:r>
            <a:r>
              <a:rPr lang="en-GB" sz="3600" baseline="-25000" dirty="0" err="1" smtClean="0"/>
              <a:t>ch</a:t>
            </a:r>
            <a:endParaRPr lang="en-GB" sz="3600" dirty="0"/>
          </a:p>
          <a:p>
            <a:endParaRPr lang="en-GB" baseline="-25000" dirty="0" smtClean="0"/>
          </a:p>
        </p:txBody>
      </p:sp>
    </p:spTree>
    <p:extLst>
      <p:ext uri="{BB962C8B-B14F-4D97-AF65-F5344CB8AC3E}">
        <p14:creationId xmlns:p14="http://schemas.microsoft.com/office/powerpoint/2010/main" val="2753887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465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PDSCH for eMTC</vt:lpstr>
      <vt:lpstr>Proposal on RV Cycling (Issue 7)</vt:lpstr>
      <vt:lpstr>Proposal on PRB Bundling (Issue 8)</vt:lpstr>
      <vt:lpstr>Proposal on Support of Peak Rates (Issue 3)</vt:lpstr>
      <vt:lpstr>Proposal on cross-subframe channel estimation (Issue 9)</vt:lpstr>
    </vt:vector>
  </TitlesOfParts>
  <Company>Sony Europe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for eMTC</dc:title>
  <dc:creator>Beale, Martin</dc:creator>
  <cp:lastModifiedBy>Beale, Martin</cp:lastModifiedBy>
  <cp:revision>7</cp:revision>
  <dcterms:created xsi:type="dcterms:W3CDTF">2015-11-17T01:03:58Z</dcterms:created>
  <dcterms:modified xsi:type="dcterms:W3CDTF">2015-11-17T02:08:16Z</dcterms:modified>
</cp:coreProperties>
</file>