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2" r:id="rId3"/>
    <p:sldId id="276" r:id="rId4"/>
    <p:sldId id="283" r:id="rId5"/>
    <p:sldId id="284" r:id="rId6"/>
    <p:sldId id="279" r:id="rId7"/>
    <p:sldId id="28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97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F494CE-FB41-4E9E-AE02-39FDD6596CE6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82ACD-0EB2-4862-B71E-29580BEEAC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438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182ACD-0EB2-4862-B71E-29580BEEACA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26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182ACD-0EB2-4862-B71E-29580BEEACA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345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182ACD-0EB2-4862-B71E-29580BEEACA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6588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182ACD-0EB2-4862-B71E-29580BEEACAD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7409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182ACD-0EB2-4862-B71E-29580BEEACAD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2727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182ACD-0EB2-4862-B71E-29580BEEACAD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914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Frequency Hopping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980656"/>
            <a:ext cx="6400800" cy="175260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 Networks</a:t>
            </a: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R1-157507</a:t>
            </a:r>
          </a:p>
          <a:p>
            <a:pPr eaLnBrk="1" hangingPunct="1"/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7418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3GPP TSG RAN WG1 #83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Anaheim, USA</a:t>
            </a:r>
            <a:r>
              <a:rPr lang="nn-NO" altLang="ja-JP" sz="2400" dirty="0" smtClean="0">
                <a:latin typeface="Calibri" pitchFamily="34" charset="0"/>
                <a:ea typeface="ＭＳ Ｐゴシック" pitchFamily="34" charset="-128"/>
              </a:rPr>
              <a:t>, 15th – 22nd November, 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6.2.1.2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>
            <a:noAutofit/>
          </a:bodyPr>
          <a:lstStyle/>
          <a:p>
            <a:r>
              <a:rPr lang="en-US" sz="2400" dirty="0" smtClean="0"/>
              <a:t>Confirm the following working assumption –</a:t>
            </a:r>
          </a:p>
          <a:p>
            <a:pPr lvl="1"/>
            <a:r>
              <a:rPr lang="en-GB" sz="2000" dirty="0"/>
              <a:t>For PUSCH/PUCCH, when frequency hopping is used, frequency hopping occurs between 2 </a:t>
            </a:r>
            <a:r>
              <a:rPr lang="en-GB" sz="2000" dirty="0" err="1"/>
              <a:t>narrowbands</a:t>
            </a:r>
            <a:endParaRPr lang="en-US" sz="2000" dirty="0" smtClean="0"/>
          </a:p>
          <a:p>
            <a:pPr lvl="1"/>
            <a:endParaRPr lang="en-US" sz="1200" dirty="0">
              <a:solidFill>
                <a:schemeClr val="tx2"/>
              </a:solidFill>
            </a:endParaRPr>
          </a:p>
          <a:p>
            <a:pPr lvl="2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15788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Autofit/>
          </a:bodyPr>
          <a:lstStyle/>
          <a:p>
            <a:r>
              <a:rPr lang="en-US" sz="2400" dirty="0" smtClean="0"/>
              <a:t>Frequency hopping pattern for M-PDCCH, PDSCH, PRACH, PUSCH, PUCCH is given by –</a:t>
            </a:r>
          </a:p>
          <a:p>
            <a:pPr lvl="1"/>
            <a:r>
              <a:rPr lang="en-US" sz="2000" dirty="0" smtClean="0"/>
              <a:t>Option 1: </a:t>
            </a:r>
          </a:p>
          <a:p>
            <a:pPr lvl="2"/>
            <a:r>
              <a:rPr lang="en-US" sz="2000" dirty="0" smtClean="0"/>
              <a:t>Fixed pattern </a:t>
            </a:r>
          </a:p>
          <a:p>
            <a:pPr lvl="3"/>
            <a:r>
              <a:rPr lang="en-US" sz="1800" dirty="0" smtClean="0"/>
              <a:t>For 2 </a:t>
            </a:r>
            <a:r>
              <a:rPr lang="en-US" sz="1800" dirty="0" err="1" smtClean="0"/>
              <a:t>narrowbands</a:t>
            </a:r>
            <a:r>
              <a:rPr lang="en-US" sz="1800" dirty="0" smtClean="0"/>
              <a:t>: cycle through {1st NB, 2nd NB} </a:t>
            </a:r>
          </a:p>
          <a:p>
            <a:pPr lvl="3"/>
            <a:r>
              <a:rPr lang="en-US" sz="1800" dirty="0" smtClean="0"/>
              <a:t>For 4 </a:t>
            </a:r>
            <a:r>
              <a:rPr lang="en-US" sz="1800" dirty="0" err="1" smtClean="0"/>
              <a:t>narrowbands</a:t>
            </a:r>
            <a:r>
              <a:rPr lang="en-US" sz="1800" dirty="0" smtClean="0"/>
              <a:t> (only applicable to M-PDCCH/PDSCH): </a:t>
            </a:r>
            <a:r>
              <a:rPr lang="en-US" sz="1800" dirty="0"/>
              <a:t>cycle through {1st NB, </a:t>
            </a:r>
            <a:r>
              <a:rPr lang="en-US" sz="1800" dirty="0" smtClean="0"/>
              <a:t>3rd NB, 2nd NB, 4th NB}</a:t>
            </a:r>
            <a:endParaRPr lang="en-US" sz="1600" dirty="0" smtClean="0"/>
          </a:p>
          <a:p>
            <a:pPr marL="514350" lvl="1" indent="0">
              <a:spcBef>
                <a:spcPts val="1200"/>
              </a:spcBef>
              <a:buNone/>
            </a:pPr>
            <a:r>
              <a:rPr lang="en-US" sz="1800" dirty="0" smtClean="0">
                <a:solidFill>
                  <a:schemeClr val="tx2"/>
                </a:solidFill>
              </a:rPr>
              <a:t>Supported by: Nokia Networks, Samsung, </a:t>
            </a:r>
            <a:r>
              <a:rPr lang="en-US" sz="1800" dirty="0" err="1" smtClean="0">
                <a:solidFill>
                  <a:schemeClr val="tx2"/>
                </a:solidFill>
              </a:rPr>
              <a:t>InterDigital</a:t>
            </a:r>
            <a:r>
              <a:rPr lang="en-US" sz="1800" dirty="0" smtClean="0">
                <a:solidFill>
                  <a:schemeClr val="tx2"/>
                </a:solidFill>
              </a:rPr>
              <a:t>, Intel, NTT DoCoMo, Sony, </a:t>
            </a:r>
            <a:r>
              <a:rPr lang="en-US" sz="1800" dirty="0" smtClean="0">
                <a:solidFill>
                  <a:schemeClr val="tx2"/>
                </a:solidFill>
              </a:rPr>
              <a:t>CATT</a:t>
            </a:r>
            <a:r>
              <a:rPr lang="en-US" sz="1800" dirty="0" smtClean="0">
                <a:solidFill>
                  <a:schemeClr val="tx2"/>
                </a:solidFill>
              </a:rPr>
              <a:t>, Sierra Wireless, Ericsson, ALU, </a:t>
            </a:r>
            <a:r>
              <a:rPr lang="en-US" sz="1800" dirty="0" smtClean="0">
                <a:solidFill>
                  <a:schemeClr val="tx2"/>
                </a:solidFill>
              </a:rPr>
              <a:t>ASB, LGE, Sequans, Verizon, Qualcomm</a:t>
            </a:r>
            <a:endParaRPr lang="en-US" sz="1800" dirty="0" smtClean="0"/>
          </a:p>
          <a:p>
            <a:pPr lvl="1"/>
            <a:r>
              <a:rPr lang="en-US" sz="2000" dirty="0" smtClean="0"/>
              <a:t>Option </a:t>
            </a:r>
            <a:r>
              <a:rPr lang="en-US" sz="2000" dirty="0"/>
              <a:t>2: </a:t>
            </a:r>
          </a:p>
          <a:p>
            <a:pPr lvl="2"/>
            <a:r>
              <a:rPr lang="en-US" sz="2000" dirty="0" smtClean="0"/>
              <a:t>Pseudo-random </a:t>
            </a:r>
            <a:r>
              <a:rPr lang="en-US" sz="2000" dirty="0"/>
              <a:t>pattern (</a:t>
            </a:r>
            <a:r>
              <a:rPr lang="en-US" sz="2000" dirty="0" smtClean="0"/>
              <a:t>R1-157444)</a:t>
            </a:r>
            <a:endParaRPr lang="en-US" sz="2000" dirty="0"/>
          </a:p>
          <a:p>
            <a:pPr lvl="3"/>
            <a:r>
              <a:rPr lang="en-US" sz="1800" dirty="0" smtClean="0"/>
              <a:t>Modified legacy Type 2 PUSCH hopping</a:t>
            </a:r>
          </a:p>
          <a:p>
            <a:pPr lvl="3"/>
            <a:r>
              <a:rPr lang="en-US" sz="1800" dirty="0" smtClean="0"/>
              <a:t>FFS </a:t>
            </a:r>
            <a:r>
              <a:rPr lang="en-US" sz="1800" dirty="0"/>
              <a:t>necessary modifications</a:t>
            </a:r>
          </a:p>
          <a:p>
            <a:pPr marL="514350" lvl="1" indent="0">
              <a:spcBef>
                <a:spcPts val="1200"/>
              </a:spcBef>
              <a:buNone/>
            </a:pPr>
            <a:r>
              <a:rPr lang="en-US" sz="1800" dirty="0" smtClean="0">
                <a:solidFill>
                  <a:schemeClr val="tx2"/>
                </a:solidFill>
              </a:rPr>
              <a:t>Supported </a:t>
            </a:r>
            <a:r>
              <a:rPr lang="en-US" sz="1800" dirty="0">
                <a:solidFill>
                  <a:schemeClr val="tx2"/>
                </a:solidFill>
              </a:rPr>
              <a:t>by</a:t>
            </a:r>
            <a:r>
              <a:rPr lang="en-US" sz="1800" dirty="0" smtClean="0">
                <a:solidFill>
                  <a:schemeClr val="tx2"/>
                </a:solidFill>
              </a:rPr>
              <a:t>: NEC, Panasonic, </a:t>
            </a:r>
            <a:r>
              <a:rPr lang="en-US" sz="1800" dirty="0" smtClean="0">
                <a:solidFill>
                  <a:schemeClr val="tx2"/>
                </a:solidFill>
              </a:rPr>
              <a:t>Lenovo, Motorola Mobility, LGE (okay)</a:t>
            </a:r>
            <a:endParaRPr lang="en-US" sz="1800" dirty="0">
              <a:solidFill>
                <a:schemeClr val="tx2"/>
              </a:solidFill>
            </a:endParaRPr>
          </a:p>
          <a:p>
            <a:pPr lvl="2"/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Background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Autofit/>
          </a:bodyPr>
          <a:lstStyle/>
          <a:p>
            <a:r>
              <a:rPr lang="en-US" sz="2800" dirty="0" smtClean="0"/>
              <a:t>Two options for frequency </a:t>
            </a:r>
            <a:r>
              <a:rPr lang="en-US" sz="2800" dirty="0"/>
              <a:t>hopping </a:t>
            </a:r>
            <a:r>
              <a:rPr lang="en-US" sz="2800" dirty="0" smtClean="0"/>
              <a:t>of SIB1bis –</a:t>
            </a:r>
            <a:endParaRPr lang="en-US" sz="2800" dirty="0"/>
          </a:p>
          <a:p>
            <a:pPr lvl="1"/>
            <a:r>
              <a:rPr lang="en-US" sz="2400" dirty="0" smtClean="0"/>
              <a:t>Main difference between Option 1 &amp; 2 is in how the first narrowband is determined -</a:t>
            </a:r>
          </a:p>
          <a:p>
            <a:pPr lvl="2"/>
            <a:r>
              <a:rPr lang="en-GB" altLang="ja-JP" sz="2000" dirty="0" smtClean="0"/>
              <a:t>Option 1: 1st narrowband is given by PCID mod N_NB</a:t>
            </a:r>
          </a:p>
          <a:p>
            <a:pPr lvl="2"/>
            <a:r>
              <a:rPr lang="en-GB" altLang="ja-JP" sz="2000" dirty="0" smtClean="0"/>
              <a:t>Option 2: 1st narrowband is given by </a:t>
            </a:r>
            <a:r>
              <a:rPr lang="en-GB" altLang="ja-JP" sz="2000" dirty="0" err="1" smtClean="0"/>
              <a:t>N_ind</a:t>
            </a:r>
            <a:r>
              <a:rPr lang="en-GB" altLang="ja-JP" sz="2000" dirty="0" smtClean="0"/>
              <a:t>(k</a:t>
            </a:r>
            <a:r>
              <a:rPr lang="en-GB" altLang="ja-JP" sz="2000" dirty="0"/>
              <a:t>) = </a:t>
            </a:r>
            <a:r>
              <a:rPr lang="en-GB" altLang="ja-JP" sz="2000" dirty="0" err="1"/>
              <a:t>Yk</a:t>
            </a:r>
            <a:r>
              <a:rPr lang="en-GB" altLang="ja-JP" sz="2000" dirty="0"/>
              <a:t> mod </a:t>
            </a:r>
            <a:r>
              <a:rPr lang="en-GB" altLang="ja-JP" sz="2000" dirty="0" smtClean="0"/>
              <a:t>N_NB, </a:t>
            </a:r>
            <a:r>
              <a:rPr lang="en-GB" altLang="ja-JP" sz="2000" dirty="0" err="1" smtClean="0"/>
              <a:t>Yk</a:t>
            </a:r>
            <a:r>
              <a:rPr lang="en-GB" altLang="ja-JP" sz="2000" dirty="0" smtClean="0"/>
              <a:t> </a:t>
            </a:r>
            <a:r>
              <a:rPr lang="en-GB" altLang="ja-JP" sz="2000" dirty="0"/>
              <a:t>= (Yk-1*A)mod </a:t>
            </a:r>
            <a:r>
              <a:rPr lang="en-GB" altLang="ja-JP" sz="2000" dirty="0" smtClean="0"/>
              <a:t>D and changes every 80ms</a:t>
            </a:r>
          </a:p>
          <a:p>
            <a:pPr lvl="1"/>
            <a:r>
              <a:rPr lang="en-US" altLang="ja-JP" sz="2400" dirty="0" smtClean="0"/>
              <a:t>T</a:t>
            </a:r>
            <a:r>
              <a:rPr lang="en-US" sz="2400" dirty="0" smtClean="0"/>
              <a:t>he </a:t>
            </a:r>
            <a:r>
              <a:rPr lang="en-US" sz="2400" dirty="0"/>
              <a:t>other narrowband(s) are determined using a </a:t>
            </a:r>
            <a:r>
              <a:rPr lang="en-US" sz="2400" dirty="0" smtClean="0"/>
              <a:t>fixed offset</a:t>
            </a:r>
          </a:p>
          <a:p>
            <a:pPr lvl="1"/>
            <a:r>
              <a:rPr lang="en-US" sz="2400" dirty="0" smtClean="0"/>
              <a:t>Option 1A or 2A: Fixed </a:t>
            </a:r>
            <a:r>
              <a:rPr lang="en-US" sz="2400" dirty="0"/>
              <a:t>frequency hopping pattern </a:t>
            </a:r>
            <a:endParaRPr lang="en-US" sz="2400" dirty="0" smtClean="0"/>
          </a:p>
          <a:p>
            <a:pPr lvl="1"/>
            <a:r>
              <a:rPr lang="en-US" sz="2400" dirty="0" smtClean="0"/>
              <a:t>Option 1B or 2B</a:t>
            </a:r>
            <a:r>
              <a:rPr lang="en-US" sz="2400" dirty="0"/>
              <a:t>: Modified legacy Type 2 PUSCH </a:t>
            </a:r>
            <a:r>
              <a:rPr lang="en-US" sz="2400" dirty="0" smtClean="0"/>
              <a:t>hopping </a:t>
            </a:r>
            <a:r>
              <a:rPr lang="en-US" sz="2400" dirty="0"/>
              <a:t>(</a:t>
            </a:r>
            <a:r>
              <a:rPr lang="en-US" sz="2400" dirty="0"/>
              <a:t>R1-157444) </a:t>
            </a:r>
            <a:endParaRPr lang="en-US" sz="2400" dirty="0"/>
          </a:p>
          <a:p>
            <a:pPr lvl="2"/>
            <a:r>
              <a:rPr lang="en-US" sz="2000" dirty="0"/>
              <a:t>FFS necessary </a:t>
            </a:r>
            <a:r>
              <a:rPr lang="en-US" sz="2000" dirty="0" smtClean="0"/>
              <a:t>modifications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9407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Background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Autofit/>
          </a:bodyPr>
          <a:lstStyle/>
          <a:p>
            <a:r>
              <a:rPr lang="en-US" sz="2400" dirty="0" smtClean="0"/>
              <a:t>Example of SIB1bis hopping with two </a:t>
            </a:r>
            <a:r>
              <a:rPr lang="en-US" sz="2400" dirty="0" err="1" smtClean="0"/>
              <a:t>narrowbands</a:t>
            </a:r>
            <a:r>
              <a:rPr lang="en-US" sz="2400" dirty="0" smtClean="0"/>
              <a:t>–</a:t>
            </a:r>
            <a:endParaRPr lang="en-US" sz="2400" dirty="0"/>
          </a:p>
          <a:p>
            <a:pPr lvl="1"/>
            <a:r>
              <a:rPr lang="en-US" sz="2000" dirty="0" smtClean="0"/>
              <a:t>Option 1A:</a:t>
            </a:r>
          </a:p>
          <a:p>
            <a:pPr lvl="1"/>
            <a:endParaRPr lang="en-US" altLang="ja-JP" sz="2000" dirty="0"/>
          </a:p>
          <a:p>
            <a:pPr lvl="1"/>
            <a:endParaRPr lang="en-US" altLang="ja-JP" sz="2000" dirty="0" smtClean="0"/>
          </a:p>
          <a:p>
            <a:pPr lvl="1"/>
            <a:endParaRPr lang="en-US" altLang="ja-JP" sz="2000" dirty="0"/>
          </a:p>
          <a:p>
            <a:pPr lvl="1"/>
            <a:endParaRPr lang="en-US" altLang="ja-JP" sz="2000" dirty="0" smtClean="0"/>
          </a:p>
          <a:p>
            <a:pPr lvl="1"/>
            <a:endParaRPr lang="en-US" altLang="ja-JP" sz="2000" dirty="0" smtClean="0"/>
          </a:p>
          <a:p>
            <a:pPr lvl="1"/>
            <a:endParaRPr lang="en-US" altLang="ja-JP" sz="2000" dirty="0"/>
          </a:p>
          <a:p>
            <a:pPr lvl="1"/>
            <a:r>
              <a:rPr lang="en-US" altLang="ja-JP" sz="2000" dirty="0" smtClean="0"/>
              <a:t>Option 2A:</a:t>
            </a:r>
            <a:endParaRPr lang="en-GB" altLang="ja-JP" sz="20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2132856"/>
            <a:ext cx="6402203" cy="19816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4751366"/>
            <a:ext cx="6402203" cy="198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46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Autofit/>
          </a:bodyPr>
          <a:lstStyle/>
          <a:p>
            <a:r>
              <a:rPr lang="en-US" sz="2400" dirty="0" smtClean="0"/>
              <a:t>Frequency hopping for SIB1bis is given by –</a:t>
            </a:r>
          </a:p>
          <a:p>
            <a:pPr lvl="1"/>
            <a:r>
              <a:rPr lang="en-US" sz="2000" dirty="0" smtClean="0"/>
              <a:t>Option 1A: </a:t>
            </a:r>
          </a:p>
          <a:p>
            <a:pPr lvl="2"/>
            <a:r>
              <a:rPr lang="en-US" sz="1600" dirty="0" smtClean="0"/>
              <a:t>S is a set of valid DL </a:t>
            </a:r>
            <a:r>
              <a:rPr lang="en-US" sz="1600" dirty="0" err="1" smtClean="0"/>
              <a:t>narrowbands</a:t>
            </a:r>
            <a:r>
              <a:rPr lang="en-US" sz="1600" dirty="0" smtClean="0"/>
              <a:t> for SIB1bis, the narrowband is </a:t>
            </a:r>
            <a:r>
              <a:rPr lang="en-AU" sz="1600" dirty="0" smtClean="0"/>
              <a:t>indexed </a:t>
            </a:r>
            <a:r>
              <a:rPr lang="en-AU" sz="1600" dirty="0"/>
              <a:t>in the order of increasing </a:t>
            </a:r>
            <a:r>
              <a:rPr lang="en-AU" sz="1600" dirty="0" smtClean="0"/>
              <a:t>value</a:t>
            </a:r>
          </a:p>
          <a:p>
            <a:pPr lvl="3"/>
            <a:r>
              <a:rPr lang="en-AU" sz="1400" dirty="0"/>
              <a:t>S = {</a:t>
            </a:r>
            <a:r>
              <a:rPr lang="en-AU" sz="1400" dirty="0" smtClean="0"/>
              <a:t>s</a:t>
            </a:r>
            <a:r>
              <a:rPr lang="en-AU" sz="1400" baseline="-25000" dirty="0" smtClean="0"/>
              <a:t>0</a:t>
            </a:r>
            <a:r>
              <a:rPr lang="en-AU" sz="1400" dirty="0" smtClean="0"/>
              <a:t>, s</a:t>
            </a:r>
            <a:r>
              <a:rPr lang="en-AU" sz="1400" baseline="-25000" dirty="0" smtClean="0"/>
              <a:t>1</a:t>
            </a:r>
            <a:r>
              <a:rPr lang="en-AU" sz="1400" dirty="0" smtClean="0"/>
              <a:t>, s</a:t>
            </a:r>
            <a:r>
              <a:rPr lang="en-AU" sz="1400" baseline="-25000" dirty="0" smtClean="0"/>
              <a:t>2</a:t>
            </a:r>
            <a:r>
              <a:rPr lang="en-AU" sz="1400" dirty="0" smtClean="0"/>
              <a:t>, ….,</a:t>
            </a:r>
            <a:r>
              <a:rPr lang="en-AU" sz="1400" dirty="0"/>
              <a:t> </a:t>
            </a:r>
            <a:r>
              <a:rPr lang="en-AU" sz="1400" dirty="0" smtClean="0"/>
              <a:t>s</a:t>
            </a:r>
            <a:r>
              <a:rPr lang="en-AU" sz="1400" baseline="-25000" dirty="0" smtClean="0"/>
              <a:t>K-1</a:t>
            </a:r>
            <a:r>
              <a:rPr lang="en-AU" sz="1400" dirty="0" smtClean="0"/>
              <a:t>}, </a:t>
            </a:r>
            <a:r>
              <a:rPr lang="en-AU" sz="1400" dirty="0"/>
              <a:t>K</a:t>
            </a:r>
            <a:r>
              <a:rPr lang="en-AU" sz="1400" dirty="0" smtClean="0"/>
              <a:t> = number of valid DL </a:t>
            </a:r>
            <a:r>
              <a:rPr lang="en-AU" sz="1400" dirty="0" err="1" smtClean="0"/>
              <a:t>narrowbands</a:t>
            </a:r>
            <a:r>
              <a:rPr lang="en-AU" sz="1400" dirty="0" smtClean="0"/>
              <a:t> for SIB1bis</a:t>
            </a:r>
          </a:p>
          <a:p>
            <a:pPr lvl="2"/>
            <a:r>
              <a:rPr lang="en-AU" sz="1600" dirty="0" smtClean="0"/>
              <a:t>For system BW less than 12 RBs</a:t>
            </a:r>
            <a:endParaRPr lang="en-AU" sz="1600" dirty="0"/>
          </a:p>
          <a:p>
            <a:pPr lvl="3"/>
            <a:r>
              <a:rPr lang="en-AU" sz="1400" dirty="0" smtClean="0"/>
              <a:t>SIB1bis is transmitted in narrowband </a:t>
            </a:r>
            <a:r>
              <a:rPr lang="en-AU" sz="1400" dirty="0" err="1" smtClean="0"/>
              <a:t>s</a:t>
            </a:r>
            <a:r>
              <a:rPr lang="en-AU" sz="1400" baseline="-25000" dirty="0" err="1" smtClean="0"/>
              <a:t>j</a:t>
            </a:r>
            <a:r>
              <a:rPr lang="en-AU" sz="1400" dirty="0" smtClean="0"/>
              <a:t> where j = PCID mod K</a:t>
            </a:r>
          </a:p>
          <a:p>
            <a:pPr lvl="2"/>
            <a:r>
              <a:rPr lang="en-AU" sz="1600" dirty="0" smtClean="0"/>
              <a:t>For system BW between 12-50 RBs</a:t>
            </a:r>
          </a:p>
          <a:p>
            <a:pPr lvl="3"/>
            <a:r>
              <a:rPr lang="en-AU" sz="1400" dirty="0" smtClean="0"/>
              <a:t>1st NB is </a:t>
            </a:r>
            <a:r>
              <a:rPr lang="en-AU" sz="1400" dirty="0" err="1" smtClean="0"/>
              <a:t>s</a:t>
            </a:r>
            <a:r>
              <a:rPr lang="en-AU" sz="1400" baseline="-25000" dirty="0" err="1" smtClean="0"/>
              <a:t>j</a:t>
            </a:r>
            <a:r>
              <a:rPr lang="en-AU" sz="1400" dirty="0" smtClean="0"/>
              <a:t> where </a:t>
            </a:r>
            <a:r>
              <a:rPr lang="en-AU" sz="1400" dirty="0"/>
              <a:t>j = PCID mod K</a:t>
            </a:r>
          </a:p>
          <a:p>
            <a:pPr lvl="3"/>
            <a:r>
              <a:rPr lang="en-AU" sz="1400" dirty="0" smtClean="0"/>
              <a:t>2nd NB is (</a:t>
            </a:r>
            <a:r>
              <a:rPr lang="en-AU" sz="1400" dirty="0" err="1" smtClean="0"/>
              <a:t>s</a:t>
            </a:r>
            <a:r>
              <a:rPr lang="en-AU" sz="1400" baseline="-25000" dirty="0" err="1" smtClean="0"/>
              <a:t>j</a:t>
            </a:r>
            <a:r>
              <a:rPr lang="en-AU" sz="1400" baseline="-25000" dirty="0" smtClean="0"/>
              <a:t> </a:t>
            </a:r>
            <a:r>
              <a:rPr lang="en-AU" sz="1400" dirty="0" smtClean="0"/>
              <a:t>+ floor(K/2)) mod K</a:t>
            </a:r>
          </a:p>
          <a:p>
            <a:pPr lvl="3"/>
            <a:r>
              <a:rPr lang="en-US" sz="1400" dirty="0" smtClean="0"/>
              <a:t>Starting at SFN mod 8 = 0, SIB1bis transmission cycles </a:t>
            </a:r>
            <a:r>
              <a:rPr lang="en-US" sz="1400" dirty="0"/>
              <a:t>through</a:t>
            </a:r>
            <a:r>
              <a:rPr lang="en-US" sz="1400" dirty="0" smtClean="0"/>
              <a:t> {1st </a:t>
            </a:r>
            <a:r>
              <a:rPr lang="en-US" sz="1400" dirty="0"/>
              <a:t>NB, 2nd </a:t>
            </a:r>
            <a:r>
              <a:rPr lang="en-US" sz="1400" dirty="0" smtClean="0"/>
              <a:t>NB}</a:t>
            </a:r>
            <a:endParaRPr lang="en-AU" sz="1400" dirty="0" smtClean="0"/>
          </a:p>
          <a:p>
            <a:pPr lvl="2"/>
            <a:r>
              <a:rPr lang="en-AU" sz="1600" dirty="0"/>
              <a:t>For system BW between </a:t>
            </a:r>
            <a:r>
              <a:rPr lang="en-AU" sz="1600" dirty="0" smtClean="0"/>
              <a:t>51-110 </a:t>
            </a:r>
            <a:r>
              <a:rPr lang="en-AU" sz="1600" dirty="0"/>
              <a:t>RBs</a:t>
            </a:r>
          </a:p>
          <a:p>
            <a:pPr lvl="3"/>
            <a:r>
              <a:rPr lang="en-AU" sz="1400" dirty="0"/>
              <a:t>1st NB is </a:t>
            </a:r>
            <a:r>
              <a:rPr lang="en-AU" sz="1400" dirty="0" err="1"/>
              <a:t>s</a:t>
            </a:r>
            <a:r>
              <a:rPr lang="en-AU" sz="1400" baseline="-25000" dirty="0" err="1"/>
              <a:t>j</a:t>
            </a:r>
            <a:r>
              <a:rPr lang="en-AU" sz="1400" dirty="0"/>
              <a:t> where j = PCID mod K</a:t>
            </a:r>
          </a:p>
          <a:p>
            <a:pPr lvl="3"/>
            <a:r>
              <a:rPr lang="en-AU" sz="1400" dirty="0"/>
              <a:t>2nd NB is (</a:t>
            </a:r>
            <a:r>
              <a:rPr lang="en-AU" sz="1400" dirty="0" err="1"/>
              <a:t>s</a:t>
            </a:r>
            <a:r>
              <a:rPr lang="en-AU" sz="1400" baseline="-25000" dirty="0" err="1"/>
              <a:t>j</a:t>
            </a:r>
            <a:r>
              <a:rPr lang="en-AU" sz="1400" dirty="0"/>
              <a:t> + floor(K/4)) mod K</a:t>
            </a:r>
          </a:p>
          <a:p>
            <a:pPr lvl="3"/>
            <a:r>
              <a:rPr lang="en-AU" sz="1400" dirty="0"/>
              <a:t>3rd NB is (</a:t>
            </a:r>
            <a:r>
              <a:rPr lang="en-AU" sz="1400" dirty="0" err="1"/>
              <a:t>s</a:t>
            </a:r>
            <a:r>
              <a:rPr lang="en-AU" sz="1400" baseline="-25000" dirty="0" err="1"/>
              <a:t>j</a:t>
            </a:r>
            <a:r>
              <a:rPr lang="en-AU" sz="1400" dirty="0"/>
              <a:t> + 2*floor(K/4)) mod K</a:t>
            </a:r>
          </a:p>
          <a:p>
            <a:pPr lvl="3"/>
            <a:r>
              <a:rPr lang="en-AU" sz="1400" dirty="0"/>
              <a:t>4th NB is (</a:t>
            </a:r>
            <a:r>
              <a:rPr lang="en-AU" sz="1400" dirty="0" err="1"/>
              <a:t>s</a:t>
            </a:r>
            <a:r>
              <a:rPr lang="en-AU" sz="1400" baseline="-25000" dirty="0" err="1"/>
              <a:t>j</a:t>
            </a:r>
            <a:r>
              <a:rPr lang="en-AU" sz="1400" dirty="0"/>
              <a:t> + 3*floor(K/4)) mod K</a:t>
            </a:r>
          </a:p>
          <a:p>
            <a:pPr lvl="3"/>
            <a:r>
              <a:rPr lang="en-US" sz="1400" dirty="0"/>
              <a:t>Starting at SFN mod 8 = 0, SIB1bis transmission cycles through {1st NB, 3rd NB, 2nd NB, 4th NB} </a:t>
            </a:r>
            <a:endParaRPr lang="en-AU" sz="1600" dirty="0"/>
          </a:p>
          <a:p>
            <a:pPr marL="514350" lvl="1" indent="0">
              <a:buNone/>
            </a:pPr>
            <a:r>
              <a:rPr lang="en-US" sz="1800" dirty="0">
                <a:solidFill>
                  <a:schemeClr val="tx2"/>
                </a:solidFill>
              </a:rPr>
              <a:t>Supported by: Nokia Networks, Intel, NTT DoCoMo, CATT, Sierra </a:t>
            </a:r>
            <a:r>
              <a:rPr lang="en-US" sz="1800" dirty="0" smtClean="0">
                <a:solidFill>
                  <a:schemeClr val="tx2"/>
                </a:solidFill>
              </a:rPr>
              <a:t>Wireless, Ericsson, ALU, </a:t>
            </a:r>
            <a:r>
              <a:rPr lang="en-US" sz="1800" dirty="0" smtClean="0">
                <a:solidFill>
                  <a:schemeClr val="tx2"/>
                </a:solidFill>
              </a:rPr>
              <a:t>ASB</a:t>
            </a:r>
            <a:r>
              <a:rPr lang="en-US" sz="1800" dirty="0">
                <a:solidFill>
                  <a:schemeClr val="tx2"/>
                </a:solidFill>
              </a:rPr>
              <a:t>, </a:t>
            </a:r>
            <a:r>
              <a:rPr lang="en-US" sz="1800" dirty="0" smtClean="0">
                <a:solidFill>
                  <a:schemeClr val="tx2"/>
                </a:solidFill>
              </a:rPr>
              <a:t>LGE, Sequans, Verizon </a:t>
            </a:r>
            <a:endParaRPr lang="en-US" sz="1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56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Autofit/>
          </a:bodyPr>
          <a:lstStyle/>
          <a:p>
            <a:pPr lvl="1"/>
            <a:r>
              <a:rPr lang="en-US" sz="2000" dirty="0" smtClean="0"/>
              <a:t>Option 2: </a:t>
            </a:r>
          </a:p>
          <a:p>
            <a:pPr lvl="2"/>
            <a:r>
              <a:rPr lang="en-GB" altLang="ja-JP" sz="2000" dirty="0"/>
              <a:t>Narrowband index of SIB1bis</a:t>
            </a:r>
          </a:p>
          <a:p>
            <a:pPr lvl="3"/>
            <a:r>
              <a:rPr lang="en-GB" altLang="ja-JP" sz="1600" dirty="0"/>
              <a:t>A first narrowband index is determined based on</a:t>
            </a:r>
          </a:p>
          <a:p>
            <a:pPr lvl="4"/>
            <a:r>
              <a:rPr lang="en-GB" altLang="ja-JP" sz="1400" dirty="0"/>
              <a:t>Y</a:t>
            </a:r>
            <a:r>
              <a:rPr lang="en-GB" altLang="ja-JP" sz="500" dirty="0"/>
              <a:t>-1</a:t>
            </a:r>
            <a:r>
              <a:rPr lang="en-GB" altLang="ja-JP" sz="1400" dirty="0"/>
              <a:t> = PCID</a:t>
            </a:r>
          </a:p>
          <a:p>
            <a:pPr lvl="4"/>
            <a:r>
              <a:rPr lang="en-GB" altLang="ja-JP" sz="1400" dirty="0" err="1"/>
              <a:t>Y</a:t>
            </a:r>
            <a:r>
              <a:rPr lang="en-GB" altLang="ja-JP" sz="500" dirty="0" err="1"/>
              <a:t>k</a:t>
            </a:r>
            <a:r>
              <a:rPr lang="en-GB" altLang="ja-JP" sz="1400" dirty="0"/>
              <a:t> = (Y</a:t>
            </a:r>
            <a:r>
              <a:rPr lang="en-GB" altLang="ja-JP" sz="700" dirty="0"/>
              <a:t>k-1</a:t>
            </a:r>
            <a:r>
              <a:rPr lang="en-GB" altLang="ja-JP" sz="1400" dirty="0"/>
              <a:t>*A)mod D, k = subframe number and/or SFN</a:t>
            </a:r>
          </a:p>
          <a:p>
            <a:pPr lvl="5"/>
            <a:r>
              <a:rPr lang="en-GB" altLang="ja-JP" sz="1400" dirty="0"/>
              <a:t>A, D: same as PDCCH</a:t>
            </a:r>
          </a:p>
          <a:p>
            <a:pPr lvl="4"/>
            <a:r>
              <a:rPr lang="en-GB" altLang="ja-JP" sz="1400" dirty="0" err="1"/>
              <a:t>N_ind</a:t>
            </a:r>
            <a:r>
              <a:rPr lang="en-GB" altLang="ja-JP" sz="1400" dirty="0"/>
              <a:t>(k) = </a:t>
            </a:r>
            <a:r>
              <a:rPr lang="en-GB" altLang="ja-JP" sz="1400" dirty="0" err="1"/>
              <a:t>Y</a:t>
            </a:r>
            <a:r>
              <a:rPr lang="en-GB" altLang="ja-JP" sz="700" dirty="0" err="1"/>
              <a:t>k</a:t>
            </a:r>
            <a:r>
              <a:rPr lang="en-GB" altLang="ja-JP" sz="1400" dirty="0"/>
              <a:t> mod N_NB</a:t>
            </a:r>
          </a:p>
          <a:p>
            <a:pPr lvl="5"/>
            <a:r>
              <a:rPr lang="en-GB" altLang="ja-JP" sz="1400" dirty="0" err="1"/>
              <a:t>N_ind</a:t>
            </a:r>
            <a:r>
              <a:rPr lang="en-GB" altLang="ja-JP" sz="1400" dirty="0"/>
              <a:t>(k): first narrowband index in subframe k</a:t>
            </a:r>
          </a:p>
          <a:p>
            <a:pPr lvl="5"/>
            <a:r>
              <a:rPr lang="en-GB" altLang="ja-JP" sz="1400" dirty="0"/>
              <a:t>N_NB: total number of </a:t>
            </a:r>
            <a:r>
              <a:rPr lang="en-GB" altLang="ja-JP" sz="1400" dirty="0" err="1"/>
              <a:t>narrowbands</a:t>
            </a:r>
            <a:r>
              <a:rPr lang="en-GB" altLang="ja-JP" sz="1400" dirty="0"/>
              <a:t> for SIB1bis hopping</a:t>
            </a:r>
          </a:p>
          <a:p>
            <a:pPr lvl="3"/>
            <a:r>
              <a:rPr lang="en-GB" altLang="ja-JP" sz="1600" dirty="0"/>
              <a:t>The rest of narrowband index is determined based on offset(s)</a:t>
            </a:r>
          </a:p>
          <a:p>
            <a:pPr lvl="4"/>
            <a:r>
              <a:rPr lang="en-GB" altLang="ja-JP" sz="1600" dirty="0"/>
              <a:t>For 2 NBs</a:t>
            </a:r>
          </a:p>
          <a:p>
            <a:pPr lvl="5"/>
            <a:r>
              <a:rPr lang="en-GB" altLang="ja-JP" sz="1400" dirty="0"/>
              <a:t>The offset value for the 2</a:t>
            </a:r>
            <a:r>
              <a:rPr lang="en-GB" altLang="ja-JP" sz="1400" baseline="30000" dirty="0"/>
              <a:t>nd</a:t>
            </a:r>
            <a:r>
              <a:rPr lang="en-GB" altLang="ja-JP" sz="1400" dirty="0"/>
              <a:t> NB: floor(N_NB/2</a:t>
            </a:r>
            <a:r>
              <a:rPr lang="en-GB" altLang="ja-JP" sz="1400" dirty="0" smtClean="0"/>
              <a:t>)</a:t>
            </a:r>
            <a:endParaRPr lang="en-GB" altLang="ja-JP" sz="1400" dirty="0"/>
          </a:p>
          <a:p>
            <a:pPr lvl="4"/>
            <a:r>
              <a:rPr lang="en-GB" altLang="ja-JP" sz="1600" dirty="0"/>
              <a:t>For 4 NBs</a:t>
            </a:r>
          </a:p>
          <a:p>
            <a:pPr lvl="5"/>
            <a:r>
              <a:rPr lang="en-GB" altLang="ja-JP" sz="1400" dirty="0"/>
              <a:t>The offset value for the 2</a:t>
            </a:r>
            <a:r>
              <a:rPr lang="en-GB" altLang="ja-JP" sz="1400" baseline="30000" dirty="0"/>
              <a:t>nd </a:t>
            </a:r>
            <a:r>
              <a:rPr lang="en-GB" altLang="ja-JP" sz="1400" dirty="0"/>
              <a:t>NB: floor(N_NB/4)</a:t>
            </a:r>
          </a:p>
          <a:p>
            <a:pPr lvl="5"/>
            <a:r>
              <a:rPr lang="en-GB" altLang="ja-JP" sz="1400" dirty="0"/>
              <a:t>The offset value for the 3</a:t>
            </a:r>
            <a:r>
              <a:rPr lang="en-GB" altLang="ja-JP" sz="1400" baseline="30000" dirty="0"/>
              <a:t>rd</a:t>
            </a:r>
            <a:r>
              <a:rPr lang="en-GB" altLang="ja-JP" sz="1400" dirty="0"/>
              <a:t> NB: floor(2*N_NB/4)</a:t>
            </a:r>
          </a:p>
          <a:p>
            <a:pPr lvl="5"/>
            <a:r>
              <a:rPr lang="en-GB" altLang="ja-JP" sz="1400" dirty="0"/>
              <a:t>The offset value for the 4</a:t>
            </a:r>
            <a:r>
              <a:rPr lang="en-GB" altLang="ja-JP" sz="1400" baseline="30000" dirty="0"/>
              <a:t>th</a:t>
            </a:r>
            <a:r>
              <a:rPr lang="en-GB" altLang="ja-JP" sz="1400" dirty="0"/>
              <a:t> NB: floor(3*N_NB/4)</a:t>
            </a:r>
          </a:p>
          <a:p>
            <a:pPr lvl="3"/>
            <a:endParaRPr lang="en-AU" sz="1400" dirty="0" smtClean="0"/>
          </a:p>
          <a:p>
            <a:pPr marL="514350" lvl="1" indent="0">
              <a:buNone/>
            </a:pPr>
            <a:r>
              <a:rPr lang="en-US" sz="1800" dirty="0" smtClean="0">
                <a:solidFill>
                  <a:schemeClr val="tx2"/>
                </a:solidFill>
              </a:rPr>
              <a:t>Supported by: Samsung, </a:t>
            </a:r>
            <a:r>
              <a:rPr lang="en-US" sz="1800" dirty="0" err="1" smtClean="0">
                <a:solidFill>
                  <a:schemeClr val="tx2"/>
                </a:solidFill>
              </a:rPr>
              <a:t>InterDigital</a:t>
            </a:r>
            <a:endParaRPr lang="en-US" sz="18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74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5363</TotalTime>
  <Words>633</Words>
  <Application>Microsoft Office PowerPoint</Application>
  <PresentationFormat>On-screen Show (4:3)</PresentationFormat>
  <Paragraphs>83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MS PGothic</vt:lpstr>
      <vt:lpstr>Arial</vt:lpstr>
      <vt:lpstr>Calibri</vt:lpstr>
      <vt:lpstr>Office Theme</vt:lpstr>
      <vt:lpstr>WF on Frequency Hopping</vt:lpstr>
      <vt:lpstr>Proposal</vt:lpstr>
      <vt:lpstr>Proposal</vt:lpstr>
      <vt:lpstr>Background</vt:lpstr>
      <vt:lpstr>Background</vt:lpstr>
      <vt:lpstr>Proposal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Ratasuk, Rapeepat (Nokia - US/Arlington Heights)</cp:lastModifiedBy>
  <cp:revision>719</cp:revision>
  <dcterms:created xsi:type="dcterms:W3CDTF">2014-10-08T06:45:16Z</dcterms:created>
  <dcterms:modified xsi:type="dcterms:W3CDTF">2015-11-20T17:13:51Z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-1888358243</vt:i4>
  </property>
  <property fmtid="{D5CDD505-2E9C-101B-9397-08002B2CF9AE}" pid="4" name="_EmailSubject">
    <vt:lpwstr>[eMTC] Draft WF on Frequency Hopping</vt:lpwstr>
  </property>
  <property fmtid="{D5CDD505-2E9C-101B-9397-08002B2CF9AE}" pid="5" name="_AuthorEmail">
    <vt:lpwstr>david.bhatoolaul@alcatel-lucent.com</vt:lpwstr>
  </property>
  <property fmtid="{D5CDD505-2E9C-101B-9397-08002B2CF9AE}" pid="6" name="_AuthorEmailDisplayName">
    <vt:lpwstr>BHATOOLAUL, David (David)</vt:lpwstr>
  </property>
</Properties>
</file>