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6" r:id="rId3"/>
    <p:sldId id="261" r:id="rId4"/>
    <p:sldId id="262" r:id="rId5"/>
    <p:sldId id="263" r:id="rId6"/>
    <p:sldId id="264" r:id="rId7"/>
    <p:sldId id="265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24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10/8/2015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10/8/2015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10/8/2015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10/8/2015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WF </a:t>
            </a:r>
            <a:r>
              <a:rPr lang="en-US" dirty="0"/>
              <a:t>on </a:t>
            </a:r>
            <a:r>
              <a:rPr lang="en-US" dirty="0" smtClean="0"/>
              <a:t>AI 7.2.1.5 PUCCH and UCI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Ericsson</a:t>
            </a: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543800" y="188913"/>
            <a:ext cx="145424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R1-156325</a:t>
            </a:r>
            <a:endParaRPr kumimoji="0" lang="ja-JP" altLang="en-US" sz="20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275529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#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82bis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Malmö, Sweden, 5th - 9th October 2015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</a:t>
            </a:r>
            <a:r>
              <a:rPr kumimoji="0"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item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7.2.1.5</a:t>
            </a:r>
            <a:endParaRPr kumimoji="0"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698851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Proposal 1 and Proposal 4 have gathered substantial support</a:t>
            </a:r>
          </a:p>
          <a:p>
            <a:pPr lvl="1"/>
            <a:r>
              <a:rPr lang="en-US" b="1" dirty="0">
                <a:solidFill>
                  <a:srgbClr val="00B050"/>
                </a:solidFill>
              </a:rPr>
              <a:t>PUCCH resource determination for LC/CE UEs </a:t>
            </a:r>
            <a:r>
              <a:rPr lang="en-US" b="1" dirty="0"/>
              <a:t>[Ericsson, </a:t>
            </a:r>
            <a:r>
              <a:rPr lang="en-US" b="1" dirty="0" err="1"/>
              <a:t>MediaTek</a:t>
            </a:r>
            <a:r>
              <a:rPr lang="en-US" b="1" dirty="0"/>
              <a:t>, Qualcomm, Intel, Panasonic, Alcatel-Lucent, Alcatel-Lucent Shanghai Bell, Sequans, Verizon Wireless]</a:t>
            </a:r>
          </a:p>
          <a:p>
            <a:pPr lvl="1"/>
            <a:r>
              <a:rPr lang="en-GB" b="1" dirty="0">
                <a:solidFill>
                  <a:srgbClr val="00B050"/>
                </a:solidFill>
              </a:rPr>
              <a:t>CSI and CQI for MTC </a:t>
            </a:r>
            <a:r>
              <a:rPr lang="en-US" altLang="zh-CN" b="1" dirty="0"/>
              <a:t>[</a:t>
            </a:r>
            <a:r>
              <a:rPr lang="en-US" b="1" dirty="0"/>
              <a:t>Ericsson, Alcatel-Lucent, Alcatel-Lucent Shanghai Bell, Qualcomm, Sequans, Verizon Wireless</a:t>
            </a:r>
            <a:r>
              <a:rPr lang="en-US" altLang="zh-CN" b="1" dirty="0"/>
              <a:t>, LGE, DoCoMo]</a:t>
            </a:r>
          </a:p>
          <a:p>
            <a:pPr marL="457200" lvl="1" indent="0">
              <a:buNone/>
            </a:pPr>
            <a:endParaRPr lang="en-US" dirty="0" smtClean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60296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noFill/>
        </p:spPr>
        <p:txBody>
          <a:bodyPr/>
          <a:lstStyle/>
          <a:p>
            <a:r>
              <a:rPr lang="en-US" dirty="0" smtClean="0"/>
              <a:t>Proposal 1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lvl="0" indent="0">
              <a:buNone/>
            </a:pPr>
            <a:r>
              <a:rPr lang="en-US" sz="2000" b="1" dirty="0">
                <a:solidFill>
                  <a:srgbClr val="00B050"/>
                </a:solidFill>
              </a:rPr>
              <a:t>PUCCH resource determination for LC/CE </a:t>
            </a:r>
            <a:r>
              <a:rPr lang="en-US" sz="2000" b="1" dirty="0" smtClean="0">
                <a:solidFill>
                  <a:srgbClr val="00B050"/>
                </a:solidFill>
              </a:rPr>
              <a:t>UEs </a:t>
            </a:r>
            <a:r>
              <a:rPr lang="en-US" sz="2000" b="1" dirty="0" smtClean="0"/>
              <a:t>[Ericsson, </a:t>
            </a:r>
            <a:r>
              <a:rPr lang="en-US" sz="2000" b="1" dirty="0" err="1" smtClean="0"/>
              <a:t>MediaTek</a:t>
            </a:r>
            <a:r>
              <a:rPr lang="en-US" sz="2000" b="1" dirty="0" smtClean="0"/>
              <a:t>, Qualcomm, Intel, Panasonic</a:t>
            </a:r>
            <a:r>
              <a:rPr lang="en-US" sz="2000" b="1" dirty="0"/>
              <a:t>, Alcatel-Lucent, Alcatel-Lucent Shanghai Bell, </a:t>
            </a:r>
            <a:r>
              <a:rPr lang="en-US" sz="2000" b="1" dirty="0" smtClean="0"/>
              <a:t>Sequans</a:t>
            </a:r>
            <a:r>
              <a:rPr lang="en-US" sz="2000" b="1" dirty="0"/>
              <a:t>, Verizon Wireless]</a:t>
            </a:r>
            <a:endParaRPr lang="en-US" sz="2000" b="1" dirty="0" smtClean="0"/>
          </a:p>
          <a:p>
            <a:pPr marL="0" lvl="0" indent="0">
              <a:buNone/>
            </a:pPr>
            <a:endParaRPr lang="en-US" sz="2000" dirty="0" smtClean="0"/>
          </a:p>
          <a:p>
            <a:pPr lvl="0"/>
            <a:r>
              <a:rPr lang="en-US" sz="2000" dirty="0"/>
              <a:t>LC UEs and UEs operating CE derive PUCCH resources for HARQ ACK/NACK using legacy principle</a:t>
            </a:r>
          </a:p>
          <a:p>
            <a:pPr lvl="1"/>
            <a:r>
              <a:rPr lang="en-US" sz="1800" dirty="0"/>
              <a:t>That is, implicitly from lowest ECCE index of the corresponding M-PDCCH transmission.</a:t>
            </a:r>
          </a:p>
          <a:p>
            <a:pPr lvl="1"/>
            <a:r>
              <a:rPr lang="en-US" sz="1800" dirty="0"/>
              <a:t>Explicit PUCCH resource configuration by RRC (as in LTE Rel-12) is also supported.</a:t>
            </a:r>
          </a:p>
          <a:p>
            <a:pPr lvl="0"/>
            <a:r>
              <a:rPr lang="en-US" sz="2000" dirty="0"/>
              <a:t>In case of PUCCH repetitions, the same PUCCH resources are used within each </a:t>
            </a:r>
            <a:r>
              <a:rPr lang="en-US" sz="2000" dirty="0" err="1"/>
              <a:t>subframe</a:t>
            </a:r>
            <a:r>
              <a:rPr lang="en-US" sz="2000" dirty="0"/>
              <a:t> of a PUCCH bundle.</a:t>
            </a:r>
          </a:p>
          <a:p>
            <a:pPr lvl="0"/>
            <a:r>
              <a:rPr lang="en-US" sz="2000" dirty="0"/>
              <a:t>The narrowband regions indicated by MTC SIB for PUCCH </a:t>
            </a:r>
            <a:r>
              <a:rPr lang="en-US" sz="2000" dirty="0" smtClean="0"/>
              <a:t>can be </a:t>
            </a:r>
            <a:r>
              <a:rPr lang="en-US" sz="2000" dirty="0"/>
              <a:t>common for all CE levels</a:t>
            </a:r>
          </a:p>
        </p:txBody>
      </p:sp>
    </p:spTree>
    <p:extLst>
      <p:ext uri="{BB962C8B-B14F-4D97-AF65-F5344CB8AC3E}">
        <p14:creationId xmlns:p14="http://schemas.microsoft.com/office/powerpoint/2010/main" val="244952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 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b="1" dirty="0" smtClean="0"/>
              <a:t>ACK/NACK </a:t>
            </a:r>
            <a:r>
              <a:rPr lang="en-US" sz="2000" b="1" dirty="0"/>
              <a:t>Bundling Support for HD-FDD LC </a:t>
            </a:r>
            <a:r>
              <a:rPr lang="en-US" sz="2000" b="1" dirty="0" smtClean="0"/>
              <a:t>UEs </a:t>
            </a:r>
            <a:r>
              <a:rPr lang="en-US" sz="2000" b="1" dirty="0"/>
              <a:t>[Sierra, Sony, CATT, </a:t>
            </a:r>
            <a:r>
              <a:rPr lang="en-US" sz="2000" b="1" dirty="0" err="1"/>
              <a:t>Sequans</a:t>
            </a:r>
            <a:r>
              <a:rPr lang="en-US" sz="2000" b="1" dirty="0"/>
              <a:t>, …] </a:t>
            </a:r>
            <a:endParaRPr lang="en-US" sz="2000" b="1" dirty="0" smtClean="0"/>
          </a:p>
          <a:p>
            <a:pPr marL="0" indent="0">
              <a:buNone/>
            </a:pPr>
            <a:endParaRPr lang="en-US" sz="2000" dirty="0" smtClean="0"/>
          </a:p>
          <a:p>
            <a:pPr lvl="0"/>
            <a:r>
              <a:rPr lang="en-US" sz="2000" dirty="0" smtClean="0"/>
              <a:t>For </a:t>
            </a:r>
            <a:r>
              <a:rPr lang="en-US" sz="2000" dirty="0"/>
              <a:t>at least HD-FDD Rel-13 low complexity UEs operating without repetition, ACK/NACK bundling shall be supported. </a:t>
            </a:r>
          </a:p>
          <a:p>
            <a:pPr lvl="1"/>
            <a:r>
              <a:rPr lang="en-US" sz="1800" dirty="0"/>
              <a:t>The design will be based as closely as possible on the TDD ACK/NACK bundling design</a:t>
            </a:r>
          </a:p>
          <a:p>
            <a:pPr lvl="1"/>
            <a:r>
              <a:rPr lang="en-US" sz="1800" dirty="0"/>
              <a:t>ACK/NACK bundling will be configured by RRC</a:t>
            </a:r>
          </a:p>
          <a:p>
            <a:pPr lvl="1"/>
            <a:r>
              <a:rPr lang="en-US" sz="1800" dirty="0"/>
              <a:t>4  ACK/NACK bundling will be supported</a:t>
            </a:r>
          </a:p>
          <a:p>
            <a:pPr lvl="1"/>
            <a:r>
              <a:rPr lang="en-US" sz="1800" dirty="0"/>
              <a:t>FFS: if 8 ACK/NACKs will be supported  </a:t>
            </a:r>
          </a:p>
          <a:p>
            <a:pPr lvl="1"/>
            <a:r>
              <a:rPr lang="en-US" sz="1800" dirty="0"/>
              <a:t>FSS: how invalid SFs will be handled</a:t>
            </a:r>
          </a:p>
          <a:p>
            <a:pPr lvl="0"/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735856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 3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5257800"/>
          </a:xfrm>
        </p:spPr>
        <p:txBody>
          <a:bodyPr vert="horz" lIns="91440" tIns="45720" rIns="91440" bIns="45720" rtlCol="0">
            <a:noAutofit/>
          </a:bodyPr>
          <a:lstStyle/>
          <a:p>
            <a:pPr marL="0" indent="0">
              <a:buNone/>
            </a:pPr>
            <a:r>
              <a:rPr lang="en-US" sz="2000" b="1" dirty="0"/>
              <a:t>Periodic CSI </a:t>
            </a:r>
            <a:r>
              <a:rPr lang="en-US" sz="2000" b="1" dirty="0" smtClean="0"/>
              <a:t>feedback </a:t>
            </a:r>
            <a:r>
              <a:rPr lang="en-US" altLang="zh-CN" sz="2000" b="1" dirty="0" smtClean="0"/>
              <a:t>[ZTE, …] </a:t>
            </a:r>
          </a:p>
          <a:p>
            <a:r>
              <a:rPr lang="en-US" altLang="zh-CN" sz="2000" dirty="0" smtClean="0"/>
              <a:t>For </a:t>
            </a:r>
            <a:r>
              <a:rPr lang="en-US" altLang="zh-CN" sz="2000" dirty="0"/>
              <a:t>Rel-13 MTC UE in normal coverage</a:t>
            </a:r>
          </a:p>
          <a:p>
            <a:pPr lvl="1"/>
            <a:r>
              <a:rPr lang="en-US" altLang="zh-CN" sz="1800" dirty="0" err="1"/>
              <a:t>Subband</a:t>
            </a:r>
            <a:r>
              <a:rPr lang="en-US" altLang="zh-CN" sz="1800" dirty="0"/>
              <a:t> CQI reporting is </a:t>
            </a:r>
            <a:r>
              <a:rPr lang="en-US" altLang="zh-CN" sz="1800" dirty="0" smtClean="0"/>
              <a:t>supported</a:t>
            </a:r>
          </a:p>
          <a:p>
            <a:pPr lvl="2"/>
            <a:r>
              <a:rPr lang="en-US" altLang="zh-CN" sz="1800" dirty="0" smtClean="0"/>
              <a:t>FFS </a:t>
            </a:r>
            <a:r>
              <a:rPr lang="en-US" altLang="zh-CN" sz="1800" dirty="0"/>
              <a:t>details reporting configuration</a:t>
            </a:r>
          </a:p>
          <a:p>
            <a:pPr lvl="1"/>
            <a:r>
              <a:rPr lang="en-US" altLang="zh-CN" sz="1800" dirty="0" smtClean="0"/>
              <a:t>Wideband </a:t>
            </a:r>
            <a:r>
              <a:rPr lang="en-US" altLang="zh-CN" sz="1800" dirty="0"/>
              <a:t>CQI reporting is </a:t>
            </a:r>
            <a:r>
              <a:rPr lang="en-US" altLang="zh-CN" sz="1800" dirty="0" smtClean="0"/>
              <a:t>supported</a:t>
            </a:r>
          </a:p>
          <a:p>
            <a:pPr lvl="2"/>
            <a:r>
              <a:rPr lang="en-US" altLang="zh-CN" sz="1800" dirty="0" smtClean="0"/>
              <a:t>Wideband </a:t>
            </a:r>
            <a:r>
              <a:rPr lang="en-US" altLang="zh-CN" sz="1800" dirty="0"/>
              <a:t>CQI is the average CQI measurement over </a:t>
            </a:r>
            <a:r>
              <a:rPr lang="en-US" altLang="zh-CN" sz="1800" dirty="0" err="1"/>
              <a:t>narrowbands</a:t>
            </a:r>
            <a:r>
              <a:rPr lang="en-US" altLang="zh-CN" sz="1800" dirty="0"/>
              <a:t> monitored by a MTC UE</a:t>
            </a:r>
          </a:p>
          <a:p>
            <a:r>
              <a:rPr lang="en-US" altLang="zh-CN" sz="2000" dirty="0"/>
              <a:t>For Rel-13 MTC UEs in normal coverage, choose between the following options for CSI measurement:</a:t>
            </a:r>
          </a:p>
          <a:p>
            <a:pPr lvl="1"/>
            <a:r>
              <a:rPr lang="en-US" altLang="zh-CN" sz="1800" dirty="0"/>
              <a:t>Option 1: Define measurement gap for CSI measurement. During the measurement gap, UE measures the predefined </a:t>
            </a:r>
            <a:r>
              <a:rPr lang="en-US" altLang="zh-CN" sz="1800" dirty="0" err="1"/>
              <a:t>narrowbands</a:t>
            </a:r>
            <a:r>
              <a:rPr lang="en-US" altLang="zh-CN" sz="1800" dirty="0"/>
              <a:t> and stops the detection of M-PDCCH and </a:t>
            </a:r>
            <a:r>
              <a:rPr lang="en-US" altLang="zh-CN" sz="1800" dirty="0" smtClean="0"/>
              <a:t>PDSCH</a:t>
            </a:r>
          </a:p>
          <a:p>
            <a:pPr lvl="2"/>
            <a:r>
              <a:rPr lang="en-US" altLang="zh-CN" sz="1800" dirty="0" smtClean="0"/>
              <a:t>In </a:t>
            </a:r>
            <a:r>
              <a:rPr lang="en-US" altLang="zh-CN" sz="1800" dirty="0"/>
              <a:t>the case the predefined </a:t>
            </a:r>
            <a:r>
              <a:rPr lang="en-US" altLang="zh-CN" sz="1800" dirty="0" err="1"/>
              <a:t>narrowbands</a:t>
            </a:r>
            <a:r>
              <a:rPr lang="en-US" altLang="zh-CN" sz="1800" dirty="0"/>
              <a:t> overlap with the narrowband where M-PDCCH/PDSCH is located, UE continues detection of M-PDCCH/PDSCH on that narrowband</a:t>
            </a:r>
          </a:p>
          <a:p>
            <a:pPr lvl="1"/>
            <a:r>
              <a:rPr lang="en-US" altLang="zh-CN" sz="1800" dirty="0"/>
              <a:t>Option 2: UE measures the narrowband where M-PDCCH/PDSCH is located</a:t>
            </a:r>
          </a:p>
        </p:txBody>
      </p:sp>
    </p:spTree>
    <p:extLst>
      <p:ext uri="{BB962C8B-B14F-4D97-AF65-F5344CB8AC3E}">
        <p14:creationId xmlns:p14="http://schemas.microsoft.com/office/powerpoint/2010/main" val="2735856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 4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5257800"/>
          </a:xfrm>
        </p:spPr>
        <p:txBody>
          <a:bodyPr vert="horz" lIns="91440" tIns="45720" rIns="91440" bIns="45720" rtlCol="0">
            <a:noAutofit/>
          </a:bodyPr>
          <a:lstStyle/>
          <a:p>
            <a:pPr marL="0" indent="0">
              <a:buNone/>
            </a:pPr>
            <a:r>
              <a:rPr lang="en-GB" sz="2000" b="1" dirty="0">
                <a:solidFill>
                  <a:srgbClr val="00B050"/>
                </a:solidFill>
              </a:rPr>
              <a:t>CSI and CQI for MTC </a:t>
            </a:r>
            <a:r>
              <a:rPr lang="en-US" altLang="zh-CN" sz="2000" b="1" dirty="0" smtClean="0"/>
              <a:t>[</a:t>
            </a:r>
            <a:r>
              <a:rPr lang="en-US" sz="2000" b="1" dirty="0"/>
              <a:t>Ericsson, Alcatel-Lucent, Alcatel-Lucent Shanghai Bell, Qualcomm, Sequans, Verizon </a:t>
            </a:r>
            <a:r>
              <a:rPr lang="en-US" sz="2000" b="1" dirty="0" smtClean="0"/>
              <a:t>Wireless</a:t>
            </a:r>
            <a:r>
              <a:rPr lang="en-US" altLang="zh-CN" sz="2000" b="1" dirty="0" smtClean="0"/>
              <a:t>, LGE, DoCoMo]</a:t>
            </a:r>
          </a:p>
          <a:p>
            <a:pPr marL="0" indent="0">
              <a:buNone/>
            </a:pPr>
            <a:endParaRPr lang="en-US" altLang="zh-CN" sz="2000" dirty="0" smtClean="0"/>
          </a:p>
          <a:p>
            <a:pPr hangingPunct="0"/>
            <a:r>
              <a:rPr lang="en-US" sz="2000" dirty="0"/>
              <a:t>The number of </a:t>
            </a:r>
            <a:r>
              <a:rPr lang="en-US" sz="2000" dirty="0" err="1"/>
              <a:t>subframes</a:t>
            </a:r>
            <a:r>
              <a:rPr lang="en-US" sz="2000" dirty="0"/>
              <a:t> M (&gt;1) that CSI reference resource spans is </a:t>
            </a:r>
            <a:r>
              <a:rPr lang="en-US" sz="2000" dirty="0" smtClean="0"/>
              <a:t>predefined or implicitly derived from CE level.</a:t>
            </a:r>
            <a:endParaRPr lang="en-US" sz="2000" dirty="0"/>
          </a:p>
          <a:p>
            <a:pPr hangingPunct="0"/>
            <a:r>
              <a:rPr lang="en-US" sz="2000" dirty="0"/>
              <a:t>Existing CQI table is extended with new CQI entries for LC/CE UEs.</a:t>
            </a:r>
          </a:p>
          <a:p>
            <a:pPr hangingPunct="0"/>
            <a:r>
              <a:rPr lang="en-US" sz="2000" dirty="0" smtClean="0"/>
              <a:t>The </a:t>
            </a:r>
            <a:r>
              <a:rPr lang="en-US" sz="2000" dirty="0"/>
              <a:t>new CQI entries </a:t>
            </a:r>
            <a:r>
              <a:rPr lang="en-US" sz="2000" dirty="0" smtClean="0"/>
              <a:t>provide lower spectral efficiency values corresponding to repetitions across </a:t>
            </a:r>
            <a:r>
              <a:rPr lang="en-US" sz="2000" dirty="0"/>
              <a:t>multiple </a:t>
            </a:r>
            <a:r>
              <a:rPr lang="en-US" sz="2000" dirty="0" err="1"/>
              <a:t>subframes</a:t>
            </a:r>
            <a:r>
              <a:rPr lang="en-US" sz="2000" dirty="0"/>
              <a:t>.</a:t>
            </a:r>
            <a:endParaRPr lang="en-US" altLang="zh-CN" sz="2000" dirty="0"/>
          </a:p>
          <a:p>
            <a:pPr marL="0" indent="0">
              <a:buNone/>
            </a:pPr>
            <a:endParaRPr lang="en-US" altLang="zh-CN" sz="2000" dirty="0" smtClean="0"/>
          </a:p>
        </p:txBody>
      </p:sp>
    </p:spTree>
    <p:extLst>
      <p:ext uri="{BB962C8B-B14F-4D97-AF65-F5344CB8AC3E}">
        <p14:creationId xmlns:p14="http://schemas.microsoft.com/office/powerpoint/2010/main" val="3390232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 5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sz="2000" b="1" dirty="0" smtClean="0"/>
              <a:t>PUCCH Configuration Info Optionally Carried by RAR [</a:t>
            </a:r>
            <a:r>
              <a:rPr lang="en-US" sz="2000" b="1" dirty="0" err="1" smtClean="0"/>
              <a:t>MediaTek</a:t>
            </a:r>
            <a:r>
              <a:rPr lang="en-US" sz="2000" b="1" dirty="0"/>
              <a:t>, </a:t>
            </a:r>
            <a:r>
              <a:rPr lang="en-US" sz="2000" b="1" dirty="0" smtClean="0"/>
              <a:t>…]</a:t>
            </a:r>
            <a:endParaRPr lang="en-US" altLang="zh-CN" sz="2000" b="1" dirty="0"/>
          </a:p>
          <a:p>
            <a:r>
              <a:rPr lang="en-US" altLang="zh-CN" sz="2000" dirty="0" smtClean="0"/>
              <a:t>PUCCH </a:t>
            </a:r>
            <a:r>
              <a:rPr lang="en-US" altLang="zh-CN" sz="2000" dirty="0"/>
              <a:t>resources for Msg4 feedback is optionally carried in MAC RAR if the implicit PUCCH configuration can’t avoid resource collision.</a:t>
            </a:r>
            <a:endParaRPr lang="zh-CN" altLang="zh-CN" sz="20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061950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1244</TotalTime>
  <Words>518</Words>
  <Application>Microsoft Office PowerPoint</Application>
  <PresentationFormat>On-screen Show (4:3)</PresentationFormat>
  <Paragraphs>47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Theme</vt:lpstr>
      <vt:lpstr>WF on AI 7.2.1.5 PUCCH and UCI</vt:lpstr>
      <vt:lpstr>Summary</vt:lpstr>
      <vt:lpstr>Proposal 1</vt:lpstr>
      <vt:lpstr>Proposal 2</vt:lpstr>
      <vt:lpstr>Proposal 3</vt:lpstr>
      <vt:lpstr>Proposal 4</vt:lpstr>
      <vt:lpstr>Proposal 5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PUCCH combined</dc:title>
  <dc:creator>vidit.saxena@ericsson.com</dc:creator>
  <cp:lastModifiedBy>Yufei Blankenship</cp:lastModifiedBy>
  <cp:revision>119</cp:revision>
  <dcterms:created xsi:type="dcterms:W3CDTF">2006-08-16T00:00:00Z</dcterms:created>
  <dcterms:modified xsi:type="dcterms:W3CDTF">2015-10-08T15:26:07Z</dcterms:modified>
</cp:coreProperties>
</file>