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8" r:id="rId4"/>
    <p:sldId id="262" r:id="rId5"/>
    <p:sldId id="264" r:id="rId6"/>
    <p:sldId id="263" r:id="rId7"/>
    <p:sldId id="265" r:id="rId8"/>
    <p:sldId id="266" r:id="rId9"/>
    <p:sldId id="267" r:id="rId10"/>
    <p:sldId id="269" r:id="rId11"/>
    <p:sldId id="270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80390" autoAdjust="0"/>
  </p:normalViewPr>
  <p:slideViewPr>
    <p:cSldViewPr>
      <p:cViewPr>
        <p:scale>
          <a:sx n="80" d="100"/>
          <a:sy n="80" d="100"/>
        </p:scale>
        <p:origin x="-85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C30185B-304F-4D4E-9150-C1532114A25A}" type="datetimeFigureOut">
              <a:rPr lang="ko-KR" altLang="en-US"/>
              <a:pPr>
                <a:defRPr/>
              </a:pPr>
              <a:t>2015-10-08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49267E2-0427-4545-A50F-3E091E6074F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1793C-84DF-4DFA-9145-82685EAF0104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A942D-F359-445D-B25D-DFD535A090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44F13-6A3C-4AD5-9331-FAA32ED6DA34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4D03D-9B42-44DF-B47C-FC5198F0EB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3EFF7-C425-4620-847C-8C4BCBA5B838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88C57-DEF7-433F-9F35-364489467C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D1B03-6432-4085-8F45-BF15647F7C06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50554-E07D-431F-97B8-8FDC072ADB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58296-AA73-4A45-9C1E-8933D1C14AC9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FD553-F691-4CC7-ACE3-4CD6D19739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BBE56-8F95-4EAE-AAF4-2DF611853F69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11CF4-7428-45A8-AA53-37667F2A53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4FB5C-E1D4-47CE-8E5C-5B8B610543D5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56F07-A234-4B2B-8868-E158937C8D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D4F44-8EE2-40B5-B151-FE3414CF1D70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9B8EB-817C-4BF0-8328-1E24589EAA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33ED5-FC5E-484C-9B9A-237B41267965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D3997-72E3-4AFA-93ED-98B28342A4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5DC6D-C106-4888-A943-840159FE6F26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3F4B-848D-4C71-8944-AE1882BC32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92EAF-67DC-4FBE-8384-6017D4117D31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49DD9-D372-4150-81BF-A047B61BBC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2F54AE3-0077-40E6-B234-BDCA076DB22B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B547A2F-E9EF-448A-8A0B-36BB7BF28C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 for the </a:t>
            </a:r>
            <a:r>
              <a:rPr lang="en-US" altLang="zh-CN" dirty="0" smtClean="0"/>
              <a:t>necessity for CDM-4 for CSI-RS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rgbClr val="898989"/>
                </a:solidFill>
              </a:rPr>
              <a:t>Huawei, </a:t>
            </a:r>
            <a:r>
              <a:rPr lang="en-US" altLang="zh-CN" dirty="0" smtClean="0">
                <a:solidFill>
                  <a:srgbClr val="898989"/>
                </a:solidFill>
              </a:rPr>
              <a:t>HiSilicon</a:t>
            </a:r>
            <a:endParaRPr lang="en-US" altLang="zh-CN" dirty="0" smtClean="0">
              <a:solidFill>
                <a:srgbClr val="898989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152400" y="1143000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Agenda 7.2.4.2.1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053" name="Rectangle 1"/>
          <p:cNvSpPr>
            <a:spLocks noChangeArrowheads="1"/>
          </p:cNvSpPr>
          <p:nvPr/>
        </p:nvSpPr>
        <p:spPr bwMode="auto">
          <a:xfrm>
            <a:off x="176213" y="152400"/>
            <a:ext cx="8967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6350000" algn="r"/>
              </a:tabLst>
            </a:pPr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</a:t>
            </a:r>
            <a:r>
              <a:rPr lang="en-GB" altLang="ko-KR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2BIS                                                                         </a:t>
            </a:r>
            <a:r>
              <a:rPr lang="en-GB" altLang="ko-KR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R1-156298</a:t>
            </a:r>
            <a:endParaRPr lang="en-GB" altLang="zh-CN" sz="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0" hangingPunct="0">
              <a:tabLst>
                <a:tab pos="6350000" algn="r"/>
              </a:tabLst>
            </a:pPr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Malmo, Sweden, 5th -9th  October 2015</a:t>
            </a:r>
          </a:p>
        </p:txBody>
      </p:sp>
      <p:sp>
        <p:nvSpPr>
          <p:cNvPr id="2054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5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smtClean="0"/>
              <a:t>Performance evaluation from R1-155735</a:t>
            </a:r>
            <a:endParaRPr lang="zh-CN" altLang="en-US" smtClean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81000" y="1676400"/>
          <a:ext cx="8381998" cy="4064000"/>
        </p:xfrm>
        <a:graphic>
          <a:graphicData uri="http://schemas.openxmlformats.org/drawingml/2006/table">
            <a:tbl>
              <a:tblPr/>
              <a:tblGrid>
                <a:gridCol w="1750132"/>
                <a:gridCol w="1312599"/>
                <a:gridCol w="875066"/>
                <a:gridCol w="1235626"/>
                <a:gridCol w="998777"/>
                <a:gridCol w="1219200"/>
                <a:gridCol w="990598"/>
              </a:tblGrid>
              <a:tr h="1053630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5% - UE throughput (bps/Hz)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Gain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50% - UE throughput (bps/Hz)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Gain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宋体"/>
                        </a:rPr>
                        <a:t>Average UE throughput (bps/Hz)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宋体"/>
                        </a:rPr>
                        <a:t>Gain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037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宋体"/>
                        </a:rPr>
                        <a:t>Pattern A, OCC2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0.104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-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0.346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-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0.405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-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111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宋体"/>
                        </a:rPr>
                        <a:t>Pattern B, OCC2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0.105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0.96%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0.346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0.06%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0.404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-0.31%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111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宋体"/>
                        </a:rPr>
                        <a:t>Pattern C, OCC2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0.106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1.85%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0.346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0.17%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0.404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宋体"/>
                        </a:rPr>
                        <a:t>-0.15%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111"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宋体"/>
                        </a:rPr>
                        <a:t>Pattern A, OCC4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0.108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4.36%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0.345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-0.30%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宋体"/>
                        </a:rPr>
                        <a:t>0.405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680" indent="-180340"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宋体"/>
                        </a:rPr>
                        <a:t>0.06%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7733" marR="67733" marT="0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76200"/>
            <a:ext cx="8229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Background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smtClean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The CDM-4 for CSI-RS is not needed in Rel-13.</a:t>
            </a:r>
            <a:endParaRPr lang="zh-CN" alt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1828800"/>
          <a:ext cx="3962403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</a:tblGrid>
              <a:tr h="349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7526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latin typeface="+mn-lt"/>
                <a:ea typeface="+mn-ea"/>
              </a:rPr>
              <a:t>For example, for port 0, the total power for each RE in OCC=4 after power borrowing is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latin typeface="+mn-lt"/>
                <a:ea typeface="+mn-ea"/>
              </a:rPr>
              <a:t>1/16*2=1/8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000" dirty="0"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latin typeface="+mn-lt"/>
                <a:ea typeface="+mn-ea"/>
              </a:rPr>
              <a:t>With OCC=4, there are 4REs for port 0, so the total power of port 0 is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latin typeface="+mn-lt"/>
                <a:ea typeface="+mn-ea"/>
              </a:rPr>
              <a:t>1/8*4=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+mn-ea"/>
              </a:rPr>
              <a:t>1/2 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</a:rPr>
              <a:t>Only half power is used, the power efficiency problem is not solved.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 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ja-JP" sz="2000" dirty="0">
              <a:latin typeface="+mn-lt"/>
            </a:endParaRPr>
          </a:p>
          <a:p>
            <a:pPr eaLnBrk="0" hangingPunct="0">
              <a:buFontTx/>
              <a:buChar char="•"/>
              <a:tabLst>
                <a:tab pos="228600" algn="l"/>
              </a:tabLst>
              <a:defRPr/>
            </a:pPr>
            <a:endParaRPr lang="en-US" altLang="ja-JP" sz="2800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1828800"/>
          <a:ext cx="3962403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</a:tblGrid>
              <a:tr h="349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7526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For example, for port 0, as the same calculation, half power is used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1/16*2*4=</a:t>
            </a: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</a:rPr>
              <a:t>1/2 </a:t>
            </a:r>
            <a:r>
              <a:rPr lang="en-US" altLang="zh-CN" sz="2400" dirty="0">
                <a:latin typeface="+mn-lt"/>
                <a:ea typeface="+mn-ea"/>
              </a:rPr>
              <a:t>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</a:rPr>
              <a:t>1. Only half power is used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</a:rPr>
              <a:t>2. Due to the impact of frequency selective between two parts of OCC4 REs, the orthogonality OCC=4 is destroyed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 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ja-JP" sz="2000" dirty="0">
              <a:latin typeface="+mn-lt"/>
            </a:endParaRPr>
          </a:p>
          <a:p>
            <a:pPr eaLnBrk="0" hangingPunct="0">
              <a:buFontTx/>
              <a:buChar char="•"/>
              <a:tabLst>
                <a:tab pos="228600" algn="l"/>
              </a:tabLst>
              <a:defRPr/>
            </a:pPr>
            <a:endParaRPr lang="en-US" altLang="ja-JP" sz="2800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1828800"/>
          <a:ext cx="3962403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</a:tblGrid>
              <a:tr h="349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8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10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11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13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14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15</a:t>
                      </a:r>
                      <a:endParaRPr lang="zh-CN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7526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latin typeface="+mn-lt"/>
                <a:ea typeface="+mn-ea"/>
              </a:rPr>
              <a:t>For example, for port 0, the total power for each RE in OCC=4 after power borrowing is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latin typeface="+mn-lt"/>
                <a:ea typeface="+mn-ea"/>
              </a:rPr>
              <a:t>1/16*4=1/4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latin typeface="+mn-lt"/>
                <a:ea typeface="+mn-ea"/>
              </a:rPr>
              <a:t>With OCC=4, there are 4REs for port 0, so the total power of port 0 is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latin typeface="+mn-lt"/>
                <a:ea typeface="+mn-ea"/>
              </a:rPr>
              <a:t>1/4*4=1 </a:t>
            </a:r>
            <a:r>
              <a:rPr lang="en-US" altLang="zh-CN" sz="2000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solidFill>
                  <a:srgbClr val="FF0000"/>
                </a:solidFill>
                <a:latin typeface="+mn-lt"/>
                <a:ea typeface="+mn-ea"/>
              </a:rPr>
              <a:t>Only one 16-port can be used, the reuse factor of CSI-RS is reduced to 1.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 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ja-JP" sz="2000" dirty="0">
              <a:latin typeface="+mn-lt"/>
            </a:endParaRPr>
          </a:p>
          <a:p>
            <a:pPr eaLnBrk="0" hangingPunct="0">
              <a:buFontTx/>
              <a:buChar char="•"/>
              <a:tabLst>
                <a:tab pos="228600" algn="l"/>
              </a:tabLst>
              <a:defRPr/>
            </a:pPr>
            <a:endParaRPr lang="en-US" altLang="ja-JP" sz="2800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1828800"/>
          <a:ext cx="3962403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</a:tblGrid>
              <a:tr h="349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8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10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11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13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14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15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7526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For example, for port 0, the total power for each RE in OCC=4 after power borrowing is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1/16*4=1/4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With OCC=4, there are 4REs for port 0, so the total power of port 0 in different symbols is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1/4*4=1 </a:t>
            </a:r>
            <a:r>
              <a:rPr lang="en-US" altLang="zh-CN" dirty="0">
                <a:solidFill>
                  <a:srgbClr val="FF0000"/>
                </a:solidFill>
                <a:ea typeface="宋体" charset="-122"/>
              </a:rPr>
              <a:t>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1. The orthogonality of OCC=4 is difficult to be guaranteed, there exist estimation errors.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2. Only one 16-port can be used with the same pattern, the reuse factor of CSI-RS is reduced by 1.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 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ja-JP" sz="2000" dirty="0">
              <a:latin typeface="+mn-lt"/>
            </a:endParaRPr>
          </a:p>
          <a:p>
            <a:pPr eaLnBrk="0" hangingPunct="0">
              <a:buFontTx/>
              <a:buChar char="•"/>
              <a:tabLst>
                <a:tab pos="228600" algn="l"/>
              </a:tabLst>
              <a:defRPr/>
            </a:pPr>
            <a:endParaRPr lang="en-US" altLang="ja-JP" sz="2800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1828800"/>
          <a:ext cx="3962403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</a:tblGrid>
              <a:tr h="349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8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10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11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13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14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15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7526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For example, for port 0, the total power for each RE in OCC=4 after power borrowing is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1/16*4=1/4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With OCC=4, there are 4REs for port 0, so the total power of port 0 in different symbols is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1/4*4=1 </a:t>
            </a:r>
            <a:r>
              <a:rPr lang="en-US" altLang="zh-CN" dirty="0">
                <a:solidFill>
                  <a:srgbClr val="FF0000"/>
                </a:solidFill>
                <a:ea typeface="宋体" charset="-122"/>
              </a:rPr>
              <a:t>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solidFill>
                  <a:srgbClr val="FF0000"/>
                </a:solidFill>
                <a:ea typeface="宋体" charset="-122"/>
              </a:rPr>
              <a:t>Only one 16-port can be used with the same pattern, the reuse factor of CSI-RS is reduced by 1.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 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ja-JP" sz="2000" dirty="0">
              <a:latin typeface="+mn-lt"/>
            </a:endParaRPr>
          </a:p>
          <a:p>
            <a:pPr eaLnBrk="0" hangingPunct="0">
              <a:buFontTx/>
              <a:buChar char="•"/>
              <a:tabLst>
                <a:tab pos="228600" algn="l"/>
              </a:tabLst>
              <a:defRPr/>
            </a:pPr>
            <a:endParaRPr lang="en-US" altLang="ja-JP" sz="2800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1828800"/>
          <a:ext cx="3962403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</a:tblGrid>
              <a:tr h="349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8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8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13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10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11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7526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For example, two 16-ports are used with CSI-RS reuse partial CSI-RS</a:t>
            </a:r>
            <a:endParaRPr lang="en-US" altLang="zh-CN" dirty="0">
              <a:solidFill>
                <a:srgbClr val="FF0000"/>
              </a:solidFill>
              <a:ea typeface="宋体" charset="-122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solidFill>
                  <a:srgbClr val="FF0000"/>
                </a:solidFill>
                <a:ea typeface="宋体" charset="-122"/>
              </a:rPr>
              <a:t>However, there is interference for the overlapped partial CSI pattern, which means the interference between different CSI parts is imbalanced.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 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ja-JP" sz="2000" dirty="0">
              <a:latin typeface="+mn-lt"/>
            </a:endParaRPr>
          </a:p>
          <a:p>
            <a:pPr eaLnBrk="0" hangingPunct="0">
              <a:buFontTx/>
              <a:buChar char="•"/>
              <a:tabLst>
                <a:tab pos="228600" algn="l"/>
              </a:tabLst>
              <a:defRPr/>
            </a:pPr>
            <a:endParaRPr lang="en-US" altLang="ja-JP" sz="2800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1828800"/>
          <a:ext cx="3962403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</a:tblGrid>
              <a:tr h="349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10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11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14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15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8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</a:t>
                      </a: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13</a:t>
                      </a:r>
                      <a:endParaRPr lang="zh-CN" altLang="en-US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7526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For example, two 16-ports are used with CSI-RS reuse partial CSI-RS</a:t>
            </a:r>
            <a:endParaRPr lang="en-US" altLang="zh-CN" dirty="0">
              <a:solidFill>
                <a:srgbClr val="FF0000"/>
              </a:solidFill>
              <a:ea typeface="宋体" charset="-122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000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solidFill>
                  <a:srgbClr val="FF0000"/>
                </a:solidFill>
                <a:ea typeface="宋体" charset="-122"/>
              </a:rPr>
              <a:t>However, the OCC=4 channel estimation is difficult to be guaranteed, since time and frequency intervals between the two parts of OCC4 CSI-RS.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 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ja-JP" sz="2000" dirty="0">
              <a:latin typeface="+mn-lt"/>
            </a:endParaRPr>
          </a:p>
          <a:p>
            <a:pPr eaLnBrk="0" hangingPunct="0">
              <a:buFontTx/>
              <a:buChar char="•"/>
              <a:tabLst>
                <a:tab pos="228600" algn="l"/>
              </a:tabLst>
              <a:defRPr/>
            </a:pPr>
            <a:endParaRPr lang="en-US" altLang="ja-JP" sz="2800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Background</a:t>
            </a:r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200" y="1828800"/>
          <a:ext cx="3962403" cy="4419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  <a:gridCol w="440267"/>
              </a:tblGrid>
              <a:tr h="349250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9624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9250"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00600" y="1752600"/>
            <a:ext cx="411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dirty="0">
                <a:ea typeface="宋体" charset="-122"/>
              </a:rPr>
              <a:t>For example, two 16-ports can be used with different OCC=4 type, i.e., TDM and FDM manner.</a:t>
            </a:r>
            <a:endParaRPr lang="en-US" altLang="zh-CN" dirty="0">
              <a:solidFill>
                <a:srgbClr val="FF0000"/>
              </a:solidFill>
              <a:ea typeface="宋体" charset="-122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solidFill>
                <a:srgbClr val="FF0000"/>
              </a:solidFill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000" dirty="0">
                <a:solidFill>
                  <a:srgbClr val="FF0000"/>
                </a:solidFill>
                <a:ea typeface="宋体" charset="-122"/>
              </a:rPr>
              <a:t>The channel estimation algorithms for TDM and FDM manner are different, the UE complexity will be increased.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r>
              <a:rPr lang="en-US" altLang="zh-CN" sz="2400" dirty="0">
                <a:latin typeface="+mn-lt"/>
                <a:ea typeface="+mn-ea"/>
              </a:rPr>
              <a:t>  </a:t>
            </a:r>
          </a:p>
          <a:p>
            <a:pPr eaLnBrk="0" hangingPunct="0">
              <a:buFont typeface="Arial" charset="0"/>
              <a:buNone/>
              <a:tabLst>
                <a:tab pos="228600" algn="l"/>
              </a:tabLst>
              <a:defRPr/>
            </a:pPr>
            <a:endParaRPr lang="en-US" altLang="ja-JP" sz="2000" dirty="0">
              <a:latin typeface="+mn-lt"/>
            </a:endParaRPr>
          </a:p>
          <a:p>
            <a:pPr eaLnBrk="0" hangingPunct="0">
              <a:buFontTx/>
              <a:buChar char="•"/>
              <a:tabLst>
                <a:tab pos="228600" algn="l"/>
              </a:tabLst>
              <a:defRPr/>
            </a:pPr>
            <a:endParaRPr lang="en-US" altLang="ja-JP" sz="2800" dirty="0">
              <a:latin typeface="+mn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 marL="742950" lvl="1" indent="-285750">
              <a:spcBef>
                <a:spcPct val="20000"/>
              </a:spcBef>
              <a:buFont typeface="Arial" charset="0"/>
              <a:buChar char="–"/>
              <a:defRPr/>
            </a:pPr>
            <a:endParaRPr lang="en-US" altLang="zh-CN" sz="2400" dirty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5863</TotalTime>
  <Words>717</Words>
  <Application>Microsoft Office PowerPoint</Application>
  <PresentationFormat>全屏显示(4:3)</PresentationFormat>
  <Paragraphs>297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Theme</vt:lpstr>
      <vt:lpstr>Proposal for the necessity for CDM-4 for CSI-RS</vt:lpstr>
      <vt:lpstr>Background</vt:lpstr>
      <vt:lpstr>Background</vt:lpstr>
      <vt:lpstr>Background</vt:lpstr>
      <vt:lpstr>Background</vt:lpstr>
      <vt:lpstr>Background</vt:lpstr>
      <vt:lpstr>Background</vt:lpstr>
      <vt:lpstr>Background</vt:lpstr>
      <vt:lpstr>Background</vt:lpstr>
      <vt:lpstr>Performance evaluation from R1-155735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and CSI process</dc:title>
  <dc:creator>Eko Onggosanusi</dc:creator>
  <cp:lastModifiedBy>bWX178403</cp:lastModifiedBy>
  <cp:revision>210</cp:revision>
  <dcterms:created xsi:type="dcterms:W3CDTF">2015-08-16T15:04:56Z</dcterms:created>
  <dcterms:modified xsi:type="dcterms:W3CDTF">2015-10-08T07:00:55Z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(3)RoAeHDROarBTKir3/bZSN6Sx9T5h+ThDBn4TMTyVUvlqRGVjKxshYgu8YwzJqxR7pYwvc+e+
QFUBSERkZKRYZ1o9f3zPj/jzbMjUa7EtLbDkohQAuPKf88/mmug9SnRZYvRvzp980hMsi8ic
h9gBpPHwp965bcmAPlwyIGzWMHwNzPm8exSOTocnnS8qw01mH/K0RfFM9gzLO2k4h0PXVcft
imXSSbVqsU1Cc+YpMo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CHJKCIenUXu+t06n0iIDRevwcTqWRZxZ609hL0B8Csfb0DMpgGxc9R
f6NpXjWg9x5XtKcL5M8K8EJGgGaI3I6vnan55OFRBvp7mjewkDLGc/nb+cummTryAT2ygbmc
Zh0XaQ8RAHgo5xMH5UN+5xrm9Iec1Prk4hhwo+3X3sPjCH62xbJdLAx3P8PQcEZsT/24xzgW
Mrb/BiEbz4M0oBpqCo4HZyILXEtGWUvET3a5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Faj9H92wxr+DwPAaedOpEos=</vt:lpwstr>
  </property>
  <property fmtid="{D5CDD505-2E9C-101B-9397-08002B2CF9AE}" pid="7" name="_new_ms_pID_725432_00">
    <vt:lpwstr>_new_ms_pID_725432</vt:lpwstr>
  </property>
  <property fmtid="{D5CDD505-2E9C-101B-9397-08002B2CF9AE}" pid="8" name="sflag">
    <vt:lpwstr>1444285984</vt:lpwstr>
  </property>
</Properties>
</file>