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59"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2015/10/6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260648"/>
            <a:ext cx="8784976" cy="1080120"/>
          </a:xfrm>
        </p:spPr>
        <p:txBody>
          <a:bodyPr>
            <a:noAutofit/>
          </a:bodyPr>
          <a:lstStyle/>
          <a:p>
            <a:pPr algn="l"/>
            <a:r>
              <a:rPr lang="en-US" altLang="zh-CN" sz="2800" dirty="0" smtClean="0"/>
              <a:t>3GPP TSG RAN WG1 Meeting #82bis	                  R1- 156188</a:t>
            </a:r>
            <a:r>
              <a:rPr lang="zh-CN" altLang="zh-CN" sz="2800" dirty="0" smtClean="0"/>
              <a:t/>
            </a:r>
            <a:br>
              <a:rPr lang="zh-CN" altLang="zh-CN" sz="2800" dirty="0" smtClean="0"/>
            </a:br>
            <a:r>
              <a:rPr lang="en-US" altLang="zh-CN" sz="2800" dirty="0" smtClean="0"/>
              <a:t>Malmo, Sweden, October 5-9, 2015</a:t>
            </a:r>
            <a:br>
              <a:rPr lang="en-US" altLang="zh-CN" sz="2800" dirty="0" smtClean="0"/>
            </a:br>
            <a:r>
              <a:rPr kumimoji="1" lang="en-US" altLang="ja-JP" sz="2800" dirty="0" smtClean="0">
                <a:latin typeface="Calibri" pitchFamily="34" charset="0"/>
                <a:ea typeface="MS PGothic" pitchFamily="34" charset="-128"/>
              </a:rPr>
              <a:t>Agenda item 7.2.1.9</a:t>
            </a:r>
            <a:endParaRPr lang="zh-CN" altLang="en-US" sz="2800" dirty="0"/>
          </a:p>
        </p:txBody>
      </p:sp>
      <p:sp>
        <p:nvSpPr>
          <p:cNvPr id="3" name="副标题 2"/>
          <p:cNvSpPr>
            <a:spLocks noGrp="1"/>
          </p:cNvSpPr>
          <p:nvPr>
            <p:ph type="subTitle" idx="1"/>
          </p:nvPr>
        </p:nvSpPr>
        <p:spPr>
          <a:xfrm>
            <a:off x="1619672" y="2348880"/>
            <a:ext cx="6400800" cy="1752600"/>
          </a:xfrm>
        </p:spPr>
        <p:txBody>
          <a:bodyPr>
            <a:normAutofit/>
          </a:bodyPr>
          <a:lstStyle/>
          <a:p>
            <a:r>
              <a:rPr lang="en-US" altLang="zh-CN" sz="4000" dirty="0" smtClean="0">
                <a:solidFill>
                  <a:schemeClr val="tx1"/>
                </a:solidFill>
              </a:rPr>
              <a:t>WF on non-simultaneous reception</a:t>
            </a:r>
            <a:endParaRPr lang="zh-CN" altLang="en-US" sz="4000" dirty="0">
              <a:solidFill>
                <a:schemeClr val="tx1"/>
              </a:solidFill>
            </a:endParaRPr>
          </a:p>
        </p:txBody>
      </p:sp>
      <p:sp>
        <p:nvSpPr>
          <p:cNvPr id="7" name="Rectangle 5"/>
          <p:cNvSpPr>
            <a:spLocks noChangeArrowheads="1"/>
          </p:cNvSpPr>
          <p:nvPr/>
        </p:nvSpPr>
        <p:spPr bwMode="auto">
          <a:xfrm>
            <a:off x="1331640" y="4334907"/>
            <a:ext cx="6946900" cy="1077218"/>
          </a:xfrm>
          <a:prstGeom prst="rect">
            <a:avLst/>
          </a:prstGeom>
          <a:noFill/>
          <a:ln w="9525">
            <a:noFill/>
            <a:miter lim="800000"/>
            <a:headEnd/>
            <a:tailEnd/>
          </a:ln>
        </p:spPr>
        <p:txBody>
          <a:bodyPr anchor="ctr">
            <a:spAutoFit/>
          </a:bodyPr>
          <a:lstStyle/>
          <a:p>
            <a:pPr algn="ctr"/>
            <a:r>
              <a:rPr lang="en-US" altLang="ja-JP" sz="3200" b="0" dirty="0" smtClean="0">
                <a:ea typeface="MS PGothic" pitchFamily="34" charset="-128"/>
              </a:rPr>
              <a:t>Huawei, HiSilicon</a:t>
            </a:r>
            <a:r>
              <a:rPr lang="en-US" altLang="ja-JP" sz="3200" dirty="0" smtClean="0">
                <a:ea typeface="MS PGothic" pitchFamily="34" charset="-128"/>
              </a:rPr>
              <a:t>, </a:t>
            </a:r>
            <a:r>
              <a:rPr lang="en-US" altLang="ja-JP" sz="3200" dirty="0" err="1" smtClean="0">
                <a:ea typeface="MS PGothic" pitchFamily="34" charset="-128"/>
              </a:rPr>
              <a:t>MediaTek</a:t>
            </a:r>
            <a:r>
              <a:rPr lang="en-US" altLang="ja-JP" sz="3200" dirty="0" smtClean="0">
                <a:ea typeface="MS PGothic" pitchFamily="34" charset="-128"/>
              </a:rPr>
              <a:t>, </a:t>
            </a:r>
            <a:r>
              <a:rPr lang="en-US" altLang="ja-JP" sz="3200" smtClean="0">
                <a:ea typeface="MS PGothic" pitchFamily="34" charset="-128"/>
              </a:rPr>
              <a:t>NTT </a:t>
            </a:r>
            <a:r>
              <a:rPr lang="en-US" altLang="ja-JP" sz="3200" smtClean="0">
                <a:ea typeface="MS PGothic" pitchFamily="34" charset="-128"/>
              </a:rPr>
              <a:t>DOCOMO, </a:t>
            </a:r>
            <a:r>
              <a:rPr lang="en-US" altLang="ja-JP" sz="3200" b="0" dirty="0" smtClean="0">
                <a:solidFill>
                  <a:schemeClr val="bg1">
                    <a:lumMod val="75000"/>
                  </a:schemeClr>
                </a:solidFill>
                <a:ea typeface="MS PGothic" pitchFamily="34" charset="-128"/>
              </a:rPr>
              <a:t>[Sony], [Intel], [</a:t>
            </a:r>
            <a:r>
              <a:rPr lang="en-US" altLang="ja-JP" sz="3200" b="0" dirty="0" err="1" smtClean="0">
                <a:solidFill>
                  <a:schemeClr val="bg1">
                    <a:lumMod val="75000"/>
                  </a:schemeClr>
                </a:solidFill>
                <a:ea typeface="MS PGothic" pitchFamily="34" charset="-128"/>
              </a:rPr>
              <a:t>Sequans</a:t>
            </a:r>
            <a:r>
              <a:rPr lang="en-US" altLang="ja-JP" sz="3200" b="0" dirty="0" smtClean="0">
                <a:solidFill>
                  <a:schemeClr val="bg1">
                    <a:lumMod val="75000"/>
                  </a:schemeClr>
                </a:solidFill>
                <a:ea typeface="MS PGothic" pitchFamily="34" charset="-128"/>
              </a:rPr>
              <a:t>],……</a:t>
            </a:r>
            <a:endParaRPr lang="en-US" altLang="ja-JP" sz="3200" b="0" dirty="0">
              <a:solidFill>
                <a:schemeClr val="bg1">
                  <a:lumMod val="75000"/>
                </a:schemeClr>
              </a:solidFill>
              <a:ea typeface="MS PGothic"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323528" y="1196752"/>
            <a:ext cx="8496944" cy="5040560"/>
          </a:xfrm>
        </p:spPr>
        <p:txBody>
          <a:bodyPr>
            <a:normAutofit fontScale="92500"/>
          </a:bodyPr>
          <a:lstStyle/>
          <a:p>
            <a:r>
              <a:rPr lang="en-US" altLang="zh-CN" b="1" u="sng" dirty="0" smtClean="0">
                <a:latin typeface="Times New Roman" pitchFamily="18" charset="0"/>
                <a:cs typeface="Times New Roman" pitchFamily="18" charset="0"/>
              </a:rPr>
              <a:t>Conclusions [RAN1 #80]:</a:t>
            </a:r>
            <a:endParaRPr lang="zh-CN" altLang="zh-CN" dirty="0" smtClean="0">
              <a:latin typeface="Times New Roman" pitchFamily="18" charset="0"/>
              <a:cs typeface="Times New Roman" pitchFamily="18" charset="0"/>
            </a:endParaRPr>
          </a:p>
          <a:p>
            <a:pPr lvl="0"/>
            <a:r>
              <a:rPr lang="en-GB" altLang="zh-CN" sz="2000" dirty="0" smtClean="0">
                <a:latin typeface="Times New Roman" pitchFamily="18" charset="0"/>
                <a:cs typeface="Times New Roman" pitchFamily="18" charset="0"/>
              </a:rPr>
              <a:t>Identify scenarios for potentially colliding TBs for the case</a:t>
            </a:r>
            <a:r>
              <a:rPr lang="en-US" altLang="zh-CN" sz="2000" dirty="0" smtClean="0">
                <a:latin typeface="Times New Roman" pitchFamily="18" charset="0"/>
                <a:cs typeface="Times New Roman" pitchFamily="18" charset="0"/>
              </a:rPr>
              <a:t>s of in the same narrowband and in separate </a:t>
            </a:r>
            <a:r>
              <a:rPr lang="en-US" altLang="zh-CN" sz="2000" dirty="0" err="1" smtClean="0">
                <a:latin typeface="Times New Roman" pitchFamily="18" charset="0"/>
                <a:cs typeface="Times New Roman" pitchFamily="18" charset="0"/>
              </a:rPr>
              <a:t>narrowbands</a:t>
            </a:r>
            <a:r>
              <a:rPr lang="en-US" altLang="zh-CN" sz="2000" dirty="0" smtClean="0">
                <a:latin typeface="Times New Roman" pitchFamily="18" charset="0"/>
                <a:cs typeface="Times New Roman" pitchFamily="18" charset="0"/>
              </a:rPr>
              <a:t> for</a:t>
            </a:r>
            <a:endParaRPr lang="zh-CN" altLang="zh-CN" sz="2000" dirty="0" smtClean="0">
              <a:latin typeface="Times New Roman" pitchFamily="18" charset="0"/>
              <a:cs typeface="Times New Roman" pitchFamily="18" charset="0"/>
            </a:endParaRPr>
          </a:p>
          <a:p>
            <a:pPr lvl="1"/>
            <a:r>
              <a:rPr lang="en-US" altLang="zh-CN" sz="2000" dirty="0" smtClean="0">
                <a:latin typeface="Times New Roman" pitchFamily="18" charset="0"/>
                <a:cs typeface="Times New Roman" pitchFamily="18" charset="0"/>
              </a:rPr>
              <a:t>broadcast traffic</a:t>
            </a:r>
            <a:endParaRPr lang="zh-CN" altLang="zh-CN" sz="2000" dirty="0" smtClean="0">
              <a:latin typeface="Times New Roman" pitchFamily="18" charset="0"/>
              <a:cs typeface="Times New Roman" pitchFamily="18" charset="0"/>
            </a:endParaRPr>
          </a:p>
          <a:p>
            <a:pPr lvl="1"/>
            <a:r>
              <a:rPr lang="en-US" altLang="zh-CN" sz="2000" dirty="0" smtClean="0">
                <a:latin typeface="Times New Roman" pitchFamily="18" charset="0"/>
                <a:cs typeface="Times New Roman" pitchFamily="18" charset="0"/>
              </a:rPr>
              <a:t>between </a:t>
            </a:r>
            <a:r>
              <a:rPr lang="en-US" altLang="zh-CN" sz="2000" dirty="0" err="1" smtClean="0">
                <a:latin typeface="Times New Roman" pitchFamily="18" charset="0"/>
                <a:cs typeface="Times New Roman" pitchFamily="18" charset="0"/>
              </a:rPr>
              <a:t>unicast</a:t>
            </a:r>
            <a:r>
              <a:rPr lang="en-US" altLang="zh-CN" sz="2000" dirty="0" smtClean="0">
                <a:latin typeface="Times New Roman" pitchFamily="18" charset="0"/>
                <a:cs typeface="Times New Roman" pitchFamily="18" charset="0"/>
              </a:rPr>
              <a:t> and broadcast</a:t>
            </a:r>
            <a:endParaRPr lang="zh-CN" altLang="zh-CN" sz="2000" dirty="0" smtClean="0">
              <a:latin typeface="Times New Roman" pitchFamily="18" charset="0"/>
              <a:cs typeface="Times New Roman" pitchFamily="18" charset="0"/>
            </a:endParaRPr>
          </a:p>
          <a:p>
            <a:pPr lvl="0"/>
            <a:r>
              <a:rPr lang="en-US" altLang="zh-CN" sz="2000" dirty="0" smtClean="0">
                <a:latin typeface="Times New Roman" pitchFamily="18" charset="0"/>
                <a:cs typeface="Times New Roman" pitchFamily="18" charset="0"/>
              </a:rPr>
              <a:t>RAN1 finds the following as alternatives:</a:t>
            </a:r>
            <a:endParaRPr lang="zh-CN" altLang="zh-CN" sz="2000" dirty="0" smtClean="0">
              <a:latin typeface="Times New Roman" pitchFamily="18" charset="0"/>
              <a:cs typeface="Times New Roman" pitchFamily="18" charset="0"/>
            </a:endParaRPr>
          </a:p>
          <a:p>
            <a:pPr lvl="1"/>
            <a:r>
              <a:rPr lang="en-GB" altLang="zh-CN" sz="2000" dirty="0" smtClean="0">
                <a:latin typeface="Times New Roman" pitchFamily="18" charset="0"/>
                <a:cs typeface="Times New Roman" pitchFamily="18" charset="0"/>
              </a:rPr>
              <a:t>Alt 1: Define </a:t>
            </a:r>
            <a:r>
              <a:rPr lang="en-US" altLang="zh-CN" sz="2000" dirty="0" smtClean="0">
                <a:latin typeface="Times New Roman" pitchFamily="18" charset="0"/>
                <a:cs typeface="Times New Roman" pitchFamily="18" charset="0"/>
              </a:rPr>
              <a:t>priority/priorities among collided messages</a:t>
            </a:r>
            <a:endParaRPr lang="zh-CN" altLang="zh-CN" sz="2000" dirty="0" smtClean="0">
              <a:latin typeface="Times New Roman" pitchFamily="18" charset="0"/>
              <a:cs typeface="Times New Roman" pitchFamily="18" charset="0"/>
            </a:endParaRPr>
          </a:p>
          <a:p>
            <a:pPr lvl="1"/>
            <a:r>
              <a:rPr lang="en-US" altLang="zh-CN" sz="2000" dirty="0" smtClean="0">
                <a:latin typeface="Times New Roman" pitchFamily="18" charset="0"/>
                <a:cs typeface="Times New Roman" pitchFamily="18" charset="0"/>
              </a:rPr>
              <a:t>Alt 2: It is up to UE implementation to handle colliding TBs </a:t>
            </a:r>
            <a:endParaRPr lang="zh-CN" altLang="zh-CN" sz="2000" dirty="0" smtClean="0">
              <a:latin typeface="Times New Roman" pitchFamily="18" charset="0"/>
              <a:cs typeface="Times New Roman" pitchFamily="18" charset="0"/>
            </a:endParaRPr>
          </a:p>
          <a:p>
            <a:pPr lvl="1"/>
            <a:r>
              <a:rPr lang="en-US" altLang="zh-CN" sz="2000" dirty="0" smtClean="0">
                <a:latin typeface="Times New Roman" pitchFamily="18" charset="0"/>
                <a:cs typeface="Times New Roman" pitchFamily="18" charset="0"/>
              </a:rPr>
              <a:t>Alt 3: It is up to </a:t>
            </a:r>
            <a:r>
              <a:rPr lang="en-US" altLang="zh-CN" sz="2000" dirty="0" err="1" smtClean="0">
                <a:latin typeface="Times New Roman" pitchFamily="18" charset="0"/>
                <a:cs typeface="Times New Roman" pitchFamily="18" charset="0"/>
              </a:rPr>
              <a:t>eNB</a:t>
            </a:r>
            <a:r>
              <a:rPr lang="en-US" altLang="zh-CN" sz="2000" dirty="0" smtClean="0">
                <a:latin typeface="Times New Roman" pitchFamily="18" charset="0"/>
                <a:cs typeface="Times New Roman" pitchFamily="18" charset="0"/>
              </a:rPr>
              <a:t> to avoid any colliding TBs, possibly with UE assistance</a:t>
            </a:r>
          </a:p>
          <a:p>
            <a:r>
              <a:rPr lang="en-US" altLang="zh-CN" b="1" u="sng" dirty="0" smtClean="0">
                <a:latin typeface="Times New Roman" pitchFamily="18" charset="0"/>
                <a:cs typeface="Times New Roman" pitchFamily="18" charset="0"/>
              </a:rPr>
              <a:t>Agreements [RAN2 #91]:</a:t>
            </a:r>
            <a:endParaRPr lang="zh-CN" altLang="zh-CN" dirty="0" smtClean="0">
              <a:latin typeface="Times New Roman" pitchFamily="18" charset="0"/>
              <a:cs typeface="Times New Roman" pitchFamily="18" charset="0"/>
            </a:endParaRPr>
          </a:p>
          <a:p>
            <a:r>
              <a:rPr lang="en-GB" altLang="zh-CN" sz="2100" dirty="0" smtClean="0">
                <a:latin typeface="Times New Roman" pitchFamily="18" charset="0"/>
                <a:cs typeface="Times New Roman" pitchFamily="18" charset="0"/>
              </a:rPr>
              <a:t>5	The UE is not required to detect SIB change while being in RRC CONNECTED. The NW may release the UE to IDLE if it wants the UE to acquire changed SIB or provide the updated SIB by dedicated signalling.</a:t>
            </a:r>
            <a:endParaRPr lang="zh-CN" altLang="zh-CN" sz="2100" dirty="0" smtClean="0">
              <a:latin typeface="Times New Roman" pitchFamily="18" charset="0"/>
              <a:cs typeface="Times New Roman" pitchFamily="18" charset="0"/>
            </a:endParaRPr>
          </a:p>
          <a:p>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Observation</a:t>
            </a:r>
            <a:endParaRPr lang="zh-CN" altLang="en-US" dirty="0"/>
          </a:p>
        </p:txBody>
      </p:sp>
      <p:sp>
        <p:nvSpPr>
          <p:cNvPr id="3" name="内容占位符 2"/>
          <p:cNvSpPr>
            <a:spLocks noGrp="1"/>
          </p:cNvSpPr>
          <p:nvPr>
            <p:ph idx="1"/>
          </p:nvPr>
        </p:nvSpPr>
        <p:spPr/>
        <p:txBody>
          <a:bodyPr>
            <a:normAutofit/>
          </a:bodyPr>
          <a:lstStyle/>
          <a:p>
            <a:r>
              <a:rPr lang="en-GB" altLang="zh-CN" b="1" u="sng" dirty="0" smtClean="0">
                <a:latin typeface="Times New Roman" pitchFamily="18" charset="0"/>
                <a:cs typeface="Times New Roman" pitchFamily="18" charset="0"/>
              </a:rPr>
              <a:t>Scenarios for potentially colliding TBs </a:t>
            </a:r>
            <a:endParaRPr lang="zh-CN" altLang="zh-CN" b="1" u="sng" dirty="0" smtClean="0">
              <a:latin typeface="Times New Roman" pitchFamily="18" charset="0"/>
              <a:cs typeface="Times New Roman" pitchFamily="18" charset="0"/>
            </a:endParaRPr>
          </a:p>
          <a:p>
            <a:pPr>
              <a:lnSpc>
                <a:spcPct val="80000"/>
              </a:lnSpc>
            </a:pPr>
            <a:r>
              <a:rPr lang="en-GB" altLang="zh-CN" dirty="0" smtClean="0">
                <a:latin typeface="Times New Roman" pitchFamily="18" charset="0"/>
                <a:cs typeface="Times New Roman" pitchFamily="18" charset="0"/>
              </a:rPr>
              <a:t>For RRC_IDLE UEs:</a:t>
            </a:r>
          </a:p>
          <a:p>
            <a:pPr lvl="1">
              <a:lnSpc>
                <a:spcPct val="80000"/>
              </a:lnSpc>
            </a:pPr>
            <a:r>
              <a:rPr lang="en-GB" altLang="zh-CN" sz="3200" dirty="0" smtClean="0">
                <a:latin typeface="Times New Roman" pitchFamily="18" charset="0"/>
                <a:cs typeface="Times New Roman" pitchFamily="18" charset="0"/>
              </a:rPr>
              <a:t> </a:t>
            </a:r>
            <a:r>
              <a:rPr lang="en-GB" altLang="zh-CN" dirty="0" smtClean="0">
                <a:latin typeface="Times New Roman" pitchFamily="18" charset="0"/>
                <a:cs typeface="Times New Roman" pitchFamily="18" charset="0"/>
              </a:rPr>
              <a:t>SIB colliding with RAR “transmission”</a:t>
            </a:r>
          </a:p>
          <a:p>
            <a:pPr lvl="1">
              <a:lnSpc>
                <a:spcPct val="80000"/>
              </a:lnSpc>
            </a:pPr>
            <a:r>
              <a:rPr lang="en-GB" altLang="zh-CN" dirty="0" smtClean="0">
                <a:latin typeface="Times New Roman" pitchFamily="18" charset="0"/>
                <a:cs typeface="Times New Roman" pitchFamily="18" charset="0"/>
              </a:rPr>
              <a:t> SIB colliding with  Paging “transmission”</a:t>
            </a:r>
          </a:p>
          <a:p>
            <a:pPr lvl="1">
              <a:lnSpc>
                <a:spcPct val="80000"/>
              </a:lnSpc>
            </a:pPr>
            <a:r>
              <a:rPr lang="en-GB" altLang="zh-CN" dirty="0" smtClean="0">
                <a:latin typeface="Times New Roman" pitchFamily="18" charset="0"/>
                <a:cs typeface="Times New Roman" pitchFamily="18" charset="0"/>
              </a:rPr>
              <a:t> RAR transmission with Paging “transmission”</a:t>
            </a:r>
          </a:p>
          <a:p>
            <a:pPr>
              <a:lnSpc>
                <a:spcPct val="80000"/>
              </a:lnSpc>
            </a:pPr>
            <a:r>
              <a:rPr lang="en-GB" altLang="zh-CN" dirty="0" smtClean="0">
                <a:latin typeface="Times New Roman" pitchFamily="18" charset="0"/>
                <a:cs typeface="Times New Roman" pitchFamily="18" charset="0"/>
              </a:rPr>
              <a:t>For RRC_CONNECTED UEs:</a:t>
            </a:r>
          </a:p>
          <a:p>
            <a:pPr lvl="1">
              <a:lnSpc>
                <a:spcPct val="80000"/>
              </a:lnSpc>
            </a:pPr>
            <a:r>
              <a:rPr lang="en-GB" altLang="zh-CN" dirty="0" smtClean="0">
                <a:latin typeface="Times New Roman" pitchFamily="18" charset="0"/>
                <a:cs typeface="Times New Roman" pitchFamily="18" charset="0"/>
              </a:rPr>
              <a:t>RAR transmission with </a:t>
            </a:r>
            <a:r>
              <a:rPr lang="en-GB" altLang="zh-CN" dirty="0" err="1" smtClean="0">
                <a:latin typeface="Times New Roman" pitchFamily="18" charset="0"/>
                <a:cs typeface="Times New Roman" pitchFamily="18" charset="0"/>
              </a:rPr>
              <a:t>unicast</a:t>
            </a:r>
            <a:r>
              <a:rPr lang="en-GB" altLang="zh-CN" dirty="0" smtClean="0">
                <a:latin typeface="Times New Roman" pitchFamily="18" charset="0"/>
                <a:cs typeface="Times New Roman" pitchFamily="18" charset="0"/>
              </a:rPr>
              <a:t> transmission</a:t>
            </a:r>
          </a:p>
          <a:p>
            <a:pPr lvl="1">
              <a:lnSpc>
                <a:spcPct val="80000"/>
              </a:lnSpc>
              <a:buNone/>
            </a:pPr>
            <a:endParaRPr lang="en-GB" altLang="zh-CN" dirty="0" smtClean="0">
              <a:latin typeface="Times New Roman" pitchFamily="18" charset="0"/>
              <a:cs typeface="Times New Roman" pitchFamily="18" charset="0"/>
            </a:endParaRPr>
          </a:p>
          <a:p>
            <a:pPr lvl="1">
              <a:lnSpc>
                <a:spcPct val="80000"/>
              </a:lnSpc>
              <a:buNone/>
            </a:pPr>
            <a:r>
              <a:rPr lang="en-GB" altLang="zh-CN" dirty="0" smtClean="0">
                <a:latin typeface="Times New Roman" pitchFamily="18" charset="0"/>
                <a:cs typeface="Times New Roman" pitchFamily="18" charset="0"/>
              </a:rPr>
              <a:t>Note: “transmission” means  the transmission of control channel and its associated PDSCH</a:t>
            </a:r>
          </a:p>
          <a:p>
            <a:pPr lvl="1">
              <a:lnSpc>
                <a:spcPct val="80000"/>
              </a:lnSpc>
            </a:pP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a:t>
            </a:r>
            <a:endParaRPr lang="en-US" dirty="0"/>
          </a:p>
        </p:txBody>
      </p:sp>
      <p:sp>
        <p:nvSpPr>
          <p:cNvPr id="3" name="Content Placeholder 2"/>
          <p:cNvSpPr>
            <a:spLocks noGrp="1"/>
          </p:cNvSpPr>
          <p:nvPr>
            <p:ph idx="1"/>
          </p:nvPr>
        </p:nvSpPr>
        <p:spPr>
          <a:xfrm>
            <a:off x="251520" y="1451917"/>
            <a:ext cx="8640960" cy="4785395"/>
          </a:xfrm>
        </p:spPr>
        <p:txBody>
          <a:bodyPr>
            <a:normAutofit fontScale="47500" lnSpcReduction="20000"/>
          </a:bodyPr>
          <a:lstStyle/>
          <a:p>
            <a:pPr marL="0" indent="0">
              <a:buNone/>
            </a:pPr>
            <a:r>
              <a:rPr lang="en-US" sz="5800" dirty="0" smtClean="0">
                <a:latin typeface="Times New Roman" pitchFamily="18" charset="0"/>
                <a:cs typeface="Times New Roman" pitchFamily="18" charset="0"/>
              </a:rPr>
              <a:t>For UEs operating CE, define at least the following priority rules:</a:t>
            </a:r>
          </a:p>
          <a:p>
            <a:r>
              <a:rPr lang="en-US" altLang="zh-CN" sz="5800" dirty="0" smtClean="0">
                <a:latin typeface="Times New Roman" pitchFamily="18" charset="0"/>
                <a:cs typeface="Times New Roman" pitchFamily="18" charset="0"/>
              </a:rPr>
              <a:t>For UE acquiring the indication of system information update, SIB has highest priority.</a:t>
            </a:r>
          </a:p>
          <a:p>
            <a:pPr>
              <a:buNone/>
            </a:pPr>
            <a:r>
              <a:rPr lang="en-US" altLang="zh-CN" sz="5800" dirty="0" smtClean="0">
                <a:latin typeface="Times New Roman" pitchFamily="18" charset="0"/>
                <a:cs typeface="Times New Roman" pitchFamily="18" charset="0"/>
              </a:rPr>
              <a:t>    Else</a:t>
            </a:r>
          </a:p>
          <a:p>
            <a:pPr lvl="2"/>
            <a:r>
              <a:rPr lang="en-US" altLang="zh-CN" sz="4400" dirty="0" smtClean="0">
                <a:latin typeface="Times New Roman" pitchFamily="18" charset="0"/>
                <a:cs typeface="Times New Roman" pitchFamily="18" charset="0"/>
              </a:rPr>
              <a:t>During a RAR window, M-PDCCH for RAR has highest priority</a:t>
            </a:r>
          </a:p>
          <a:p>
            <a:pPr lvl="3"/>
            <a:r>
              <a:rPr lang="en-US" altLang="zh-CN" sz="4400" dirty="0" smtClean="0">
                <a:latin typeface="Times New Roman" pitchFamily="18" charset="0"/>
                <a:cs typeface="Times New Roman" pitchFamily="18" charset="0"/>
              </a:rPr>
              <a:t>Subsequent reception of RAR has highest priority in relevant </a:t>
            </a:r>
            <a:r>
              <a:rPr lang="en-US" altLang="zh-CN" sz="4400" dirty="0" err="1" smtClean="0">
                <a:latin typeface="Times New Roman" pitchFamily="18" charset="0"/>
                <a:cs typeface="Times New Roman" pitchFamily="18" charset="0"/>
              </a:rPr>
              <a:t>subframes</a:t>
            </a:r>
            <a:endParaRPr lang="en-US" sz="4400" dirty="0" smtClean="0">
              <a:latin typeface="Times New Roman" pitchFamily="18" charset="0"/>
              <a:cs typeface="Times New Roman" pitchFamily="18" charset="0"/>
            </a:endParaRPr>
          </a:p>
          <a:p>
            <a:pPr lvl="2"/>
            <a:r>
              <a:rPr lang="en-US" sz="4400" dirty="0" smtClean="0">
                <a:latin typeface="Times New Roman" pitchFamily="18" charset="0"/>
                <a:cs typeface="Times New Roman" pitchFamily="18" charset="0"/>
              </a:rPr>
              <a:t>In a paging occasion not colliding RAR window, M-PDCCH for paging has highest priority (if UE is RRC_IDLE).</a:t>
            </a:r>
          </a:p>
          <a:p>
            <a:pPr lvl="3"/>
            <a:r>
              <a:rPr lang="en-US" sz="4400" dirty="0" smtClean="0">
                <a:latin typeface="Times New Roman" pitchFamily="18" charset="0"/>
                <a:cs typeface="Times New Roman" pitchFamily="18" charset="0"/>
              </a:rPr>
              <a:t>Subsequent reception of paging has highest priority in relevant </a:t>
            </a:r>
            <a:r>
              <a:rPr lang="en-US" sz="4400" dirty="0" err="1" smtClean="0">
                <a:latin typeface="Times New Roman" pitchFamily="18" charset="0"/>
                <a:cs typeface="Times New Roman" pitchFamily="18" charset="0"/>
              </a:rPr>
              <a:t>subframes</a:t>
            </a:r>
            <a:endParaRPr lang="en-US" sz="4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452</TotalTime>
  <Words>256</Words>
  <Application>Microsoft Office PowerPoint</Application>
  <PresentationFormat>全屏显示(4:3)</PresentationFormat>
  <Paragraphs>32</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主题</vt:lpstr>
      <vt:lpstr>3GPP TSG RAN WG1 Meeting #82bis                   R1- 156188 Malmo, Sweden, October 5-9, 2015 Agenda item 7.2.1.9</vt:lpstr>
      <vt:lpstr>Background</vt:lpstr>
      <vt:lpstr>Observation</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 RAN WG1 Meeting #82bis                    R1- 15xxxx Malmo, Sweden, October 5-9, 2015</dc:title>
  <dc:creator>Yi Wang(Eason)</dc:creator>
  <cp:lastModifiedBy>y00141310</cp:lastModifiedBy>
  <cp:revision>52</cp:revision>
  <dcterms:created xsi:type="dcterms:W3CDTF">2015-10-05T07:06:17Z</dcterms:created>
  <dcterms:modified xsi:type="dcterms:W3CDTF">2015-10-06T08:42:47Z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1444120909</vt:lpwstr>
  </property>
</Properties>
</file>