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5" r:id="rId3"/>
    <p:sldId id="26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592D8D90-4A1E-4B21-84B1-0C5B535DD0B2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4AFA71F5-E414-4337-A0CE-0F514F9731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45310-BB9B-443D-8252-66C3D75041E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910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8D835-63F9-47EA-A4AA-3864BEFE5213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5290-9965-4084-AD3F-935D566209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4A4F-1304-446A-AE00-E82B1ABCF75D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3DC02-8E5D-4B0B-9B7A-F28ADAB54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4C56-5D46-45A0-AE8A-42D6FE291660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B6504-0075-4FF5-AF05-46B4ACBFF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642942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8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FAC02-67FE-4C6F-A2E3-73EF929C0DF8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0DF04-D784-4787-B1A2-8CF9FA5B6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A28DD-460B-484C-8DBD-6311FA092877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06117-BA13-4B50-B7E6-6D37C3DE8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5F0B3-2D54-4436-9D68-860943D536A8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92C39-7C99-4653-B1FD-C7CD52D63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21B3B-6D55-4D7C-BA5A-DEA0F02E658B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7FF2-C5C8-4F39-AA8B-D6FBA83450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01B1-8F75-4DA1-8F8E-B0420EF82611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74859-9404-4F66-A649-0A7682E47A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848D-385E-4667-AF39-A2A4E0D8EE6A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8277-9CB9-46CD-8A3A-C4AFC6C9A6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08C75-0763-4844-93C8-D6250CF61FE2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7D699-3767-4A46-9759-3E26077980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8573-7E44-4E90-B615-2920CF231F90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EA5-1A15-43F5-8EE8-27B8FAFE8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80DE7-9FCC-4B05-9BA4-E2A5FAD4EA8D}" type="datetimeFigureOut">
              <a:rPr lang="zh-CN" altLang="en-US"/>
              <a:pPr>
                <a:defRPr/>
              </a:pPr>
              <a:t>2015-10-8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FD9DAE-01ED-413B-875A-641708B6FB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714375" y="1500188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BI details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728" y="3071810"/>
            <a:ext cx="6829425" cy="2286000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CATT, </a:t>
            </a:r>
            <a:r>
              <a:rPr lang="en-US" dirty="0" smtClean="0"/>
              <a:t>Beijing </a:t>
            </a:r>
            <a:r>
              <a:rPr lang="en-US" dirty="0" err="1" smtClean="0"/>
              <a:t>Xinwei</a:t>
            </a:r>
            <a:r>
              <a:rPr lang="en-US" dirty="0" smtClean="0"/>
              <a:t> Telecom Tech</a:t>
            </a:r>
            <a:r>
              <a:rPr lang="en-US" dirty="0" smtClean="0"/>
              <a:t>., NTT DOCOMO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428625"/>
            <a:ext cx="3225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+mj-lt"/>
              </a:rPr>
              <a:t>3GPP TSG-RAN1#82bis, </a:t>
            </a:r>
          </a:p>
          <a:p>
            <a:pPr>
              <a:defRPr/>
            </a:pPr>
            <a:r>
              <a:rPr lang="en-US" dirty="0">
                <a:latin typeface="+mj-lt"/>
              </a:rPr>
              <a:t>Malmo, Sweden, Oct. 5</a:t>
            </a:r>
            <a:r>
              <a:rPr lang="en-US" baseline="30000" dirty="0">
                <a:latin typeface="+mj-lt"/>
              </a:rPr>
              <a:t> –</a:t>
            </a:r>
            <a:r>
              <a:rPr lang="en-US" dirty="0">
                <a:latin typeface="+mj-lt"/>
              </a:rPr>
              <a:t> 9, 2015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5188" y="428625"/>
            <a:ext cx="11993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R1-156146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5257800"/>
          </a:xfrm>
        </p:spPr>
        <p:txBody>
          <a:bodyPr>
            <a:normAutofit fontScale="92500"/>
          </a:bodyPr>
          <a:lstStyle/>
          <a:p>
            <a:pPr lvl="0"/>
            <a:r>
              <a:rPr lang="en-US" sz="2800" dirty="0" smtClean="0"/>
              <a:t>Value </a:t>
            </a:r>
            <a:r>
              <a:rPr lang="en-US" sz="2800" dirty="0"/>
              <a:t>K </a:t>
            </a:r>
            <a:r>
              <a:rPr lang="en-US" sz="2800" dirty="0" smtClean="0"/>
              <a:t>is </a:t>
            </a:r>
            <a:r>
              <a:rPr lang="en-US" sz="2800" dirty="0"/>
              <a:t>configured to the UE where </a:t>
            </a:r>
            <a:r>
              <a:rPr lang="en-US" sz="2800" dirty="0" smtClean="0"/>
              <a:t>K≥1</a:t>
            </a:r>
            <a:r>
              <a:rPr lang="en-US" sz="2800" dirty="0"/>
              <a:t>, representing K </a:t>
            </a:r>
            <a:r>
              <a:rPr lang="en-US" sz="2800" dirty="0" smtClean="0"/>
              <a:t>beams</a:t>
            </a:r>
          </a:p>
          <a:p>
            <a:pPr lvl="1"/>
            <a:r>
              <a:rPr lang="en-US" sz="2400" dirty="0" smtClean="0"/>
              <a:t>K={1, 2, ..., 8} conditioned upon N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+…+N</a:t>
            </a:r>
            <a:r>
              <a:rPr lang="en-US" sz="2400" baseline="-25000" dirty="0" smtClean="0"/>
              <a:t>K</a:t>
            </a:r>
            <a:r>
              <a:rPr lang="en-US" sz="2400" dirty="0" smtClean="0"/>
              <a:t>≤N</a:t>
            </a:r>
            <a:r>
              <a:rPr lang="en-US" sz="2400" baseline="-25000" dirty="0" smtClean="0"/>
              <a:t>TOTAL</a:t>
            </a:r>
          </a:p>
          <a:p>
            <a:pPr lvl="1"/>
            <a:r>
              <a:rPr lang="en-US" sz="2400" dirty="0" smtClean="0"/>
              <a:t>N</a:t>
            </a:r>
            <a:r>
              <a:rPr lang="en-US" sz="2400" baseline="-25000" dirty="0" smtClean="0"/>
              <a:t>TOTAL</a:t>
            </a:r>
            <a:r>
              <a:rPr lang="en-US" sz="2400" dirty="0" smtClean="0"/>
              <a:t> is TBD</a:t>
            </a:r>
          </a:p>
          <a:p>
            <a:pPr lvl="0"/>
            <a:r>
              <a:rPr lang="en-US" sz="2800" dirty="0" smtClean="0"/>
              <a:t>For K&gt;1</a:t>
            </a:r>
            <a:endParaRPr lang="en-US" sz="2800" dirty="0"/>
          </a:p>
          <a:p>
            <a:pPr lvl="1"/>
            <a:r>
              <a:rPr lang="en-US" sz="2400" dirty="0"/>
              <a:t>For each of the K beams, a value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k</a:t>
            </a:r>
            <a:r>
              <a:rPr lang="en-US" sz="2400" dirty="0" smtClean="0"/>
              <a:t>={1, 2</a:t>
            </a:r>
            <a:r>
              <a:rPr lang="en-US" sz="2400" dirty="0"/>
              <a:t>, 4, </a:t>
            </a:r>
            <a:r>
              <a:rPr lang="en-US" sz="2400" dirty="0" smtClean="0"/>
              <a:t>8} </a:t>
            </a:r>
            <a:r>
              <a:rPr lang="en-US" sz="2400" dirty="0"/>
              <a:t>is configured as one Rel.12 NZP CSI-RS resource </a:t>
            </a:r>
          </a:p>
          <a:p>
            <a:pPr lvl="1"/>
            <a:r>
              <a:rPr lang="en-US" sz="2400" dirty="0" smtClean="0"/>
              <a:t>BI </a:t>
            </a:r>
            <a:r>
              <a:rPr lang="en-US" sz="2400" dirty="0"/>
              <a:t>feedback is included in CSI report to select one out of K beams </a:t>
            </a:r>
            <a:endParaRPr lang="en-US" sz="2400" dirty="0" smtClean="0"/>
          </a:p>
          <a:p>
            <a:pPr lvl="1"/>
            <a:r>
              <a:rPr lang="en-US" sz="2400" dirty="0" smtClean="0"/>
              <a:t>For the selected beam k=k’, CSI reporting based on legacy codebook for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k</a:t>
            </a:r>
            <a:r>
              <a:rPr lang="en-US" sz="2400" baseline="-25000" dirty="0" smtClean="0"/>
              <a:t>’ </a:t>
            </a:r>
            <a:r>
              <a:rPr lang="en-US" sz="2400" dirty="0" smtClean="0"/>
              <a:t>ports</a:t>
            </a:r>
          </a:p>
          <a:p>
            <a:r>
              <a:rPr lang="en-US" sz="2800" dirty="0" smtClean="0"/>
              <a:t>One CSI process can be configured with multiple CSI-IM</a:t>
            </a:r>
          </a:p>
          <a:p>
            <a:pPr lvl="1"/>
            <a:r>
              <a:rPr lang="en-US" sz="2400" dirty="0" smtClean="0"/>
              <a:t>Different </a:t>
            </a:r>
            <a:r>
              <a:rPr lang="en-US" sz="2400" dirty="0"/>
              <a:t>CSI-RS resource can be associated with different </a:t>
            </a:r>
            <a:r>
              <a:rPr lang="en-US" sz="2400" dirty="0" smtClean="0"/>
              <a:t>CSI-IM</a:t>
            </a:r>
          </a:p>
        </p:txBody>
      </p:sp>
    </p:spTree>
    <p:extLst>
      <p:ext uri="{BB962C8B-B14F-4D97-AF65-F5344CB8AC3E}">
        <p14:creationId xmlns="" xmlns:p14="http://schemas.microsoft.com/office/powerpoint/2010/main" val="1449596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642938"/>
          </a:xfrm>
        </p:spPr>
        <p:txBody>
          <a:bodyPr/>
          <a:lstStyle/>
          <a:p>
            <a:r>
              <a:rPr lang="en-US" altLang="zh-CN" smtClean="0"/>
              <a:t>BI details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42875" y="857250"/>
            <a:ext cx="8858250" cy="5786438"/>
          </a:xfrm>
        </p:spPr>
        <p:txBody>
          <a:bodyPr/>
          <a:lstStyle/>
          <a:p>
            <a:r>
              <a:rPr lang="en-US" altLang="zh-CN" dirty="0" smtClean="0"/>
              <a:t>Reported BI </a:t>
            </a:r>
            <a:r>
              <a:rPr lang="en-US" altLang="zh-CN" dirty="0" err="1" smtClean="0"/>
              <a:t>bitwidth</a:t>
            </a:r>
            <a:r>
              <a:rPr lang="en-US" altLang="zh-CN" dirty="0" smtClean="0"/>
              <a:t> </a:t>
            </a:r>
          </a:p>
          <a:p>
            <a:pPr lvl="1"/>
            <a:r>
              <a:rPr lang="en-US" altLang="zh-CN" dirty="0" smtClean="0"/>
              <a:t>Depends on configured value of K</a:t>
            </a:r>
          </a:p>
          <a:p>
            <a:pPr lvl="1"/>
            <a:r>
              <a:rPr lang="en-US" altLang="zh-CN" dirty="0" smtClean="0"/>
              <a:t>Maximum 3 bits</a:t>
            </a:r>
          </a:p>
          <a:p>
            <a:r>
              <a:rPr lang="en-US" altLang="zh-CN" dirty="0" smtClean="0"/>
              <a:t>Value of </a:t>
            </a:r>
            <a:r>
              <a:rPr lang="en-US" altLang="zh-CN" dirty="0" err="1" smtClean="0"/>
              <a:t>Ntotal</a:t>
            </a:r>
            <a:r>
              <a:rPr lang="en-US" altLang="zh-CN" dirty="0" smtClean="0"/>
              <a:t> in Rel.13</a:t>
            </a:r>
          </a:p>
          <a:p>
            <a:pPr lvl="1"/>
            <a:r>
              <a:rPr lang="en-US" altLang="zh-CN" dirty="0" smtClean="0"/>
              <a:t>Alt1: 64</a:t>
            </a:r>
          </a:p>
          <a:p>
            <a:pPr lvl="1"/>
            <a:r>
              <a:rPr lang="en-US" altLang="zh-CN" dirty="0" smtClean="0"/>
              <a:t>Alt2: 32</a:t>
            </a:r>
          </a:p>
          <a:p>
            <a:pPr lvl="1"/>
            <a:r>
              <a:rPr lang="en-US" altLang="zh-CN" dirty="0" smtClean="0"/>
              <a:t>Alt3: 16</a:t>
            </a:r>
          </a:p>
          <a:p>
            <a:pPr lvl="1"/>
            <a:r>
              <a:rPr lang="en-US" altLang="zh-CN" dirty="0" smtClean="0"/>
              <a:t>Alt4: {16,32,64} as UE capability</a:t>
            </a:r>
          </a:p>
          <a:p>
            <a:pPr lvl="1"/>
            <a:endParaRPr lang="en-US" altLang="zh-CN" baseline="-25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178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BI details</vt:lpstr>
      <vt:lpstr>Background</vt:lpstr>
      <vt:lpstr>BI details</vt:lpstr>
    </vt:vector>
  </TitlesOfParts>
  <Company>大唐电信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BF CSI-RS</dc:title>
  <dc:creator>R</dc:creator>
  <cp:lastModifiedBy>R</cp:lastModifiedBy>
  <cp:revision>122</cp:revision>
  <dcterms:created xsi:type="dcterms:W3CDTF">2015-08-19T00:37:47Z</dcterms:created>
  <dcterms:modified xsi:type="dcterms:W3CDTF">2015-10-08T07:17:06Z</dcterms:modified>
</cp:coreProperties>
</file>